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4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88"/>
  </p:notesMasterIdLst>
  <p:handoutMasterIdLst>
    <p:handoutMasterId r:id="rId89"/>
  </p:handoutMasterIdLst>
  <p:sldIdLst>
    <p:sldId id="373" r:id="rId2"/>
    <p:sldId id="559" r:id="rId3"/>
    <p:sldId id="560" r:id="rId4"/>
    <p:sldId id="630" r:id="rId5"/>
    <p:sldId id="565" r:id="rId6"/>
    <p:sldId id="631" r:id="rId7"/>
    <p:sldId id="723" r:id="rId8"/>
    <p:sldId id="632" r:id="rId9"/>
    <p:sldId id="633" r:id="rId10"/>
    <p:sldId id="727" r:id="rId11"/>
    <p:sldId id="634" r:id="rId12"/>
    <p:sldId id="635" r:id="rId13"/>
    <p:sldId id="636" r:id="rId14"/>
    <p:sldId id="728" r:id="rId15"/>
    <p:sldId id="638" r:id="rId16"/>
    <p:sldId id="639" r:id="rId17"/>
    <p:sldId id="640" r:id="rId18"/>
    <p:sldId id="642" r:id="rId19"/>
    <p:sldId id="643" r:id="rId20"/>
    <p:sldId id="736" r:id="rId21"/>
    <p:sldId id="644" r:id="rId22"/>
    <p:sldId id="729" r:id="rId23"/>
    <p:sldId id="645" r:id="rId24"/>
    <p:sldId id="646" r:id="rId25"/>
    <p:sldId id="648" r:id="rId26"/>
    <p:sldId id="730" r:id="rId27"/>
    <p:sldId id="650" r:id="rId28"/>
    <p:sldId id="651" r:id="rId29"/>
    <p:sldId id="653" r:id="rId30"/>
    <p:sldId id="654" r:id="rId31"/>
    <p:sldId id="732" r:id="rId32"/>
    <p:sldId id="658" r:id="rId33"/>
    <p:sldId id="659" r:id="rId34"/>
    <p:sldId id="672" r:id="rId35"/>
    <p:sldId id="668" r:id="rId36"/>
    <p:sldId id="673" r:id="rId37"/>
    <p:sldId id="725" r:id="rId38"/>
    <p:sldId id="669" r:id="rId39"/>
    <p:sldId id="675" r:id="rId40"/>
    <p:sldId id="677" r:id="rId41"/>
    <p:sldId id="678" r:id="rId42"/>
    <p:sldId id="724" r:id="rId43"/>
    <p:sldId id="726" r:id="rId44"/>
    <p:sldId id="563" r:id="rId45"/>
    <p:sldId id="718" r:id="rId46"/>
    <p:sldId id="681" r:id="rId47"/>
    <p:sldId id="683" r:id="rId48"/>
    <p:sldId id="682" r:id="rId49"/>
    <p:sldId id="686" r:id="rId50"/>
    <p:sldId id="684" r:id="rId51"/>
    <p:sldId id="685" r:id="rId52"/>
    <p:sldId id="687" r:id="rId53"/>
    <p:sldId id="688" r:id="rId54"/>
    <p:sldId id="737" r:id="rId55"/>
    <p:sldId id="689" r:id="rId56"/>
    <p:sldId id="690" r:id="rId57"/>
    <p:sldId id="691" r:id="rId58"/>
    <p:sldId id="692" r:id="rId59"/>
    <p:sldId id="694" r:id="rId60"/>
    <p:sldId id="693" r:id="rId61"/>
    <p:sldId id="696" r:id="rId62"/>
    <p:sldId id="695" r:id="rId63"/>
    <p:sldId id="697" r:id="rId64"/>
    <p:sldId id="698" r:id="rId65"/>
    <p:sldId id="699" r:id="rId66"/>
    <p:sldId id="700" r:id="rId67"/>
    <p:sldId id="705" r:id="rId68"/>
    <p:sldId id="701" r:id="rId69"/>
    <p:sldId id="703" r:id="rId70"/>
    <p:sldId id="706" r:id="rId71"/>
    <p:sldId id="707" r:id="rId72"/>
    <p:sldId id="708" r:id="rId73"/>
    <p:sldId id="709" r:id="rId74"/>
    <p:sldId id="711" r:id="rId75"/>
    <p:sldId id="713" r:id="rId76"/>
    <p:sldId id="714" r:id="rId77"/>
    <p:sldId id="715" r:id="rId78"/>
    <p:sldId id="716" r:id="rId79"/>
    <p:sldId id="717" r:id="rId80"/>
    <p:sldId id="679" r:id="rId81"/>
    <p:sldId id="719" r:id="rId82"/>
    <p:sldId id="680" r:id="rId83"/>
    <p:sldId id="665" r:id="rId84"/>
    <p:sldId id="600" r:id="rId85"/>
    <p:sldId id="601" r:id="rId86"/>
    <p:sldId id="520" r:id="rId87"/>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orient="horz" pos="3110">
          <p15:clr>
            <a:srgbClr val="A4A3A4"/>
          </p15:clr>
        </p15:guide>
        <p15:guide id="4" pos="21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8" d="100"/>
          <a:sy n="98" d="100"/>
        </p:scale>
        <p:origin x="21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_rels/data2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2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dirty="0"/>
            <a:t>W ramach kryterium weryfikowane będzie, czy wartość projektu wynosi co najmniej </a:t>
          </a:r>
          <a:r>
            <a:rPr lang="pl-PL" sz="1600" b="1" dirty="0">
              <a:solidFill>
                <a:srgbClr val="FF0000"/>
              </a:solidFill>
            </a:rPr>
            <a:t>50 000 PLN.</a:t>
          </a:r>
          <a:endParaRPr lang="pl-PL" sz="1600" b="1" u="sng" dirty="0">
            <a:solidFill>
              <a:srgbClr val="FF000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Minimalna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a:t>W ramach kryterium weryfikowane będzie, czy Wnioskodawca /Beneficjent zapewnił wkład własny w wysokości co najmniej </a:t>
          </a:r>
          <a:r>
            <a:rPr lang="pl-PL" sz="1600" b="1" dirty="0">
              <a:solidFill>
                <a:srgbClr val="FF0000"/>
              </a:solidFill>
            </a:rPr>
            <a:t>5% wydatków kwalifikowalnych</a:t>
          </a:r>
          <a:r>
            <a:rPr lang="pl-PL" sz="1600" dirty="0"/>
            <a:t>. </a:t>
          </a:r>
          <a:endParaRPr lang="pl-PL" sz="16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5791"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467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A02EC93F-226D-401F-A2D3-D6AEB65B11CB}" type="presOf" srcId="{621AB93B-5B7B-404A-AAC6-82585374894E}" destId="{30A5BAFA-D867-4432-A555-078896BF780D}" srcOrd="0" destOrd="0" presId="urn:microsoft.com/office/officeart/2005/8/layout/vList5"/>
    <dgm:cxn modelId="{8DDFBD62-E0E5-4D28-AD96-CE4BA94BBB8B}" type="presOf" srcId="{DA6E603D-E34D-4EC6-B48D-740809166CA4}" destId="{6057DA86-162F-440C-8D5E-0A6D86B8CF0F}" srcOrd="0" destOrd="0" presId="urn:microsoft.com/office/officeart/2005/8/layout/vList5"/>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BD3915B8-0D84-4FBC-8C17-50C9489290C8}" type="presOf" srcId="{9C158368-C9E0-4942-8526-5CE49BCD721C}" destId="{EC26B3CA-5F55-4ED6-AEA1-83422FEC2FA3}" srcOrd="0" destOrd="0" presId="urn:microsoft.com/office/officeart/2005/8/layout/vList5"/>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Kryterium budżetu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Wnioskodawca/Beneficjent lub partnerzy w przypadku projektu realizowanego w partnerstwie, posiadają doświadczenie w realizacji przedsięwzięć, w tym przedsięwziąć finansowanych ze środków innych niż środki funduszu UE:</a:t>
          </a:r>
          <a:endParaRPr lang="pl-PL" sz="12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3452D5-41DC-4381-996A-66F3A350533E}">
      <dgm:prSet custT="1"/>
      <dgm:spPr/>
      <dgm:t>
        <a:bodyPr/>
        <a:lstStyle/>
        <a:p>
          <a:r>
            <a:rPr lang="pl-PL" sz="1200" dirty="0"/>
            <a:t>w obszarze, w którym udzielane będzie wsparcie przewidziane w ramach projektu oraz</a:t>
          </a:r>
        </a:p>
      </dgm:t>
    </dgm:pt>
    <dgm:pt modelId="{CBE07918-156B-44AF-969F-130D6D3E0E7D}" type="parTrans" cxnId="{581177FE-B331-42D9-A6A3-F12ED0F01968}">
      <dgm:prSet/>
      <dgm:spPr/>
      <dgm:t>
        <a:bodyPr/>
        <a:lstStyle/>
        <a:p>
          <a:endParaRPr lang="pl-PL"/>
        </a:p>
      </dgm:t>
    </dgm:pt>
    <dgm:pt modelId="{A1B1F579-7FE4-44DE-BBC5-7CB4645D5B0C}" type="sibTrans" cxnId="{581177FE-B331-42D9-A6A3-F12ED0F01968}">
      <dgm:prSet/>
      <dgm:spPr/>
      <dgm:t>
        <a:bodyPr/>
        <a:lstStyle/>
        <a:p>
          <a:endParaRPr lang="pl-PL"/>
        </a:p>
      </dgm:t>
    </dgm:pt>
    <dgm:pt modelId="{4EFB74F6-5E32-4AC3-A525-F782064B61A0}">
      <dgm:prSet custT="1"/>
      <dgm:spPr/>
      <dgm:t>
        <a:bodyPr/>
        <a:lstStyle/>
        <a:p>
          <a:r>
            <a:rPr lang="pl-PL" sz="1200" dirty="0"/>
            <a:t>na rzecz grupy docelowej, do której kierowane będzie wsparcie przewidziane w ramach projektu oraz</a:t>
          </a:r>
        </a:p>
      </dgm:t>
    </dgm:pt>
    <dgm:pt modelId="{B9D2249F-16CD-4687-873E-8D1A71315E11}" type="parTrans" cxnId="{5131D78B-1DAE-4FDE-9228-E51EA06E4129}">
      <dgm:prSet/>
      <dgm:spPr/>
      <dgm:t>
        <a:bodyPr/>
        <a:lstStyle/>
        <a:p>
          <a:endParaRPr lang="pl-PL"/>
        </a:p>
      </dgm:t>
    </dgm:pt>
    <dgm:pt modelId="{33C383BC-D4DE-40C4-A410-3C6CCF80A4D2}" type="sibTrans" cxnId="{5131D78B-1DAE-4FDE-9228-E51EA06E4129}">
      <dgm:prSet/>
      <dgm:spPr/>
      <dgm:t>
        <a:bodyPr/>
        <a:lstStyle/>
        <a:p>
          <a:endParaRPr lang="pl-PL"/>
        </a:p>
      </dgm:t>
    </dgm:pt>
    <dgm:pt modelId="{83F3E015-1215-4F4F-AE20-12DA23C56C72}">
      <dgm:prSet custT="1"/>
      <dgm:spPr/>
      <dgm:t>
        <a:bodyPr/>
        <a:lstStyle/>
        <a:p>
          <a:r>
            <a:rPr lang="pl-PL" sz="1200" dirty="0"/>
            <a:t>na określonym terytorium, którego dotyczyć będzie realizacja projektu</a:t>
          </a:r>
        </a:p>
      </dgm:t>
    </dgm:pt>
    <dgm:pt modelId="{7A2BAF04-5BC0-4108-87EF-8B972D48268B}" type="parTrans" cxnId="{96C6792C-BFAA-44CD-AB61-96CBD368A547}">
      <dgm:prSet/>
      <dgm:spPr/>
      <dgm:t>
        <a:bodyPr/>
        <a:lstStyle/>
        <a:p>
          <a:endParaRPr lang="pl-PL"/>
        </a:p>
      </dgm:t>
    </dgm:pt>
    <dgm:pt modelId="{E2D431AF-0266-4904-A9BE-D393C39B761E}" type="sibTrans" cxnId="{96C6792C-BFAA-44CD-AB61-96CBD368A547}">
      <dgm:prSet/>
      <dgm:spPr/>
      <dgm:t>
        <a:bodyPr/>
        <a:lstStyle/>
        <a:p>
          <a:endParaRPr lang="pl-PL"/>
        </a:p>
      </dgm:t>
    </dgm:pt>
    <dgm:pt modelId="{0FBF67D8-C172-412B-ABD3-E35466779B9E}">
      <dgm:prSet custT="1"/>
      <dgm:spPr/>
      <dgm:t>
        <a:bodyPr/>
        <a:lstStyle/>
        <a:p>
          <a:r>
            <a:rPr lang="pl-PL" sz="1200" dirty="0"/>
            <a:t>oraz czy wskazano instytucje, które mogą potwierdzić opisany potencjał społeczny Wnioskodawcy/Beneficjenta i partnerów (jeśli projekt realizowany jest w partnerstwie)?</a:t>
          </a:r>
        </a:p>
      </dgm:t>
    </dgm:pt>
    <dgm:pt modelId="{294CA9BB-6839-4BB9-B499-D8555CE059BE}" type="parTrans" cxnId="{AF3E3ACB-6372-4412-8600-33137C9BFD53}">
      <dgm:prSet/>
      <dgm:spPr/>
      <dgm:t>
        <a:bodyPr/>
        <a:lstStyle/>
        <a:p>
          <a:endParaRPr lang="pl-PL"/>
        </a:p>
      </dgm:t>
    </dgm:pt>
    <dgm:pt modelId="{EB505EDC-A3D7-4E65-A9B7-8EE80CD3CAC5}" type="sibTrans" cxnId="{AF3E3ACB-6372-4412-8600-33137C9BFD53}">
      <dgm:prSet/>
      <dgm:spPr/>
      <dgm:t>
        <a:bodyPr/>
        <a:lstStyle/>
        <a:p>
          <a:endParaRPr lang="pl-PL"/>
        </a:p>
      </dgm:t>
    </dgm:pt>
    <dgm:pt modelId="{D480067B-DA62-4996-B1CE-956AB55E20BA}">
      <dgm:prSet phldrT="[Tekst]" custT="1"/>
      <dgm:spPr>
        <a:solidFill>
          <a:srgbClr val="FFC000">
            <a:alpha val="90000"/>
          </a:srgbClr>
        </a:solidFill>
        <a:ln>
          <a:solidFill>
            <a:srgbClr val="FFC000">
              <a:alpha val="90000"/>
            </a:srgbClr>
          </a:solidFill>
        </a:ln>
      </dgm:spPr>
      <dgm:t>
        <a:bodyPr/>
        <a:lstStyle/>
        <a:p>
          <a:pPr algn="just"/>
          <a:r>
            <a:rPr lang="pl-PL" sz="1200" dirty="0"/>
            <a:t>zgodność budżetu z wymogami zawartymi w wytycznych w zakresie kwalifikowalności wydatków, regulaminie konkursu oraz zapisami instrukcji wypełniania wniosku o dofinansowanie. </a:t>
          </a:r>
          <a:endParaRPr lang="pl-PL" sz="1200" b="0" dirty="0">
            <a:solidFill>
              <a:schemeClr val="tx1"/>
            </a:solidFill>
          </a:endParaRPr>
        </a:p>
      </dgm:t>
    </dgm:pt>
    <dgm:pt modelId="{12EACF50-288C-41E3-A9AE-4A96896A97BD}" type="parTrans" cxnId="{3C344F52-5AE4-4445-9641-671EC5ADBDB6}">
      <dgm:prSet/>
      <dgm:spPr/>
      <dgm:t>
        <a:bodyPr/>
        <a:lstStyle/>
        <a:p>
          <a:endParaRPr lang="pl-PL"/>
        </a:p>
      </dgm:t>
    </dgm:pt>
    <dgm:pt modelId="{9562392B-D6AF-4216-98CF-DCC0C2DC4372}" type="sibTrans" cxnId="{3C344F52-5AE4-4445-9641-671EC5ADBDB6}">
      <dgm:prSet/>
      <dgm:spPr/>
      <dgm:t>
        <a:bodyPr/>
        <a:lstStyle/>
        <a:p>
          <a:endParaRPr lang="pl-PL"/>
        </a:p>
      </dgm:t>
    </dgm:pt>
    <dgm:pt modelId="{507D7A86-BC92-401F-90A2-C91E2F721EE1}">
      <dgm:prSet phldrT="[Tekst]" custT="1"/>
      <dgm:spPr>
        <a:solidFill>
          <a:srgbClr val="FFC000">
            <a:alpha val="90000"/>
          </a:srgbClr>
        </a:solidFill>
        <a:ln>
          <a:solidFill>
            <a:srgbClr val="FFC000">
              <a:alpha val="90000"/>
            </a:srgbClr>
          </a:solidFill>
        </a:ln>
      </dgm:spPr>
      <dgm:t>
        <a:bodyPr/>
        <a:lstStyle/>
        <a:p>
          <a:pPr algn="just"/>
          <a:r>
            <a:rPr lang="pl-PL" sz="1200" dirty="0"/>
            <a:t>prawidłowość stosowania kwot ryczałtowych</a:t>
          </a:r>
          <a:endParaRPr lang="pl-PL" sz="1200" b="0" dirty="0">
            <a:solidFill>
              <a:schemeClr val="tx1"/>
            </a:solidFill>
          </a:endParaRPr>
        </a:p>
      </dgm:t>
    </dgm:pt>
    <dgm:pt modelId="{9EDC926A-CA0A-4352-A090-FDC4E304ED34}" type="parTrans" cxnId="{2941CF1B-CDAD-4CAF-AF8E-2F80B7A9ACCF}">
      <dgm:prSet/>
      <dgm:spPr/>
      <dgm:t>
        <a:bodyPr/>
        <a:lstStyle/>
        <a:p>
          <a:endParaRPr lang="pl-PL"/>
        </a:p>
      </dgm:t>
    </dgm:pt>
    <dgm:pt modelId="{58613CA7-0B80-4023-B252-1B81FD6A5768}" type="sibTrans" cxnId="{2941CF1B-CDAD-4CAF-AF8E-2F80B7A9ACCF}">
      <dgm:prSet/>
      <dgm:spPr/>
      <dgm:t>
        <a:bodyPr/>
        <a:lstStyle/>
        <a:p>
          <a:endParaRPr lang="pl-PL"/>
        </a:p>
      </dgm:t>
    </dgm:pt>
    <dgm:pt modelId="{9A5FD9A5-B198-4AF3-B007-14C53CA8D9B6}">
      <dgm:prSet phldrT="[Tekst]" custT="1"/>
      <dgm:spPr>
        <a:solidFill>
          <a:srgbClr val="FFC000">
            <a:alpha val="90000"/>
          </a:srgbClr>
        </a:solidFill>
        <a:ln>
          <a:solidFill>
            <a:srgbClr val="FFC000">
              <a:alpha val="90000"/>
            </a:srgbClr>
          </a:solidFill>
        </a:ln>
      </dgm:spPr>
      <dgm:t>
        <a:bodyPr/>
        <a:lstStyle/>
        <a:p>
          <a:pPr algn="just"/>
          <a:r>
            <a:rPr lang="pl-PL" sz="1200" dirty="0"/>
            <a:t>czy wysokość kosztów przypadających na jednego uczestnika projektu jest adekwatna </a:t>
          </a:r>
          <a:endParaRPr lang="pl-PL" sz="1200" b="0" dirty="0">
            <a:solidFill>
              <a:schemeClr val="tx1"/>
            </a:solidFill>
          </a:endParaRPr>
        </a:p>
      </dgm:t>
    </dgm:pt>
    <dgm:pt modelId="{1B2DC949-8E28-49DC-96D2-ABC76235C3A3}" type="parTrans" cxnId="{2D9CFB6A-6B02-4563-BD39-C2DF9BADC3F1}">
      <dgm:prSet/>
      <dgm:spPr/>
      <dgm:t>
        <a:bodyPr/>
        <a:lstStyle/>
        <a:p>
          <a:endParaRPr lang="pl-PL"/>
        </a:p>
      </dgm:t>
    </dgm:pt>
    <dgm:pt modelId="{D6261D09-F3A3-4DF0-A390-2600EDC8786C}" type="sibTrans" cxnId="{2D9CFB6A-6B02-4563-BD39-C2DF9BADC3F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205747" custLinFactNeighborX="271" custLinFactNeighborY="-1126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C3FED305-599A-4BF9-ADA0-25CBF7A40D1A}" type="presOf" srcId="{83F3E015-1215-4F4F-AE20-12DA23C56C72}" destId="{5DB3C171-F262-490B-B8BB-BFFA46B0586B}" srcOrd="0" destOrd="3" presId="urn:microsoft.com/office/officeart/2005/8/layout/vList5"/>
    <dgm:cxn modelId="{2941CF1B-CDAD-4CAF-AF8E-2F80B7A9ACCF}" srcId="{9C158368-C9E0-4942-8526-5CE49BCD721C}" destId="{507D7A86-BC92-401F-90A2-C91E2F721EE1}" srcOrd="2" destOrd="0" parTransId="{9EDC926A-CA0A-4352-A090-FDC4E304ED34}" sibTransId="{58613CA7-0B80-4023-B252-1B81FD6A5768}"/>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96C6792C-BFAA-44CD-AB61-96CBD368A547}" srcId="{32EE9BBF-B02B-4DE9-A826-A3930A24887B}" destId="{83F3E015-1215-4F4F-AE20-12DA23C56C72}" srcOrd="2" destOrd="0" parTransId="{7A2BAF04-5BC0-4108-87EF-8B972D48268B}" sibTransId="{E2D431AF-0266-4904-A9BE-D393C39B761E}"/>
    <dgm:cxn modelId="{5571C932-E39C-432F-A2B9-7E13EBBA3F34}" type="presOf" srcId="{9C158368-C9E0-4942-8526-5CE49BCD721C}" destId="{EC26B3CA-5F55-4ED6-AEA1-83422FEC2FA3}" srcOrd="0" destOrd="0" presId="urn:microsoft.com/office/officeart/2005/8/layout/vList5"/>
    <dgm:cxn modelId="{C11DEC38-CEF3-41A4-973E-64603821055C}" type="presOf" srcId="{0FBF67D8-C172-412B-ABD3-E35466779B9E}" destId="{5DB3C171-F262-490B-B8BB-BFFA46B0586B}" srcOrd="0" destOrd="4" presId="urn:microsoft.com/office/officeart/2005/8/layout/vList5"/>
    <dgm:cxn modelId="{2D9CFB6A-6B02-4563-BD39-C2DF9BADC3F1}" srcId="{9C158368-C9E0-4942-8526-5CE49BCD721C}" destId="{9A5FD9A5-B198-4AF3-B007-14C53CA8D9B6}" srcOrd="3" destOrd="0" parTransId="{1B2DC949-8E28-49DC-96D2-ABC76235C3A3}" sibTransId="{D6261D09-F3A3-4DF0-A390-2600EDC8786C}"/>
    <dgm:cxn modelId="{AB30F14B-0319-4D2D-A4A0-642A3882F5D8}" type="presOf" srcId="{1A53B528-4B73-4476-AAA3-DA53D8694E89}" destId="{A82570EB-9047-4C30-B34C-BC41F943A042}" srcOrd="0" destOrd="0" presId="urn:microsoft.com/office/officeart/2005/8/layout/vList5"/>
    <dgm:cxn modelId="{27997E51-D333-46EB-8F81-286C6BA541A2}" type="presOf" srcId="{DA6E603D-E34D-4EC6-B48D-740809166CA4}" destId="{6057DA86-162F-440C-8D5E-0A6D86B8CF0F}" srcOrd="0" destOrd="0" presId="urn:microsoft.com/office/officeart/2005/8/layout/vList5"/>
    <dgm:cxn modelId="{3C344F52-5AE4-4445-9641-671EC5ADBDB6}" srcId="{9C158368-C9E0-4942-8526-5CE49BCD721C}" destId="{D480067B-DA62-4996-B1CE-956AB55E20BA}" srcOrd="1" destOrd="0" parTransId="{12EACF50-288C-41E3-A9AE-4A96896A97BD}" sibTransId="{9562392B-D6AF-4216-98CF-DCC0C2DC4372}"/>
    <dgm:cxn modelId="{E1EAAC72-6E3A-49D3-96E4-4A2101275191}" type="presOf" srcId="{32EE9BBF-B02B-4DE9-A826-A3930A24887B}" destId="{5DB3C171-F262-490B-B8BB-BFFA46B0586B}" srcOrd="0" destOrd="0" presId="urn:microsoft.com/office/officeart/2005/8/layout/vList5"/>
    <dgm:cxn modelId="{9B99C377-CF9E-419A-9228-05B350A04077}" type="presOf" srcId="{903452D5-41DC-4381-996A-66F3A350533E}" destId="{5DB3C171-F262-490B-B8BB-BFFA46B0586B}" srcOrd="0" destOrd="1" presId="urn:microsoft.com/office/officeart/2005/8/layout/vList5"/>
    <dgm:cxn modelId="{5131D78B-1DAE-4FDE-9228-E51EA06E4129}" srcId="{32EE9BBF-B02B-4DE9-A826-A3930A24887B}" destId="{4EFB74F6-5E32-4AC3-A525-F782064B61A0}" srcOrd="1" destOrd="0" parTransId="{B9D2249F-16CD-4687-873E-8D1A71315E11}" sibTransId="{33C383BC-D4DE-40C4-A410-3C6CCF80A4D2}"/>
    <dgm:cxn modelId="{E117E38E-DDD3-480D-A78D-8FCB154BAC0D}" srcId="{9C158368-C9E0-4942-8526-5CE49BCD721C}" destId="{DA6E603D-E34D-4EC6-B48D-740809166CA4}" srcOrd="0" destOrd="0" parTransId="{A8A154FD-2259-47AC-AD68-19EF82000962}" sibTransId="{9F49CB28-C9A9-4FC8-82B7-C5A3A7564928}"/>
    <dgm:cxn modelId="{30DF6391-0587-449F-8F0B-099F3CD986FF}" type="presOf" srcId="{507D7A86-BC92-401F-90A2-C91E2F721EE1}" destId="{6057DA86-162F-440C-8D5E-0A6D86B8CF0F}" srcOrd="0" destOrd="2" presId="urn:microsoft.com/office/officeart/2005/8/layout/vList5"/>
    <dgm:cxn modelId="{D6CDC0A3-932A-4973-BCD2-AEF9E6EE14CA}" type="presOf" srcId="{9A5FD9A5-B198-4AF3-B007-14C53CA8D9B6}" destId="{6057DA86-162F-440C-8D5E-0A6D86B8CF0F}"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FC7DE1AF-1FB0-44AF-90C6-A294FEFC3BA2}" type="presOf" srcId="{D480067B-DA62-4996-B1CE-956AB55E20BA}" destId="{6057DA86-162F-440C-8D5E-0A6D86B8CF0F}" srcOrd="0" destOrd="1" presId="urn:microsoft.com/office/officeart/2005/8/layout/vList5"/>
    <dgm:cxn modelId="{AF3E3ACB-6372-4412-8600-33137C9BFD53}" srcId="{621AB93B-5B7B-404A-AAC6-82585374894E}" destId="{0FBF67D8-C172-412B-ABD3-E35466779B9E}" srcOrd="1" destOrd="0" parTransId="{294CA9BB-6839-4BB9-B499-D8555CE059BE}" sibTransId="{EB505EDC-A3D7-4E65-A9B7-8EE80CD3CAC5}"/>
    <dgm:cxn modelId="{CF847BD4-7B07-45DB-AF98-A0752ECB1DF4}" type="presOf" srcId="{621AB93B-5B7B-404A-AAC6-82585374894E}" destId="{30A5BAFA-D867-4432-A555-078896BF780D}" srcOrd="0" destOrd="0" presId="urn:microsoft.com/office/officeart/2005/8/layout/vList5"/>
    <dgm:cxn modelId="{8CA355D5-A2B8-42D8-9B38-D723049636FD}" type="presOf" srcId="{4EFB74F6-5E32-4AC3-A525-F782064B61A0}" destId="{5DB3C171-F262-490B-B8BB-BFFA46B0586B}" srcOrd="0" destOrd="2" presId="urn:microsoft.com/office/officeart/2005/8/layout/vList5"/>
    <dgm:cxn modelId="{581177FE-B331-42D9-A6A3-F12ED0F01968}" srcId="{32EE9BBF-B02B-4DE9-A826-A3930A24887B}" destId="{903452D5-41DC-4381-996A-66F3A350533E}" srcOrd="0" destOrd="0" parTransId="{CBE07918-156B-44AF-969F-130D6D3E0E7D}" sibTransId="{A1B1F579-7FE4-44DE-BBC5-7CB4645D5B0C}"/>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Kryterium zgodności ze standardem usług i katalogiem stawek</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zaplanowane w ramach projektu zadania są zgodne z określonym minimalnym standardem usług oraz czy wydatki są zgodne z katalogiem stawek, określonym dla danego konkursu?</a:t>
          </a:r>
          <a:endParaRPr lang="pl-PL" sz="14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a:solidFill>
                <a:schemeClr val="tx1"/>
              </a:solidFill>
            </a:rPr>
            <a:t>10. Kryterium budżetu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600" dirty="0"/>
            <a:t>Czy wszystkie wydatki są kwalifikowalne?</a:t>
          </a:r>
          <a:endParaRPr lang="pl-PL" sz="16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50388" custLinFactNeighborX="544" custLinFactNeighborY="-848">
        <dgm:presLayoutVars>
          <dgm:bulletEnabled val="1"/>
        </dgm:presLayoutVars>
      </dgm:prSet>
      <dgm:spPr/>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pt>
    <dgm:pt modelId="{DEE82E18-BDC0-49B1-804A-6D0A99B84A8E}" type="pres">
      <dgm:prSet presAssocID="{27DC4E7E-D382-46BF-9230-B39F66C0EAC7}" presName="descendantText" presStyleLbl="alignAccFollowNode1" presStyleIdx="1" presStyleCnt="2" custScaleY="50387" custLinFactNeighborX="544" custLinFactNeighborY="-84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17D46329-C80B-4AAE-BF78-6BBDC00D4AD5}" type="presOf" srcId="{32EE9BBF-B02B-4DE9-A826-A3930A24887B}" destId="{5DB3C171-F262-490B-B8BB-BFFA46B0586B}" srcOrd="0" destOrd="0" presId="urn:microsoft.com/office/officeart/2005/8/layout/vList5"/>
    <dgm:cxn modelId="{E7B07334-28C1-4024-82E8-18DF66BC9EDC}" type="presOf" srcId="{52D087B1-57C8-43C6-843E-69565C099975}" destId="{DEE82E18-BDC0-49B1-804A-6D0A99B84A8E}" srcOrd="0" destOrd="0" presId="urn:microsoft.com/office/officeart/2005/8/layout/vList5"/>
    <dgm:cxn modelId="{8DEBC291-894C-4C99-BAFF-2CD25C8EABAF}" type="presOf" srcId="{1A53B528-4B73-4476-AAA3-DA53D8694E89}" destId="{A82570EB-9047-4C30-B34C-BC41F943A042}" srcOrd="0" destOrd="0" presId="urn:microsoft.com/office/officeart/2005/8/layout/vList5"/>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5D03DEB9-F153-44EE-A1E0-52C68EDD4BAF}" type="presOf" srcId="{621AB93B-5B7B-404A-AAC6-82585374894E}" destId="{30A5BAFA-D867-4432-A555-078896BF780D}" srcOrd="0" destOrd="0" presId="urn:microsoft.com/office/officeart/2005/8/layout/vList5"/>
    <dgm:cxn modelId="{A4528DBD-11DF-44DA-83A5-0A5856776AB9}" type="presOf" srcId="{27DC4E7E-D382-46BF-9230-B39F66C0EAC7}" destId="{47FC63E6-99D2-4643-AC0B-359215D0A982}" srcOrd="0" destOrd="0" presId="urn:microsoft.com/office/officeart/2005/8/layout/vList5"/>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AB65707F-7E3C-4D17-9027-9BC848F52AC7}" type="presParOf" srcId="{A82570EB-9047-4C30-B34C-BC41F943A042}" destId="{F48DBE3C-501A-4838-A630-7A0B38D6F715}" srcOrd="1" destOrd="0" presId="urn:microsoft.com/office/officeart/2005/8/layout/vList5"/>
    <dgm:cxn modelId="{085342A2-3CA4-4B76-8161-B5332372865E}" type="presParOf" srcId="{A82570EB-9047-4C30-B34C-BC41F943A042}" destId="{4496EF78-1A95-4AAA-868A-07447B397CE7}" srcOrd="2" destOrd="0" presId="urn:microsoft.com/office/officeart/2005/8/layout/vList5"/>
    <dgm:cxn modelId="{5B7A4DE1-0A42-4330-8167-3282A56B2328}" type="presParOf" srcId="{4496EF78-1A95-4AAA-868A-07447B397CE7}" destId="{47FC63E6-99D2-4643-AC0B-359215D0A982}" srcOrd="0" destOrd="0" presId="urn:microsoft.com/office/officeart/2005/8/layout/vList5"/>
    <dgm:cxn modelId="{5E0496CE-C880-40D8-8E6D-37526F56C0A7}"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a:solidFill>
                <a:schemeClr val="tx1"/>
              </a:solidFill>
            </a:rPr>
            <a:t>11. Kryterium spełnienia minimalnych wymagań</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600" dirty="0"/>
            <a:t>Czy projekt otrzymał:</a:t>
          </a:r>
          <a:endParaRPr lang="pl-PL" sz="16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50A1C5A-F513-4BFE-AB7B-ABDB222E3110}">
      <dgm:prSet custT="1"/>
      <dgm:spPr/>
      <dgm:t>
        <a:bodyPr/>
        <a:lstStyle/>
        <a:p>
          <a:pPr>
            <a:buFont typeface="Symbol" panose="05050102010706020507" pitchFamily="18" charset="2"/>
            <a:buChar char=""/>
          </a:pPr>
          <a:r>
            <a:rPr lang="pl-PL" sz="1600" dirty="0"/>
            <a:t>co najmniej 50% punktów w poszczególnych kryteriach merytorycznych oraz</a:t>
          </a:r>
        </a:p>
      </dgm:t>
    </dgm:pt>
    <dgm:pt modelId="{6EC4052A-ADAD-4B2A-9060-8CE51280D73C}" type="parTrans" cxnId="{11462FD4-B812-445D-B885-D711BE8E007D}">
      <dgm:prSet/>
      <dgm:spPr/>
      <dgm:t>
        <a:bodyPr/>
        <a:lstStyle/>
        <a:p>
          <a:endParaRPr lang="pl-PL"/>
        </a:p>
      </dgm:t>
    </dgm:pt>
    <dgm:pt modelId="{B4B082F9-5781-4ACC-B6B2-0520DDB7DE64}" type="sibTrans" cxnId="{11462FD4-B812-445D-B885-D711BE8E007D}">
      <dgm:prSet/>
      <dgm:spPr/>
      <dgm:t>
        <a:bodyPr/>
        <a:lstStyle/>
        <a:p>
          <a:endParaRPr lang="pl-PL"/>
        </a:p>
      </dgm:t>
    </dgm:pt>
    <dgm:pt modelId="{24DB7C38-E9DA-4A36-A990-E5E08A7B6213}">
      <dgm:prSet custT="1"/>
      <dgm:spPr/>
      <dgm:t>
        <a:bodyPr/>
        <a:lstStyle/>
        <a:p>
          <a:r>
            <a:rPr lang="pl-PL" sz="1600" dirty="0"/>
            <a:t>otrzymał pozytywną ocenę lub został skierowany do negocjacji w zakresie spełnienia kryteriów merytorycznych specyficznych, horyzontalnych oraz kryteriów merytorycznych?</a:t>
          </a:r>
        </a:p>
      </dgm:t>
    </dgm:pt>
    <dgm:pt modelId="{83017875-5101-4D55-BA5C-AC1B62CE8AF5}" type="parTrans" cxnId="{3238563D-28A8-440B-A4BC-603E15E5B4CA}">
      <dgm:prSet/>
      <dgm:spPr/>
      <dgm:t>
        <a:bodyPr/>
        <a:lstStyle/>
        <a:p>
          <a:endParaRPr lang="pl-PL"/>
        </a:p>
      </dgm:t>
    </dgm:pt>
    <dgm:pt modelId="{F689A5CC-28E9-4202-932A-379536FEF718}" type="sibTrans" cxnId="{3238563D-28A8-440B-A4BC-603E15E5B4C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0" presStyleCnt="1" custScaleY="43333" custLinFactNeighborX="208" custLinFactNeighborY="-1667">
        <dgm:presLayoutVars>
          <dgm:chMax val="1"/>
          <dgm:bulletEnabled val="1"/>
        </dgm:presLayoutVars>
      </dgm:prSet>
      <dgm:spPr/>
    </dgm:pt>
    <dgm:pt modelId="{DEE82E18-BDC0-49B1-804A-6D0A99B84A8E}" type="pres">
      <dgm:prSet presAssocID="{27DC4E7E-D382-46BF-9230-B39F66C0EAC7}" presName="descendantText" presStyleLbl="alignAccFollowNode1" presStyleIdx="0" presStyleCnt="1" custScaleY="53890" custLinFactNeighborX="544" custLinFactNeighborY="-848">
        <dgm:presLayoutVars>
          <dgm:bulletEnabled val="1"/>
        </dgm:presLayoutVars>
      </dgm:prSet>
      <dgm:spPr/>
    </dgm:pt>
  </dgm:ptLst>
  <dgm:cxnLst>
    <dgm:cxn modelId="{BB19D41C-50BE-4B34-A778-8B5045077CC6}" type="presOf" srcId="{24DB7C38-E9DA-4A36-A990-E5E08A7B6213}" destId="{DEE82E18-BDC0-49B1-804A-6D0A99B84A8E}" srcOrd="0" destOrd="2" presId="urn:microsoft.com/office/officeart/2005/8/layout/vList5"/>
    <dgm:cxn modelId="{B62BCE1F-BAB4-465D-92C2-7CF1FC30ECBA}" srcId="{27DC4E7E-D382-46BF-9230-B39F66C0EAC7}" destId="{52D087B1-57C8-43C6-843E-69565C099975}" srcOrd="0" destOrd="0" parTransId="{9482A703-7209-4C87-85C4-019D037E6EC0}" sibTransId="{89F681AF-DBFB-4199-9814-26397A9D254B}"/>
    <dgm:cxn modelId="{3238563D-28A8-440B-A4BC-603E15E5B4CA}" srcId="{27DC4E7E-D382-46BF-9230-B39F66C0EAC7}" destId="{24DB7C38-E9DA-4A36-A990-E5E08A7B6213}" srcOrd="2" destOrd="0" parTransId="{83017875-5101-4D55-BA5C-AC1B62CE8AF5}" sibTransId="{F689A5CC-28E9-4202-932A-379536FEF718}"/>
    <dgm:cxn modelId="{96CEF188-E2A5-405B-A24F-0DA0D38E87AA}" type="presOf" srcId="{27DC4E7E-D382-46BF-9230-B39F66C0EAC7}" destId="{47FC63E6-99D2-4643-AC0B-359215D0A982}" srcOrd="0" destOrd="0" presId="urn:microsoft.com/office/officeart/2005/8/layout/vList5"/>
    <dgm:cxn modelId="{55E7A489-312E-4C3B-B7E8-1998625D9735}" type="presOf" srcId="{1A53B528-4B73-4476-AAA3-DA53D8694E89}" destId="{A82570EB-9047-4C30-B34C-BC41F943A042}" srcOrd="0" destOrd="0" presId="urn:microsoft.com/office/officeart/2005/8/layout/vList5"/>
    <dgm:cxn modelId="{521A2F94-10A2-4FB8-814E-D12F5CC1EC37}" srcId="{1A53B528-4B73-4476-AAA3-DA53D8694E89}" destId="{27DC4E7E-D382-46BF-9230-B39F66C0EAC7}" srcOrd="0" destOrd="0" parTransId="{2ECCC8E2-1091-4B8B-A480-E9C4D0A9036B}" sibTransId="{99B57DE9-AB13-47C3-A2B5-323E301C2973}"/>
    <dgm:cxn modelId="{11462FD4-B812-445D-B885-D711BE8E007D}" srcId="{27DC4E7E-D382-46BF-9230-B39F66C0EAC7}" destId="{A50A1C5A-F513-4BFE-AB7B-ABDB222E3110}" srcOrd="1" destOrd="0" parTransId="{6EC4052A-ADAD-4B2A-9060-8CE51280D73C}" sibTransId="{B4B082F9-5781-4ACC-B6B2-0520DDB7DE64}"/>
    <dgm:cxn modelId="{B7126FF0-2940-4DFE-AF19-8E257B141E88}" type="presOf" srcId="{52D087B1-57C8-43C6-843E-69565C099975}" destId="{DEE82E18-BDC0-49B1-804A-6D0A99B84A8E}" srcOrd="0" destOrd="0" presId="urn:microsoft.com/office/officeart/2005/8/layout/vList5"/>
    <dgm:cxn modelId="{E94EB6F3-C488-46B3-91BB-E6ED987C0233}" type="presOf" srcId="{A50A1C5A-F513-4BFE-AB7B-ABDB222E3110}" destId="{DEE82E18-BDC0-49B1-804A-6D0A99B84A8E}" srcOrd="0" destOrd="1" presId="urn:microsoft.com/office/officeart/2005/8/layout/vList5"/>
    <dgm:cxn modelId="{4E647B39-CFCD-478E-8B1F-9E406F67AD75}" type="presParOf" srcId="{A82570EB-9047-4C30-B34C-BC41F943A042}" destId="{4496EF78-1A95-4AAA-868A-07447B397CE7}" srcOrd="0" destOrd="0" presId="urn:microsoft.com/office/officeart/2005/8/layout/vList5"/>
    <dgm:cxn modelId="{85274FDC-A7BB-49EE-93BE-A3733DF25584}" type="presParOf" srcId="{4496EF78-1A95-4AAA-868A-07447B397CE7}" destId="{47FC63E6-99D2-4643-AC0B-359215D0A982}" srcOrd="0" destOrd="0" presId="urn:microsoft.com/office/officeart/2005/8/layout/vList5"/>
    <dgm:cxn modelId="{6087CA56-B561-4124-86D5-E78609EB1E49}"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Karty Nauczyciela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44B4425-8E80-4023-8691-3D2C07C6086E}" type="presOf" srcId="{3610B3C4-8B97-414F-A8B8-DD6006498DA6}" destId="{6057DA86-162F-440C-8D5E-0A6D86B8CF0F}" srcOrd="0" destOrd="2"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42175B39-A66A-4D39-A4F9-C2359A2F8B71}" type="presOf" srcId="{621AB93B-5B7B-404A-AAC6-82585374894E}" destId="{30A5BAFA-D867-4432-A555-078896BF780D}" srcOrd="0" destOrd="0" presId="urn:microsoft.com/office/officeart/2005/8/layout/vList5"/>
    <dgm:cxn modelId="{1BFD243B-F2DB-46FF-8758-68D5016E0FD6}" type="presOf" srcId="{32EE9BBF-B02B-4DE9-A826-A3930A24887B}" destId="{5DB3C171-F262-490B-B8BB-BFFA46B0586B}"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E3A8CA48-D9B9-43E9-972D-A00161A66839}" srcId="{9C158368-C9E0-4942-8526-5CE49BCD721C}" destId="{3610B3C4-8B97-414F-A8B8-DD6006498DA6}" srcOrd="2" destOrd="0" parTransId="{54BD2326-A478-45C0-8CBF-C53DB0039531}" sibTransId="{5E8EA06E-363D-477A-BB51-A4C219B4E06A}"/>
    <dgm:cxn modelId="{ED00C050-66C2-44CF-B3CE-EB6674270CBB}"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113331BA-6835-4148-AD14-32EA7E802B8C}" type="presOf" srcId="{1A53B528-4B73-4476-AAA3-DA53D8694E89}" destId="{A82570EB-9047-4C30-B34C-BC41F943A042}"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0EE9D3F7-FB9B-4449-852A-5D5504D8FB77}" type="presOf" srcId="{47AF0598-E0DC-4CB0-89B0-FFA18824A654}" destId="{5DB3C171-F262-490B-B8BB-BFFA46B0586B}" srcOrd="0" destOrd="1" presId="urn:microsoft.com/office/officeart/2005/8/layout/vList5"/>
    <dgm:cxn modelId="{1A0DDAFE-BEC3-4D50-B3B2-EE22F6078065}" type="presOf" srcId="{9C158368-C9E0-4942-8526-5CE49BCD721C}" destId="{EC26B3CA-5F55-4ED6-AEA1-83422FEC2FA3}"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a:t>
          </a:r>
          <a:r>
            <a:rPr lang="pl-PL" sz="1400" b="1" dirty="0"/>
            <a:t>z zasadą równości szans i niedyskryminacji, w tym dostępności dla osób z niepełnosprawnościami</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a:t>
          </a:r>
          <a:r>
            <a:rPr lang="pl-PL" sz="1400" b="1" dirty="0"/>
            <a:t>z zasadą równości szans kobiet </a:t>
          </a:r>
          <a:br>
            <a:rPr lang="pl-PL" sz="1400" b="1" dirty="0"/>
          </a:br>
          <a:r>
            <a:rPr lang="pl-PL" sz="1400" b="1" dirty="0"/>
            <a:t>i mężczyzn</a:t>
          </a:r>
          <a:r>
            <a:rPr lang="pl-PL" sz="1400" dirty="0"/>
            <a:t>?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Standard minimum jest załącznikiem do Wytycznych w zakresie realizacji zasady równości szans i niedyskryminacji, w tym dostępności dla osób z niepełnosprawnościami oraz zasady równości szans kobiet i mężczyzn w ramach funduszy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D04B6C14-FBD8-4890-BA9C-68E8CA7F5FED}"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69CA5E5B-3623-4F33-AAC4-F0256C51642D}" type="presOf" srcId="{621AB93B-5B7B-404A-AAC6-82585374894E}" destId="{30A5BAFA-D867-4432-A555-078896BF780D}" srcOrd="0" destOrd="0" presId="urn:microsoft.com/office/officeart/2005/8/layout/vList5"/>
    <dgm:cxn modelId="{D2133060-3920-4B31-81EA-3B99972016CB}" type="presOf" srcId="{3AA2B58D-F2A9-4EAE-9D29-2707B2099B25}" destId="{6057DA86-162F-440C-8D5E-0A6D86B8CF0F}" srcOrd="0" destOrd="1"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A5DE0F57-C45D-4401-B01C-FDC461A9D9C3}" type="presOf" srcId="{3D61EB1E-E554-4406-9554-7EBDC7446144}" destId="{5DB3C171-F262-490B-B8BB-BFFA46B0586B}" srcOrd="0" destOrd="1" presId="urn:microsoft.com/office/officeart/2005/8/layout/vList5"/>
    <dgm:cxn modelId="{0E588177-7E10-4FF2-B750-D3114E8E4DB3}" srcId="{9C158368-C9E0-4942-8526-5CE49BCD721C}" destId="{3AA2B58D-F2A9-4EAE-9D29-2707B2099B25}" srcOrd="1" destOrd="0" parTransId="{F66CB04C-162D-4424-8951-850CCB560555}" sibTransId="{536B9BFA-5CAC-4769-A1DE-BCB21B780555}"/>
    <dgm:cxn modelId="{3D7A947C-03B9-4C2C-9ED2-092276F52EE5}"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252D0F90-63CC-422D-9840-1F9A78F0C8B6}"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8B1779BE-0998-45DB-95FD-592395D94B6D}" type="presOf" srcId="{32EE9BBF-B02B-4DE9-A826-A3930A24887B}" destId="{5DB3C171-F262-490B-B8BB-BFFA46B0586B}" srcOrd="0" destOrd="0" presId="urn:microsoft.com/office/officeart/2005/8/layout/vList5"/>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objętych 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objętych działaniami z zakresu doskonalenia kompetencji cyfrowych, w tym w zakresie wykorzystania technologii informacyjno-komunikacyjnych (TIK) oraz włączenia TIK do nauczania przedmiotowego.</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2F8F3E03-35BE-4D42-8771-A4B6D2A25339}" type="presOf" srcId="{621AB93B-5B7B-404A-AAC6-82585374894E}" destId="{30A5BAFA-D867-4432-A555-078896BF780D}" srcOrd="0" destOrd="0" presId="urn:microsoft.com/office/officeart/2005/8/layout/vList5"/>
    <dgm:cxn modelId="{D9EA9603-E310-4F5D-95C8-9CD39A9DDFBE}"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54D221-E3E3-4AD6-BC13-CEF0D95D82D2}" type="presOf" srcId="{D8ED424D-5792-4E41-9642-CB8BF3C4D991}" destId="{6057DA86-162F-440C-8D5E-0A6D86B8CF0F}"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D64A162D-F508-4DD2-AD33-FE1968C85E73}" srcId="{DA6E603D-E34D-4EC6-B48D-740809166CA4}" destId="{D8ED424D-5792-4E41-9642-CB8BF3C4D991}" srcOrd="0" destOrd="0" parTransId="{FDFFFF15-AC4F-4B30-B588-DE5E15960213}" sibTransId="{E06533AF-66B1-4C4A-945F-96BAF9E0A1BA}"/>
    <dgm:cxn modelId="{54816630-0F21-4895-A22A-6A4CA342B0D8}" type="presOf" srcId="{DA6E603D-E34D-4EC6-B48D-740809166CA4}" destId="{6057DA86-162F-440C-8D5E-0A6D86B8CF0F}" srcOrd="0" destOrd="0" presId="urn:microsoft.com/office/officeart/2005/8/layout/vList5"/>
    <dgm:cxn modelId="{52CD8F40-E380-43E9-AD01-A457883309BB}" srcId="{A8EAE37E-2430-4926-930F-DB6B60F57901}" destId="{0E9F5BB9-BA07-4633-8F0F-95F8745D872F}" srcOrd="0" destOrd="0" parTransId="{B5FEE21A-D184-42DF-A3C6-E9ED26CC1DAC}" sibTransId="{FAD7B86B-2201-492B-A65B-17E8BADD8573}"/>
    <dgm:cxn modelId="{FE182361-4CCE-4CB8-BFA8-C6AA8A5652E1}"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980467AB-CC32-4E71-A9CF-A4197FF4106B}" srcId="{621AB93B-5B7B-404A-AAC6-82585374894E}" destId="{A8EAE37E-2430-4926-930F-DB6B60F57901}" srcOrd="1" destOrd="0" parTransId="{7956CC84-8DC4-4E6E-BAFE-BFABEDCF7418}" sibTransId="{984750DB-96CC-4FC2-AFE3-F19BE81196FA}"/>
    <dgm:cxn modelId="{126E9EB5-C553-480F-B179-EE65684F57F5}" type="presOf" srcId="{9C158368-C9E0-4942-8526-5CE49BCD721C}" destId="{EC26B3CA-5F55-4ED6-AEA1-83422FEC2FA3}" srcOrd="0" destOrd="0" presId="urn:microsoft.com/office/officeart/2005/8/layout/vList5"/>
    <dgm:cxn modelId="{7D12E6F3-5285-4480-ACE1-CD598C36CB43}" type="presOf" srcId="{A8EAE37E-2430-4926-930F-DB6B60F57901}" destId="{5DB3C171-F262-490B-B8BB-BFFA46B0586B}"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nauczycieli 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szkół, których pracownie przedmiotowe zostały doposażone do nauczania przedmiotów przyrodniczych lub matematyki poprzez </a:t>
          </a:r>
          <a:r>
            <a:rPr lang="pl-PL" sz="1200" b="1" dirty="0" err="1"/>
            <a:t>doswiadczenia</a:t>
          </a:r>
          <a:r>
            <a:rPr lang="pl-PL" sz="1200" b="1" dirty="0"/>
            <a:t>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C597C10-967F-4612-9AF5-4213EA00282F}" type="presOf" srcId="{106B4F19-CE5F-43D2-BBF1-0AEA946D3172}"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D9D2920-3249-46D4-9493-B4A4990C48C2}" type="presOf" srcId="{32EE9BBF-B02B-4DE9-A826-A3930A24887B}" destId="{5DB3C171-F262-490B-B8BB-BFFA46B0586B}"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D15FA341-51D7-410B-83D6-D9E80AF4D053}" srcId="{9C158368-C9E0-4942-8526-5CE49BCD721C}" destId="{106B4F19-CE5F-43D2-BBF1-0AEA946D3172}" srcOrd="2" destOrd="0" parTransId="{9450AF65-0838-45D3-A375-0F63C76B06BC}" sibTransId="{E765423F-9247-4E8E-805E-A6F68CE1D042}"/>
    <dgm:cxn modelId="{26F10B70-AB3D-4990-836C-01B7E4B23A3D}" type="presOf" srcId="{78C448BA-8AAE-4880-90D0-8CFBB40BA8E0}" destId="{6057DA86-162F-440C-8D5E-0A6D86B8CF0F}" srcOrd="0" destOrd="1"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84CFA67F-1263-4865-8986-943942A18A4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258146AB-FC91-459D-907C-7AB4C16D9C46}" type="presOf" srcId="{9C158368-C9E0-4942-8526-5CE49BCD721C}" destId="{EC26B3CA-5F55-4ED6-AEA1-83422FEC2FA3}"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545FE6B8-5550-497B-8C2B-5F77726F1418}" type="presOf" srcId="{621AB93B-5B7B-404A-AAC6-82585374894E}" destId="{30A5BAFA-D867-4432-A555-078896BF780D}" srcOrd="0" destOrd="0" presId="urn:microsoft.com/office/officeart/2005/8/layout/vList5"/>
    <dgm:cxn modelId="{528759C8-CE6E-4DF1-AA0B-C2E076DD3418}" type="presOf" srcId="{DA6E603D-E34D-4EC6-B48D-740809166CA4}" destId="{6057DA86-162F-440C-8D5E-0A6D86B8CF0F}" srcOrd="0" destOrd="0" presId="urn:microsoft.com/office/officeart/2005/8/layout/vList5"/>
    <dgm:cxn modelId="{E7EA0ACF-D3E5-4197-85AE-9CB87B4F02B6}" type="presOf" srcId="{539DB1FE-FC66-4227-B54F-E7DC0EF8ECFC}" destId="{5DB3C171-F262-490B-B8BB-BFFA46B0586B}" srcOrd="0" destOrd="1" presId="urn:microsoft.com/office/officeart/2005/8/layout/vList5"/>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5</a:t>
          </a:r>
        </a:p>
        <a:p>
          <a:pPr algn="ctr"/>
          <a:r>
            <a:rPr lang="pl-PL" sz="1600" b="1" u="none" dirty="0">
              <a:solidFill>
                <a:srgbClr val="FF0000"/>
              </a:solidFill>
            </a:rPr>
            <a:t>Liczba szkół i placówek systemu oświaty </a:t>
          </a:r>
          <a:r>
            <a:rPr lang="pl-PL" sz="1600" b="1" u="none" dirty="0">
              <a:solidFill>
                <a:schemeClr val="tx1"/>
              </a:solidFill>
            </a:rPr>
            <a:t>wyposażonych w ramach programu w sprzęt TIK do prowadzenia zajęć edukacyjnych</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oraz placówek systemu oświaty wyposażonych w sprzęt  rozumiany jako pomoce dydaktyczne oraz narzędzia technologii informacyjno - komunikacyjnych (TIK) do prowadzenia zajęć edukacyjnych.</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uczniów szczególnie uzdolnionych, którzy otrzymali stypendia dzięki dofinansowaniu Europejskiego Funduszu Społecznego</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6</a:t>
          </a:r>
        </a:p>
        <a:p>
          <a:r>
            <a:rPr lang="pl-PL" sz="1600" b="1" u="none" dirty="0">
              <a:solidFill>
                <a:srgbClr val="FF0000"/>
              </a:solidFill>
            </a:rPr>
            <a:t>Liczba uczniów</a:t>
          </a:r>
          <a:r>
            <a:rPr lang="pl-PL" sz="1600" b="1" u="none" dirty="0">
              <a:solidFill>
                <a:schemeClr val="tx1"/>
              </a:solidFill>
            </a:rPr>
            <a:t>, objętych wsparciem stypendialnym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44AB660-6CB7-4692-A4EC-BE611DFA8510}">
      <dgm:prSet custT="1"/>
      <dgm:spPr/>
      <dgm:t>
        <a:bodyPr/>
        <a:lstStyle/>
        <a:p>
          <a:r>
            <a:rPr lang="pl-PL" sz="1200" b="1" dirty="0">
              <a:solidFill>
                <a:srgbClr val="FF0000"/>
              </a:solidFill>
            </a:rPr>
            <a:t>Wystąpi np. w przypadku realizacji form wsparcia w ramach typu projektu 10.2.A, </a:t>
          </a:r>
          <a:endParaRPr lang="pl-PL" sz="1200" b="1" dirty="0"/>
        </a:p>
      </dgm:t>
    </dgm:pt>
    <dgm:pt modelId="{4F7A96F8-D466-47EA-AF2B-514F0080AC76}" type="parTrans" cxnId="{1AA01163-BCB5-4AE6-BCBB-02DF3964A53E}">
      <dgm:prSet/>
      <dgm:spPr/>
      <dgm:t>
        <a:bodyPr/>
        <a:lstStyle/>
        <a:p>
          <a:endParaRPr lang="pl-PL"/>
        </a:p>
      </dgm:t>
    </dgm:pt>
    <dgm:pt modelId="{E0047F46-C94F-47EC-92D2-C8000AE6FA21}" type="sibTrans" cxnId="{1AA01163-BCB5-4AE6-BCBB-02DF3964A53E}">
      <dgm:prSet/>
      <dgm:spPr/>
      <dgm:t>
        <a:bodyPr/>
        <a:lstStyle/>
        <a:p>
          <a:endParaRPr lang="pl-PL"/>
        </a:p>
      </dgm:t>
    </dgm:pt>
    <dgm:pt modelId="{E8FCBF14-B1E4-4CD7-99E2-D88C65477186}">
      <dgm:prSet custT="1"/>
      <dgm:spPr/>
      <dgm:t>
        <a:bodyPr/>
        <a:lstStyle/>
        <a:p>
          <a:r>
            <a:rPr lang="pl-PL" sz="1200" b="1" dirty="0"/>
            <a:t>Szczególne uzdolnienia uczniów dotyczą przedmiotów: </a:t>
          </a:r>
          <a:r>
            <a:rPr lang="pl-PL" sz="1200" b="1" dirty="0">
              <a:solidFill>
                <a:schemeClr val="tx1"/>
              </a:solidFill>
            </a:rPr>
            <a:t>przyrodniczych, informatycznych, języków obcych, matematyki lub przedsiębiorczości</a:t>
          </a:r>
        </a:p>
      </dgm:t>
    </dgm:pt>
    <dgm:pt modelId="{9C4EBE6F-72A3-4036-B7C3-9C582D0954A4}" type="parTrans" cxnId="{8DD47B49-6267-4138-93B8-517EEAA308BF}">
      <dgm:prSet/>
      <dgm:spPr/>
      <dgm:t>
        <a:bodyPr/>
        <a:lstStyle/>
        <a:p>
          <a:endParaRPr lang="pl-PL"/>
        </a:p>
      </dgm:t>
    </dgm:pt>
    <dgm:pt modelId="{2A5D02FE-CB05-4776-96EA-7A67F86416A0}" type="sibTrans" cxnId="{8DD47B49-6267-4138-93B8-517EEAA308BF}">
      <dgm:prSet/>
      <dgm:spPr/>
      <dgm:t>
        <a:bodyPr/>
        <a:lstStyle/>
        <a:p>
          <a:endParaRPr lang="pl-PL"/>
        </a:p>
      </dgm:t>
    </dgm:pt>
    <dgm:pt modelId="{70B1EDB1-29E2-41DF-BFE8-6B550C6225A4}">
      <dgm:prSet custT="1"/>
      <dgm:spPr/>
      <dgm:t>
        <a:bodyPr/>
        <a:lstStyle/>
        <a:p>
          <a:r>
            <a:rPr lang="pl-PL" sz="1200" b="1" dirty="0">
              <a:solidFill>
                <a:srgbClr val="FF0000"/>
              </a:solidFill>
            </a:rPr>
            <a:t>Wystąpi  w przypadku realizacji formy wsparcia w ramach typu projektu 10.2.C</a:t>
          </a:r>
        </a:p>
      </dgm:t>
    </dgm:pt>
    <dgm:pt modelId="{6DA91E45-2A7C-402B-B483-CF4E9FD0A383}" type="parTrans" cxnId="{FCDEE35D-6821-4030-B698-905E5913C2F3}">
      <dgm:prSet/>
      <dgm:spPr/>
    </dgm:pt>
    <dgm:pt modelId="{359FD77B-D18A-41A3-B663-7E9693C3E737}" type="sibTrans" cxnId="{FCDEE35D-6821-4030-B698-905E5913C2F3}">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3192080A-518E-4676-B23F-1D9A8C83FAFD}" type="presOf" srcId="{944AB660-6CB7-4692-A4EC-BE611DFA8510}" destId="{5DB3C171-F262-490B-B8BB-BFFA46B0586B}" srcOrd="0" destOrd="1" presId="urn:microsoft.com/office/officeart/2005/8/layout/vList5"/>
    <dgm:cxn modelId="{BA7FA20D-0B94-444E-97D6-215DB3AAC6E9}"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39A59F3A-1FB6-4C5F-A934-DC4EDD571A38}" type="presOf" srcId="{70B1EDB1-29E2-41DF-BFE8-6B550C6225A4}" destId="{6057DA86-162F-440C-8D5E-0A6D86B8CF0F}" srcOrd="0" destOrd="2" presId="urn:microsoft.com/office/officeart/2005/8/layout/vList5"/>
    <dgm:cxn modelId="{1F0AFE3C-5968-4AA0-A52F-73EEF4A0EC2A}" type="presOf" srcId="{DA6E603D-E34D-4EC6-B48D-740809166CA4}" destId="{6057DA86-162F-440C-8D5E-0A6D86B8CF0F}" srcOrd="0" destOrd="0" presId="urn:microsoft.com/office/officeart/2005/8/layout/vList5"/>
    <dgm:cxn modelId="{FCDEE35D-6821-4030-B698-905E5913C2F3}" srcId="{9C158368-C9E0-4942-8526-5CE49BCD721C}" destId="{70B1EDB1-29E2-41DF-BFE8-6B550C6225A4}" srcOrd="2" destOrd="0" parTransId="{6DA91E45-2A7C-402B-B483-CF4E9FD0A383}" sibTransId="{359FD77B-D18A-41A3-B663-7E9693C3E737}"/>
    <dgm:cxn modelId="{1AA01163-BCB5-4AE6-BCBB-02DF3964A53E}" srcId="{621AB93B-5B7B-404A-AAC6-82585374894E}" destId="{944AB660-6CB7-4692-A4EC-BE611DFA8510}" srcOrd="1" destOrd="0" parTransId="{4F7A96F8-D466-47EA-AF2B-514F0080AC76}" sibTransId="{E0047F46-C94F-47EC-92D2-C8000AE6FA21}"/>
    <dgm:cxn modelId="{D4EC3349-E7BB-4D8E-8756-687EE2F051A7}" type="presOf" srcId="{9C158368-C9E0-4942-8526-5CE49BCD721C}" destId="{EC26B3CA-5F55-4ED6-AEA1-83422FEC2FA3}" srcOrd="0" destOrd="0" presId="urn:microsoft.com/office/officeart/2005/8/layout/vList5"/>
    <dgm:cxn modelId="{8DD47B49-6267-4138-93B8-517EEAA308BF}" srcId="{9C158368-C9E0-4942-8526-5CE49BCD721C}" destId="{E8FCBF14-B1E4-4CD7-99E2-D88C65477186}" srcOrd="1" destOrd="0" parTransId="{9C4EBE6F-72A3-4036-B7C3-9C582D0954A4}" sibTransId="{2A5D02FE-CB05-4776-96EA-7A67F86416A0}"/>
    <dgm:cxn modelId="{AA1F0152-7557-45AE-8375-9C47965FD8BC}"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B7C3ADC4-A86A-47C8-A356-6DF07211AC38}" type="presOf" srcId="{621AB93B-5B7B-404A-AAC6-82585374894E}" destId="{30A5BAFA-D867-4432-A555-078896BF780D}" srcOrd="0" destOrd="0" presId="urn:microsoft.com/office/officeart/2005/8/layout/vList5"/>
    <dgm:cxn modelId="{36D18AE2-C00E-4501-AA47-235AC24E73AA}" type="presOf" srcId="{E8FCBF14-B1E4-4CD7-99E2-D88C65477186}" destId="{6057DA86-162F-440C-8D5E-0A6D86B8CF0F}" srcOrd="0" destOrd="1" presId="urn:microsoft.com/office/officeart/2005/8/layout/vList5"/>
    <dgm:cxn modelId="{3EBF19E0-02AC-4827-8568-BE3D8898A37D}" type="presParOf" srcId="{A82570EB-9047-4C30-B34C-BC41F943A042}" destId="{74CEAA77-1A9F-4EE7-8009-B36DC94847D6}" srcOrd="0" destOrd="0" presId="urn:microsoft.com/office/officeart/2005/8/layout/vList5"/>
    <dgm:cxn modelId="{4ACFAA59-F1F4-4513-A715-7B9F870F4093}" type="presParOf" srcId="{74CEAA77-1A9F-4EE7-8009-B36DC94847D6}" destId="{30A5BAFA-D867-4432-A555-078896BF780D}" srcOrd="0" destOrd="0" presId="urn:microsoft.com/office/officeart/2005/8/layout/vList5"/>
    <dgm:cxn modelId="{0ACE8C3C-B2D7-450C-8F91-B455AC3AE54C}" type="presParOf" srcId="{74CEAA77-1A9F-4EE7-8009-B36DC94847D6}" destId="{5DB3C171-F262-490B-B8BB-BFFA46B0586B}" srcOrd="1" destOrd="0" presId="urn:microsoft.com/office/officeart/2005/8/layout/vList5"/>
    <dgm:cxn modelId="{D9305F5D-F679-48A0-A281-6F77BCAE4241}" type="presParOf" srcId="{A82570EB-9047-4C30-B34C-BC41F943A042}" destId="{21203062-3061-4CFA-A1DC-A3C8D1B70C6A}" srcOrd="1" destOrd="0" presId="urn:microsoft.com/office/officeart/2005/8/layout/vList5"/>
    <dgm:cxn modelId="{D44ED7A8-E2CB-4641-A327-B1495CC09825}" type="presParOf" srcId="{A82570EB-9047-4C30-B34C-BC41F943A042}" destId="{AAC7EB03-0D34-4E53-AA54-FF39894E56F4}" srcOrd="2" destOrd="0" presId="urn:microsoft.com/office/officeart/2005/8/layout/vList5"/>
    <dgm:cxn modelId="{8013375B-80F8-4618-91CA-35F3D63DA3E9}" type="presParOf" srcId="{AAC7EB03-0D34-4E53-AA54-FF39894E56F4}" destId="{EC26B3CA-5F55-4ED6-AEA1-83422FEC2FA3}" srcOrd="0" destOrd="0" presId="urn:microsoft.com/office/officeart/2005/8/layout/vList5"/>
    <dgm:cxn modelId="{F54E9AEE-9747-4292-8D53-C3AE638D814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którzy 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którzy uzyskali kwalifikacje lub nabyli 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9863F722-2635-4E7E-98FB-7C8C4BE4310E}" type="presOf" srcId="{2D199BE9-D96D-4096-B485-4ADBBBFA8474}" destId="{5DB3C171-F262-490B-B8BB-BFFA46B0586B}"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62C06224-CCA7-4BC3-96B8-CBFAC9EBB3D6}" type="presOf" srcId="{9C158368-C9E0-4942-8526-5CE49BCD721C}" destId="{EC26B3CA-5F55-4ED6-AEA1-83422FEC2FA3}" srcOrd="0" destOrd="0" presId="urn:microsoft.com/office/officeart/2005/8/layout/vList5"/>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B19661-1B36-4B39-BC10-1426D1D68BDB}" type="presOf" srcId="{770C4064-5FA4-48C6-9A55-4C9AF4054A34}" destId="{6057DA86-162F-440C-8D5E-0A6D86B8CF0F}" srcOrd="0" destOrd="0" presId="urn:microsoft.com/office/officeart/2005/8/layout/vList5"/>
    <dgm:cxn modelId="{8E723458-BC06-4AB5-AC67-929F1F6E340F}" type="presOf" srcId="{0A23AAFE-EB10-4EBB-BA5A-7E271D2919EB}" destId="{6057DA86-162F-440C-8D5E-0A6D86B8CF0F}" srcOrd="0" destOrd="2"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643C77A2-74FA-4377-8953-C32CAA1603A8}" srcId="{9C158368-C9E0-4942-8526-5CE49BCD721C}" destId="{0A23AAFE-EB10-4EBB-BA5A-7E271D2919EB}" srcOrd="2" destOrd="0" parTransId="{CB5C98C9-AE74-414E-B3A2-B5E5409E4474}" sibTransId="{BCCE0CAB-2AE8-4C71-A403-25D91C82C9B7}"/>
    <dgm:cxn modelId="{35FBD1A3-3498-44F2-ACE8-AE7B7F1E87E8}" srcId="{621AB93B-5B7B-404A-AAC6-82585374894E}" destId="{2D199BE9-D96D-4096-B485-4ADBBBFA8474}" srcOrd="1" destOrd="0" parTransId="{E7431F42-F3FE-4211-BBB6-6B8BB707376F}" sibTransId="{16C2B6E5-B2B4-44AF-BD70-175CAA796C20}"/>
    <dgm:cxn modelId="{6FAFFCA3-C88B-49D2-9334-8363A327B913}" type="presOf" srcId="{1A53B528-4B73-4476-AAA3-DA53D8694E89}" destId="{A82570EB-9047-4C30-B34C-BC41F943A042}"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0DD92DA-12D3-4C06-AB6F-E70720A74C5F}" type="presOf" srcId="{621AB93B-5B7B-404A-AAC6-82585374894E}" destId="{30A5BAFA-D867-4432-A555-078896BF780D}" srcOrd="0" destOrd="0"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w których pracownie przedmiotowe wykorzystują doposażenie zakupione dzięki EFS do prowadzenia zajęć edukacyjnych z przedmiotów przyrodniczych lub matematyki.</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95A68324-2E70-4FC2-8A5C-ED9F112860A9}"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C15F45-0BE6-41F2-A147-185159FA6A28}" type="presOf" srcId="{1A53B528-4B73-4476-AAA3-DA53D8694E89}" destId="{A82570EB-9047-4C30-B34C-BC41F943A042}" srcOrd="0" destOrd="0" presId="urn:microsoft.com/office/officeart/2005/8/layout/vList5"/>
    <dgm:cxn modelId="{2F6F504E-30B0-443F-809C-FBF64C78B456}" type="presOf" srcId="{0A23AAFE-EB10-4EBB-BA5A-7E271D2919EB}" destId="{6057DA86-162F-440C-8D5E-0A6D86B8CF0F}" srcOrd="0" destOrd="1" presId="urn:microsoft.com/office/officeart/2005/8/layout/vList5"/>
    <dgm:cxn modelId="{8614CC8C-2AA9-4B42-8305-7E8E28941C0B}" type="presOf" srcId="{2D199BE9-D96D-4096-B485-4ADBBBFA8474}" destId="{5DB3C171-F262-490B-B8BB-BFFA46B0586B}"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535FACBA-D51F-44CA-83D1-55DF935D849F}" type="presOf" srcId="{621AB93B-5B7B-404A-AAC6-82585374894E}" destId="{30A5BAFA-D867-4432-A555-078896BF780D}"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6B06A1FF-0516-4DBD-9B0C-C84F7AE292A8}" type="presOf" srcId="{9C158368-C9E0-4942-8526-5CE49BCD721C}" destId="{EC26B3CA-5F55-4ED6-AEA1-83422FEC2FA3}"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Kwalifikowalność 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 Czy projekt został złożony w odpowiedzi na właściwy konkurs w systemie SOWA EFS RPDS.</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4. Kwalifikowalność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Wnioskodawca/Beneficjent </a:t>
          </a:r>
          <a:r>
            <a:rPr lang="pl-PL" sz="1200" b="1" dirty="0">
              <a:solidFill>
                <a:srgbClr val="FF0000"/>
              </a:solidFill>
            </a:rPr>
            <a:t>jest uprawniony </a:t>
          </a:r>
          <a:r>
            <a:rPr lang="pl-PL" sz="1200" dirty="0"/>
            <a:t>do ubiegania się o wsparcie w ramach ogłoszonego konkursu. </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BA0A76B-5EA9-4BAA-9E82-71B6572903AF}">
      <dgm:prSet custT="1"/>
      <dgm:spPr/>
      <dgm:t>
        <a:bodyPr/>
        <a:lstStyle/>
        <a:p>
          <a:pPr>
            <a:buFont typeface="Symbol" panose="05050102010706020507" pitchFamily="18" charset="2"/>
            <a:buChar char=""/>
          </a:pPr>
          <a:r>
            <a:rPr lang="pl-PL" sz="1200" dirty="0"/>
            <a:t>jednostki samorządu terytorialnego, ich związki i stowarzyszenia; </a:t>
          </a:r>
        </a:p>
      </dgm:t>
    </dgm:pt>
    <dgm:pt modelId="{6FC6B783-A705-4724-BB88-56B4FBBC57AB}" type="parTrans" cxnId="{34EED297-FF9C-408B-9EAF-8FC33799AB13}">
      <dgm:prSet/>
      <dgm:spPr/>
      <dgm:t>
        <a:bodyPr/>
        <a:lstStyle/>
        <a:p>
          <a:endParaRPr lang="pl-PL"/>
        </a:p>
      </dgm:t>
    </dgm:pt>
    <dgm:pt modelId="{E145A598-E406-4BDE-BD8D-6CBC10D819C5}" type="sibTrans" cxnId="{34EED297-FF9C-408B-9EAF-8FC33799AB13}">
      <dgm:prSet/>
      <dgm:spPr/>
      <dgm:t>
        <a:bodyPr/>
        <a:lstStyle/>
        <a:p>
          <a:endParaRPr lang="pl-PL"/>
        </a:p>
      </dgm:t>
    </dgm:pt>
    <dgm:pt modelId="{F88AFD04-4F79-4F12-B1BB-B5408CF24BFC}">
      <dgm:prSet custT="1"/>
      <dgm:spPr/>
      <dgm:t>
        <a:bodyPr/>
        <a:lstStyle/>
        <a:p>
          <a:pPr>
            <a:buFont typeface="Symbol" panose="05050102010706020507" pitchFamily="18" charset="2"/>
            <a:buChar char=""/>
          </a:pPr>
          <a:r>
            <a:rPr lang="pl-PL" sz="1200" dirty="0"/>
            <a:t>jednostki organizacyjne </a:t>
          </a:r>
          <a:r>
            <a:rPr lang="pl-PL" sz="1200" dirty="0" err="1"/>
            <a:t>jst</a:t>
          </a:r>
          <a:r>
            <a:rPr lang="pl-PL" sz="1200" dirty="0"/>
            <a:t>; </a:t>
          </a:r>
        </a:p>
      </dgm:t>
    </dgm:pt>
    <dgm:pt modelId="{8D8002D4-DF9D-47EE-87B6-BD0F32F59145}" type="parTrans" cxnId="{8B973F57-4CBB-43D7-AC81-CF183D065759}">
      <dgm:prSet/>
      <dgm:spPr/>
      <dgm:t>
        <a:bodyPr/>
        <a:lstStyle/>
        <a:p>
          <a:endParaRPr lang="pl-PL"/>
        </a:p>
      </dgm:t>
    </dgm:pt>
    <dgm:pt modelId="{9B3D2A32-E520-46E9-9A11-872073BFAD6B}" type="sibTrans" cxnId="{8B973F57-4CBB-43D7-AC81-CF183D065759}">
      <dgm:prSet/>
      <dgm:spPr/>
      <dgm:t>
        <a:bodyPr/>
        <a:lstStyle/>
        <a:p>
          <a:endParaRPr lang="pl-PL"/>
        </a:p>
      </dgm:t>
    </dgm:pt>
    <dgm:pt modelId="{D19368ED-3ED9-4302-9C66-5E2EEABBF957}">
      <dgm:prSet custT="1"/>
      <dgm:spPr/>
      <dgm:t>
        <a:bodyPr/>
        <a:lstStyle/>
        <a:p>
          <a:pPr>
            <a:buFont typeface="Symbol" panose="05050102010706020507" pitchFamily="18" charset="2"/>
            <a:buChar char=""/>
          </a:pPr>
          <a:r>
            <a:rPr lang="pl-PL" sz="1200" dirty="0"/>
            <a:t>organizacje pozarządowe; </a:t>
          </a:r>
        </a:p>
      </dgm:t>
    </dgm:pt>
    <dgm:pt modelId="{AB0B0457-6971-4421-B1A1-ED8A29B44C43}" type="parTrans" cxnId="{3B4CB615-6571-4011-AB52-8EE8AA12AF52}">
      <dgm:prSet/>
      <dgm:spPr/>
      <dgm:t>
        <a:bodyPr/>
        <a:lstStyle/>
        <a:p>
          <a:endParaRPr lang="pl-PL"/>
        </a:p>
      </dgm:t>
    </dgm:pt>
    <dgm:pt modelId="{0CCEA8DF-C35B-40F3-9D76-F165FB7F4517}" type="sibTrans" cxnId="{3B4CB615-6571-4011-AB52-8EE8AA12AF52}">
      <dgm:prSet/>
      <dgm:spPr/>
      <dgm:t>
        <a:bodyPr/>
        <a:lstStyle/>
        <a:p>
          <a:endParaRPr lang="pl-PL"/>
        </a:p>
      </dgm:t>
    </dgm:pt>
    <dgm:pt modelId="{1BDDE67D-4AE9-4039-86CB-7FFA98C6546D}">
      <dgm:prSet custT="1"/>
      <dgm:spPr/>
      <dgm:t>
        <a:bodyPr/>
        <a:lstStyle/>
        <a:p>
          <a:pPr>
            <a:buFont typeface="Symbol" panose="05050102010706020507" pitchFamily="18" charset="2"/>
            <a:buChar char=""/>
          </a:pPr>
          <a:r>
            <a:rPr lang="pl-PL" sz="1200" dirty="0"/>
            <a:t>organy prowadzące publiczne i niepubliczne szkoły podstawowe, gimnazjalne i ponadgimnazjalne; </a:t>
          </a:r>
        </a:p>
      </dgm:t>
    </dgm:pt>
    <dgm:pt modelId="{B2D9B293-E549-4003-9D51-EBF433712DD8}" type="parTrans" cxnId="{3CD31971-3875-4903-96B8-FEFB76B84D1C}">
      <dgm:prSet/>
      <dgm:spPr/>
      <dgm:t>
        <a:bodyPr/>
        <a:lstStyle/>
        <a:p>
          <a:endParaRPr lang="pl-PL"/>
        </a:p>
      </dgm:t>
    </dgm:pt>
    <dgm:pt modelId="{2308249C-1FB9-4521-897F-6D6EE988BB60}" type="sibTrans" cxnId="{3CD31971-3875-4903-96B8-FEFB76B84D1C}">
      <dgm:prSet/>
      <dgm:spPr/>
      <dgm:t>
        <a:bodyPr/>
        <a:lstStyle/>
        <a:p>
          <a:endParaRPr lang="pl-PL"/>
        </a:p>
      </dgm:t>
    </dgm:pt>
    <dgm:pt modelId="{7B1B5FD7-E9F6-423A-A976-26F7E7D83C4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Wnioskodawcami/Beneficjentami mogą być:</a:t>
          </a:r>
          <a:endParaRPr lang="pl-PL" sz="1200" b="1" dirty="0"/>
        </a:p>
      </dgm:t>
    </dgm:pt>
    <dgm:pt modelId="{6290B773-B1EF-4919-88C3-F9C9B0C5292A}" type="parTrans" cxnId="{9495001F-BAD5-4C45-A79A-61CB043B128E}">
      <dgm:prSet/>
      <dgm:spPr/>
      <dgm:t>
        <a:bodyPr/>
        <a:lstStyle/>
        <a:p>
          <a:endParaRPr lang="pl-PL"/>
        </a:p>
      </dgm:t>
    </dgm:pt>
    <dgm:pt modelId="{7865B746-1604-4431-8830-E836DB3CCD20}" type="sibTrans" cxnId="{9495001F-BAD5-4C45-A79A-61CB043B128E}">
      <dgm:prSet/>
      <dgm:spPr/>
      <dgm:t>
        <a:bodyPr/>
        <a:lstStyle/>
        <a:p>
          <a:endParaRPr lang="pl-PL"/>
        </a:p>
      </dgm:t>
    </dgm:pt>
    <dgm:pt modelId="{41D180C1-9D8F-4072-BB98-772E4A07E53F}">
      <dgm:prSet phldrT="[Tekst]" custT="1"/>
      <dgm:spPr>
        <a:solidFill>
          <a:srgbClr val="FFC000">
            <a:alpha val="90000"/>
          </a:srgbClr>
        </a:solidFill>
        <a:ln>
          <a:solidFill>
            <a:srgbClr val="FFC000">
              <a:alpha val="90000"/>
            </a:srgbClr>
          </a:solidFill>
        </a:ln>
      </dgm:spPr>
      <dgm:t>
        <a:bodyPr/>
        <a:lstStyle/>
        <a:p>
          <a:pPr algn="l"/>
          <a:r>
            <a:rPr lang="pl-PL" sz="1400" b="1" u="none" dirty="0">
              <a:solidFill>
                <a:srgbClr val="FF0000"/>
              </a:solidFill>
            </a:rPr>
            <a:t>301/18</a:t>
          </a:r>
        </a:p>
      </dgm:t>
    </dgm:pt>
    <dgm:pt modelId="{72013DE7-2849-4501-AC22-D57F248CDDDC}" type="parTrans" cxnId="{ABE253C3-BE14-4456-AC10-EFC21A7E354A}">
      <dgm:prSet/>
      <dgm:spPr/>
      <dgm:t>
        <a:bodyPr/>
        <a:lstStyle/>
        <a:p>
          <a:endParaRPr lang="pl-PL"/>
        </a:p>
      </dgm:t>
    </dgm:pt>
    <dgm:pt modelId="{26FE9EEC-133D-4763-A74B-066787390087}" type="sibTrans" cxnId="{ABE253C3-BE14-4456-AC10-EFC21A7E354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3B4CB615-6571-4011-AB52-8EE8AA12AF52}" srcId="{621AB93B-5B7B-404A-AAC6-82585374894E}" destId="{D19368ED-3ED9-4302-9C66-5E2EEABBF957}" srcOrd="4" destOrd="0" parTransId="{AB0B0457-6971-4421-B1A1-ED8A29B44C43}" sibTransId="{0CCEA8DF-C35B-40F3-9D76-F165FB7F4517}"/>
    <dgm:cxn modelId="{976A1C1E-6896-4915-B672-0808DD888A75}" srcId="{1A53B528-4B73-4476-AAA3-DA53D8694E89}" destId="{621AB93B-5B7B-404A-AAC6-82585374894E}" srcOrd="0" destOrd="0" parTransId="{4935FEB2-1035-40C5-9A3F-135B06D2ABF1}" sibTransId="{537A71C9-1429-45D8-846B-4BAE788264CA}"/>
    <dgm:cxn modelId="{9495001F-BAD5-4C45-A79A-61CB043B128E}" srcId="{621AB93B-5B7B-404A-AAC6-82585374894E}" destId="{7B1B5FD7-E9F6-423A-A976-26F7E7D83C4C}" srcOrd="1" destOrd="0" parTransId="{6290B773-B1EF-4919-88C3-F9C9B0C5292A}" sibTransId="{7865B746-1604-4431-8830-E836DB3CCD20}"/>
    <dgm:cxn modelId="{697E7323-548E-4F9A-9050-7724BAC62AE9}" srcId="{1A53B528-4B73-4476-AAA3-DA53D8694E89}" destId="{9C158368-C9E0-4942-8526-5CE49BCD721C}" srcOrd="1" destOrd="0" parTransId="{913B76B3-2567-408B-94B7-AFBDAB2A403C}" sibTransId="{B623BF15-8EEA-4288-8854-030DD4F9EF8D}"/>
    <dgm:cxn modelId="{A02EC93F-226D-401F-A2D3-D6AEB65B11CB}" type="presOf" srcId="{621AB93B-5B7B-404A-AAC6-82585374894E}" destId="{30A5BAFA-D867-4432-A555-078896BF780D}" srcOrd="0" destOrd="0" presId="urn:microsoft.com/office/officeart/2005/8/layout/vList5"/>
    <dgm:cxn modelId="{D7C3095C-BACC-4E6A-9D6F-BE4C0093026A}" type="presOf" srcId="{1BDDE67D-4AE9-4039-86CB-7FFA98C6546D}" destId="{5DB3C171-F262-490B-B8BB-BFFA46B0586B}" srcOrd="0" destOrd="5" presId="urn:microsoft.com/office/officeart/2005/8/layout/vList5"/>
    <dgm:cxn modelId="{8DDFBD62-E0E5-4D28-AD96-CE4BA94BBB8B}" type="presOf" srcId="{DA6E603D-E34D-4EC6-B48D-740809166CA4}" destId="{6057DA86-162F-440C-8D5E-0A6D86B8CF0F}" srcOrd="0" destOrd="0" presId="urn:microsoft.com/office/officeart/2005/8/layout/vList5"/>
    <dgm:cxn modelId="{A21BF74F-F4C3-43DA-A98F-5D4A95FB940F}" type="presOf" srcId="{41D180C1-9D8F-4072-BB98-772E4A07E53F}" destId="{6057DA86-162F-440C-8D5E-0A6D86B8CF0F}" srcOrd="0" destOrd="1" presId="urn:microsoft.com/office/officeart/2005/8/layout/vList5"/>
    <dgm:cxn modelId="{3CD31971-3875-4903-96B8-FEFB76B84D1C}" srcId="{621AB93B-5B7B-404A-AAC6-82585374894E}" destId="{1BDDE67D-4AE9-4039-86CB-7FFA98C6546D}" srcOrd="5" destOrd="0" parTransId="{B2D9B293-E549-4003-9D51-EBF433712DD8}" sibTransId="{2308249C-1FB9-4521-897F-6D6EE988BB60}"/>
    <dgm:cxn modelId="{8B973F57-4CBB-43D7-AC81-CF183D065759}" srcId="{621AB93B-5B7B-404A-AAC6-82585374894E}" destId="{F88AFD04-4F79-4F12-B1BB-B5408CF24BFC}" srcOrd="3" destOrd="0" parTransId="{8D8002D4-DF9D-47EE-87B6-BD0F32F59145}" sibTransId="{9B3D2A32-E520-46E9-9A11-872073BFAD6B}"/>
    <dgm:cxn modelId="{C8C1207B-5933-4E31-992F-D9292180D3B1}" type="presOf" srcId="{7B1B5FD7-E9F6-423A-A976-26F7E7D83C4C}" destId="{5DB3C171-F262-490B-B8BB-BFFA46B0586B}" srcOrd="0" destOrd="1" presId="urn:microsoft.com/office/officeart/2005/8/layout/vList5"/>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7D97AF8B-4174-4955-BC33-E94A1B9A68D4}" type="presOf" srcId="{F88AFD04-4F79-4F12-B1BB-B5408CF24BFC}" destId="{5DB3C171-F262-490B-B8BB-BFFA46B0586B}"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34EED297-FF9C-408B-9EAF-8FC33799AB13}" srcId="{621AB93B-5B7B-404A-AAC6-82585374894E}" destId="{2BA0A76B-5EA9-4BAA-9E82-71B6572903AF}" srcOrd="2" destOrd="0" parTransId="{6FC6B783-A705-4724-BB88-56B4FBBC57AB}" sibTransId="{E145A598-E406-4BDE-BD8D-6CBC10D819C5}"/>
    <dgm:cxn modelId="{B6C807A7-A846-47FD-BE65-9166C443B42C}" srcId="{621AB93B-5B7B-404A-AAC6-82585374894E}" destId="{32EE9BBF-B02B-4DE9-A826-A3930A24887B}" srcOrd="0" destOrd="0" parTransId="{00D5B151-6E85-451D-80BE-DE7F236447A0}" sibTransId="{DC57031B-D14D-42A1-A990-761C91C4EF85}"/>
    <dgm:cxn modelId="{BD3915B8-0D84-4FBC-8C17-50C9489290C8}" type="presOf" srcId="{9C158368-C9E0-4942-8526-5CE49BCD721C}" destId="{EC26B3CA-5F55-4ED6-AEA1-83422FEC2FA3}" srcOrd="0" destOrd="0" presId="urn:microsoft.com/office/officeart/2005/8/layout/vList5"/>
    <dgm:cxn modelId="{ABE253C3-BE14-4456-AC10-EFC21A7E354A}" srcId="{9C158368-C9E0-4942-8526-5CE49BCD721C}" destId="{41D180C1-9D8F-4072-BB98-772E4A07E53F}" srcOrd="1" destOrd="0" parTransId="{72013DE7-2849-4501-AC22-D57F248CDDDC}" sibTransId="{26FE9EEC-133D-4763-A74B-066787390087}"/>
    <dgm:cxn modelId="{22CE8EF1-411A-4103-B19F-4336F54E0305}" type="presOf" srcId="{D19368ED-3ED9-4302-9C66-5E2EEABBF957}" destId="{5DB3C171-F262-490B-B8BB-BFFA46B0586B}" srcOrd="0" destOrd="4" presId="urn:microsoft.com/office/officeart/2005/8/layout/vList5"/>
    <dgm:cxn modelId="{7B5177FE-A913-4C61-9F5A-2473B9461EE5}" type="presOf" srcId="{2BA0A76B-5EA9-4BAA-9E82-71B6572903AF}" destId="{5DB3C171-F262-490B-B8BB-BFFA46B0586B}" srcOrd="0" destOrd="2" presId="urn:microsoft.com/office/officeart/2005/8/layout/vList5"/>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C2B3F90C-37D1-4006-B973-0CD42529DB29}" type="presOf" srcId="{2D199BE9-D96D-4096-B485-4ADBBBFA8474}"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09CFFB2F-A178-4719-8AEA-53265FFB1595}" srcId="{9C158368-C9E0-4942-8526-5CE49BCD721C}" destId="{770C4064-5FA4-48C6-9A55-4C9AF4054A34}" srcOrd="0" destOrd="0" parTransId="{4806F532-C996-489E-8395-D476750209CE}" sibTransId="{44DD8177-8FE0-448A-8063-EEED58CBE818}"/>
    <dgm:cxn modelId="{0B14FD2F-4544-438B-9B72-9BBE43B70535}" type="presOf" srcId="{770C4064-5FA4-48C6-9A55-4C9AF4054A34}" destId="{6057DA86-162F-440C-8D5E-0A6D86B8CF0F}" srcOrd="0" destOrd="0" presId="urn:microsoft.com/office/officeart/2005/8/layout/vList5"/>
    <dgm:cxn modelId="{7C99A632-5728-4C33-83CA-D082887ABDFC}" type="presOf" srcId="{0A23AAFE-EB10-4EBB-BA5A-7E271D2919EB}" destId="{6057DA86-162F-440C-8D5E-0A6D86B8CF0F}" srcOrd="0" destOrd="1" presId="urn:microsoft.com/office/officeart/2005/8/layout/vList5"/>
    <dgm:cxn modelId="{0A6A373B-2BBE-4419-8C8F-B8BDD3DB7ECC}" type="presOf" srcId="{1A53B528-4B73-4476-AAA3-DA53D8694E89}" destId="{A82570EB-9047-4C30-B34C-BC41F943A042}" srcOrd="0" destOrd="0" presId="urn:microsoft.com/office/officeart/2005/8/layout/vList5"/>
    <dgm:cxn modelId="{CF98EF6B-52ED-4707-B667-2AA617DDEF9B}" type="presOf" srcId="{32EE9BBF-B02B-4DE9-A826-A3930A24887B}" destId="{5DB3C171-F262-490B-B8BB-BFFA46B0586B}" srcOrd="0" destOrd="0"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7D3CCB5-BDFA-49C4-9720-1568FF354CB9}" type="presOf" srcId="{9C158368-C9E0-4942-8526-5CE49BCD721C}" destId="{EC26B3CA-5F55-4ED6-AEA1-83422FEC2FA3}"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23FEEC05-7904-43E3-A050-B1224CE28174}" type="presOf" srcId="{32EE9BBF-B02B-4DE9-A826-A3930A24887B}" destId="{5DB3C171-F262-490B-B8BB-BFFA46B0586B}"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976A1C1E-6896-4915-B672-0808DD888A75}" srcId="{1A53B528-4B73-4476-AAA3-DA53D8694E89}" destId="{621AB93B-5B7B-404A-AAC6-82585374894E}" srcOrd="0" destOrd="0" parTransId="{4935FEB2-1035-40C5-9A3F-135B06D2ABF1}" sibTransId="{537A71C9-1429-45D8-846B-4BAE788264CA}"/>
    <dgm:cxn modelId="{E093D223-AFCF-4031-91C0-FFA7E9FC0B18}" srcId="{621AB93B-5B7B-404A-AAC6-82585374894E}" destId="{DBDDF753-D616-48C6-A39D-5980969CB637}" srcOrd="2" destOrd="0" parTransId="{97B7A326-190E-487B-9546-BB51A97680FA}" sibTransId="{EF293265-475A-4641-9329-82C6AC395297}"/>
    <dgm:cxn modelId="{B901D527-9B17-42FF-945C-953F4FE83FC4}" type="presOf" srcId="{621AB93B-5B7B-404A-AAC6-82585374894E}" destId="{30A5BAFA-D867-4432-A555-078896BF780D}"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66FE577D-BC34-4F9B-86E9-91C50C1B44AB}" type="presOf" srcId="{2D199BE9-D96D-4096-B485-4ADBBBFA8474}" destId="{5DB3C171-F262-490B-B8BB-BFFA46B0586B}" srcOrd="0" destOrd="3" presId="urn:microsoft.com/office/officeart/2005/8/layout/vList5"/>
    <dgm:cxn modelId="{9636129D-F777-4174-B655-7193A3DDA13A}"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3"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4</a:t>
          </a:r>
        </a:p>
        <a:p>
          <a:pPr algn="ctr"/>
          <a:r>
            <a:rPr lang="pl-PL" sz="1600" b="1" u="none" dirty="0">
              <a:solidFill>
                <a:srgbClr val="FF0000"/>
              </a:solidFill>
            </a:rPr>
            <a:t>Liczba podmiotów</a:t>
          </a:r>
          <a:r>
            <a:rPr lang="pl-PL" sz="1600" b="1" u="none" dirty="0">
              <a:solidFill>
                <a:schemeClr val="tx1"/>
              </a:solidFill>
            </a:rPr>
            <a:t>, wykorzystujących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56114F1F-BAED-4FEF-A515-CBC5C4CBBA38}" type="presOf" srcId="{621AB93B-5B7B-404A-AAC6-82585374894E}" destId="{30A5BAFA-D867-4432-A555-078896BF780D}" srcOrd="0" destOrd="0" presId="urn:microsoft.com/office/officeart/2005/8/layout/vList5"/>
    <dgm:cxn modelId="{37017F2B-7DCE-4651-91DC-9026D88568E9}" type="presOf" srcId="{2D199BE9-D96D-4096-B485-4ADBBBFA8474}" destId="{5DB3C171-F262-490B-B8BB-BFFA46B0586B}" srcOrd="0" destOrd="1"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7AB05BE6-30F9-4392-9B96-7A4EF71118AB}" type="presOf" srcId="{1A53B528-4B73-4476-AAA3-DA53D8694E89}" destId="{A82570EB-9047-4C30-B34C-BC41F943A042}" srcOrd="0" destOrd="0" presId="urn:microsoft.com/office/officeart/2005/8/layout/vList5"/>
    <dgm:cxn modelId="{F7702DF9-4CA3-4CCD-90AE-C918009030B1}" type="presOf" srcId="{32EE9BBF-B02B-4DE9-A826-A3930A24887B}" destId="{5DB3C171-F262-490B-B8BB-BFFA46B0586B}"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7 czerwiec 2018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28 </a:t>
          </a:r>
          <a:r>
            <a:rPr lang="pl-PL" sz="1600" b="1" u="sng" dirty="0"/>
            <a:t>czerwiec 2018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D139EE11-7F98-421B-AFEF-6ED60674E05F}" type="presOf" srcId="{DA6E603D-E34D-4EC6-B48D-740809166CA4}" destId="{6057DA86-162F-440C-8D5E-0A6D86B8CF0F}" srcOrd="0" destOrd="0"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73ABC11D-85DF-4C8E-A56E-6928AE5147C5}" type="presOf" srcId="{CFBBA619-907D-4722-954C-43E8DDE9BD83}"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51C583B-298D-41B5-B6C7-CD3AB000E435}" type="presOf" srcId="{621AB93B-5B7B-404A-AAC6-82585374894E}" destId="{30A5BAFA-D867-4432-A555-078896BF780D}"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43BE6744-E289-4362-8F92-25AAB0BF322B}" type="presOf" srcId="{32EE9BBF-B02B-4DE9-A826-A3930A24887B}" destId="{5DB3C171-F262-490B-B8BB-BFFA46B0586B}" srcOrd="0" destOrd="0" presId="urn:microsoft.com/office/officeart/2005/8/layout/vList5"/>
    <dgm:cxn modelId="{2BB5EC68-A10C-4BF7-8867-47D9F559A22D}" type="presOf" srcId="{266B6F82-9144-4118-8A8C-F617EBB65760}" destId="{6057DA86-162F-440C-8D5E-0A6D86B8CF0F}"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23D398F-B0EB-436F-9912-FBE45242FE2E}" srcId="{9C158368-C9E0-4942-8526-5CE49BCD721C}" destId="{CFBBA619-907D-4722-954C-43E8DDE9BD83}" srcOrd="2" destOrd="0" parTransId="{14B35694-22F0-40DA-B89C-0FD195744395}" sibTransId="{71A91694-C37A-48A9-82E4-491A1474D0B4}"/>
    <dgm:cxn modelId="{B6C807A7-A846-47FD-BE65-9166C443B42C}" srcId="{621AB93B-5B7B-404A-AAC6-82585374894E}" destId="{32EE9BBF-B02B-4DE9-A826-A3930A24887B}" srcOrd="0" destOrd="0" parTransId="{00D5B151-6E85-451D-80BE-DE7F236447A0}" sibTransId="{DC57031B-D14D-42A1-A990-761C91C4EF85}"/>
    <dgm:cxn modelId="{A336F5DF-A46E-4961-9BCF-6E489D970185}" type="presOf" srcId="{1A53B528-4B73-4476-AAA3-DA53D8694E89}" destId="{A82570EB-9047-4C30-B34C-BC41F943A042}" srcOrd="0" destOrd="0" presId="urn:microsoft.com/office/officeart/2005/8/layout/vList5"/>
    <dgm:cxn modelId="{67308FE5-6659-417E-88E0-AF479F214055}" type="presOf" srcId="{60FB2C38-1A01-4EC9-BF8F-D4B1929D93AA}" destId="{6057DA86-162F-440C-8D5E-0A6D86B8CF0F}" srcOrd="0" destOrd="1" presId="urn:microsoft.com/office/officeart/2005/8/layout/vList5"/>
    <dgm:cxn modelId="{195584F5-0B2A-416C-92AF-0CEE4CF46193}" type="presOf" srcId="{9C158368-C9E0-4942-8526-5CE49BCD721C}" destId="{EC26B3CA-5F55-4ED6-AEA1-83422FEC2FA3}" srcOrd="0" destOrd="0" presId="urn:microsoft.com/office/officeart/2005/8/layout/vList5"/>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Wybór partnerów został dokonany w sposób prawidłowy, to znaczy:</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5.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61EEC57E-369B-4175-AFFE-9D693AC459CD}">
      <dgm:prSet custT="1"/>
      <dgm:spPr/>
      <dgm:t>
        <a:bodyPr/>
        <a:lstStyle/>
        <a:p>
          <a:pPr algn="just"/>
          <a:r>
            <a:rPr lang="pl-PL" sz="1400" b="1" dirty="0"/>
            <a:t>czy wybór partnerów został dokonany przed złożeniem wniosku o dofinansowanie</a:t>
          </a:r>
          <a:r>
            <a:rPr lang="pl-PL" sz="1400" dirty="0"/>
            <a:t>,</a:t>
          </a:r>
        </a:p>
      </dgm:t>
    </dgm:pt>
    <dgm:pt modelId="{413E6B1E-12A1-473D-A48B-CE4A81B3AB76}" type="parTrans" cxnId="{F554DBB2-1C9D-4E9C-9038-EB8FCBB4F17B}">
      <dgm:prSet/>
      <dgm:spPr/>
      <dgm:t>
        <a:bodyPr/>
        <a:lstStyle/>
        <a:p>
          <a:endParaRPr lang="pl-PL"/>
        </a:p>
      </dgm:t>
    </dgm:pt>
    <dgm:pt modelId="{CF6CC61C-FEE6-452C-8FB4-489C49D10FCC}" type="sibTrans" cxnId="{F554DBB2-1C9D-4E9C-9038-EB8FCBB4F17B}">
      <dgm:prSet/>
      <dgm:spPr/>
      <dgm:t>
        <a:bodyPr/>
        <a:lstStyle/>
        <a:p>
          <a:endParaRPr lang="pl-PL"/>
        </a:p>
      </dgm:t>
    </dgm:pt>
    <dgm:pt modelId="{67C650ED-DEFD-4BF5-A310-4D3EEC9C0AFF}">
      <dgm:prSet custT="1"/>
      <dgm:spPr/>
      <dgm:t>
        <a:bodyPr/>
        <a:lstStyle/>
        <a:p>
          <a:pPr algn="just"/>
          <a:r>
            <a:rPr lang="pl-PL" sz="1400" dirty="0"/>
            <a:t>czy jeśli inicjującym projekt partnerski jest podmiot, o którym mowa w art. 3 ust. 1 ustawy z dnia 29 stycznia 2004 r. - Prawo zamówień publicznych, sprawdzane jest </a:t>
          </a:r>
          <a:r>
            <a:rPr lang="pl-PL" sz="1400" b="1" dirty="0"/>
            <a:t>czy wybór partnerów spośród podmiotów innych niż wymienione w art. 3 ust. 1 </a:t>
          </a:r>
          <a:r>
            <a:rPr lang="pl-PL" sz="1400" b="1" dirty="0" err="1"/>
            <a:t>pkt</a:t>
          </a:r>
          <a:r>
            <a:rPr lang="pl-PL" sz="1400" b="1" dirty="0"/>
            <a:t> 1-3a tej ustawy, został dokonany z zachowaniem zasady przejrzystości i równego traktowania,</a:t>
          </a:r>
          <a:r>
            <a:rPr lang="pl-PL" sz="1400" dirty="0"/>
            <a:t> w szczególności zgodnie z zasadami określonymi w art. 33 ust. 2 ustawy z dnia 11 lipca 2014 r. o zasadach realizacji programów w zakresie polityki spójności finansowanych w perspektywie finansowej 2014–2020.</a:t>
          </a:r>
        </a:p>
      </dgm:t>
    </dgm:pt>
    <dgm:pt modelId="{C38C78EF-9B4D-4146-9257-1D758662DF98}" type="parTrans" cxnId="{684FFC84-A30F-4CD5-BBAA-6FA402894DEC}">
      <dgm:prSet/>
      <dgm:spPr/>
      <dgm:t>
        <a:bodyPr/>
        <a:lstStyle/>
        <a:p>
          <a:endParaRPr lang="pl-PL"/>
        </a:p>
      </dgm:t>
    </dgm:pt>
    <dgm:pt modelId="{A317CDEC-0432-4C46-8A5A-8E0CEC7B508A}" type="sibTrans" cxnId="{684FFC84-A30F-4CD5-BBAA-6FA402894DE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pt>
  </dgm:ptLst>
  <dgm:cxnLst>
    <dgm:cxn modelId="{697E7323-548E-4F9A-9050-7724BAC62AE9}" srcId="{1A53B528-4B73-4476-AAA3-DA53D8694E89}" destId="{9C158368-C9E0-4942-8526-5CE49BCD721C}" srcOrd="0" destOrd="0" parTransId="{913B76B3-2567-408B-94B7-AFBDAB2A403C}" sibTransId="{B623BF15-8EEA-4288-8854-030DD4F9EF8D}"/>
    <dgm:cxn modelId="{D014E938-1559-4007-A21F-1CB28DC8AD79}" type="presOf" srcId="{67C650ED-DEFD-4BF5-A310-4D3EEC9C0AFF}" destId="{6057DA86-162F-440C-8D5E-0A6D86B8CF0F}" srcOrd="0" destOrd="2" presId="urn:microsoft.com/office/officeart/2005/8/layout/vList5"/>
    <dgm:cxn modelId="{7FA01677-9528-41C7-BC09-D6439D1F652B}" type="presOf" srcId="{1A53B528-4B73-4476-AAA3-DA53D8694E89}" destId="{A82570EB-9047-4C30-B34C-BC41F943A042}" srcOrd="0" destOrd="0" presId="urn:microsoft.com/office/officeart/2005/8/layout/vList5"/>
    <dgm:cxn modelId="{684FFC84-A30F-4CD5-BBAA-6FA402894DEC}" srcId="{DA6E603D-E34D-4EC6-B48D-740809166CA4}" destId="{67C650ED-DEFD-4BF5-A310-4D3EEC9C0AFF}" srcOrd="1" destOrd="0" parTransId="{C38C78EF-9B4D-4146-9257-1D758662DF98}" sibTransId="{A317CDEC-0432-4C46-8A5A-8E0CEC7B508A}"/>
    <dgm:cxn modelId="{E117E38E-DDD3-480D-A78D-8FCB154BAC0D}" srcId="{9C158368-C9E0-4942-8526-5CE49BCD721C}" destId="{DA6E603D-E34D-4EC6-B48D-740809166CA4}" srcOrd="0" destOrd="0" parTransId="{A8A154FD-2259-47AC-AD68-19EF82000962}" sibTransId="{9F49CB28-C9A9-4FC8-82B7-C5A3A7564928}"/>
    <dgm:cxn modelId="{F554DBB2-1C9D-4E9C-9038-EB8FCBB4F17B}" srcId="{DA6E603D-E34D-4EC6-B48D-740809166CA4}" destId="{61EEC57E-369B-4175-AFFE-9D693AC459CD}" srcOrd="0" destOrd="0" parTransId="{413E6B1E-12A1-473D-A48B-CE4A81B3AB76}" sibTransId="{CF6CC61C-FEE6-452C-8FB4-489C49D10FCC}"/>
    <dgm:cxn modelId="{0B8205C0-56C1-4358-A9EB-22F18CC21538}" type="presOf" srcId="{9C158368-C9E0-4942-8526-5CE49BCD721C}" destId="{EC26B3CA-5F55-4ED6-AEA1-83422FEC2FA3}" srcOrd="0" destOrd="0" presId="urn:microsoft.com/office/officeart/2005/8/layout/vList5"/>
    <dgm:cxn modelId="{012D77C1-23B9-4D81-830C-7792A82014C7}" type="presOf" srcId="{61EEC57E-369B-4175-AFFE-9D693AC459CD}" destId="{6057DA86-162F-440C-8D5E-0A6D86B8CF0F}" srcOrd="0" destOrd="1" presId="urn:microsoft.com/office/officeart/2005/8/layout/vList5"/>
    <dgm:cxn modelId="{79F670EB-2522-4F1D-ABE5-7A99DFDFAC87}" type="presOf" srcId="{DA6E603D-E34D-4EC6-B48D-740809166CA4}" destId="{6057DA86-162F-440C-8D5E-0A6D86B8CF0F}" srcOrd="0" destOrd="0" presId="urn:microsoft.com/office/officeart/2005/8/layout/vList5"/>
    <dgm:cxn modelId="{8F07CA3F-5099-472A-81B9-AB266FD601CB}" type="presParOf" srcId="{A82570EB-9047-4C30-B34C-BC41F943A042}" destId="{AAC7EB03-0D34-4E53-AA54-FF39894E56F4}" srcOrd="0"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6.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 Czy 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7.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 Czy 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b="1" dirty="0">
              <a:latin typeface="+mn-lt"/>
            </a:rPr>
            <a:t>projekt nie obejmuje przedsięwzięć </a:t>
          </a:r>
          <a:r>
            <a:rPr lang="pl-PL" sz="1000" dirty="0">
              <a:latin typeface="+mn-lt"/>
            </a:rPr>
            <a:t>będących częścią operacji, które zostały objęte lub powinny były zostać </a:t>
          </a:r>
          <a:r>
            <a:rPr lang="pl-PL" sz="1000" b="1" dirty="0">
              <a:latin typeface="+mn-lt"/>
            </a:rPr>
            <a:t>objęte procedurą odzyskiwania środków </a:t>
          </a:r>
          <a:r>
            <a:rPr lang="pl-PL" sz="1000" dirty="0">
              <a:latin typeface="+mn-lt"/>
            </a:rPr>
            <a:t>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F89230E-E181-45F5-AB3F-8BDA91FAD1A9}" srcId="{DA6E603D-E34D-4EC6-B48D-740809166CA4}" destId="{A011A63C-7D88-46BC-991E-52DB4F793813}" srcOrd="2" destOrd="0" parTransId="{8BCA6CC7-9DAE-4EDA-B801-EA0100468E5A}" sibTransId="{A3CD766D-F417-4A39-9CEF-983745DE749E}"/>
    <dgm:cxn modelId="{65FF9514-2ED1-4B48-BD06-933ACF478F12}"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AC46DB42-013E-4675-878F-5B0CE9182278}" type="presOf" srcId="{A011A63C-7D88-46BC-991E-52DB4F793813}" destId="{6057DA86-162F-440C-8D5E-0A6D86B8CF0F}" srcOrd="0" destOrd="3" presId="urn:microsoft.com/office/officeart/2005/8/layout/vList5"/>
    <dgm:cxn modelId="{5F599743-C2C7-482F-AF8B-06E528130954}" type="presOf" srcId="{DA6E603D-E34D-4EC6-B48D-740809166CA4}" destId="{6057DA86-162F-440C-8D5E-0A6D86B8CF0F}" srcOrd="0" destOrd="0" presId="urn:microsoft.com/office/officeart/2005/8/layout/vList5"/>
    <dgm:cxn modelId="{4010E64A-BE81-46BA-AC68-8D8624EAF75C}" type="presOf" srcId="{A8448429-F3F7-4C5A-A753-2FE344CD2D90}" destId="{6057DA86-162F-440C-8D5E-0A6D86B8CF0F}" srcOrd="0" destOrd="2" presId="urn:microsoft.com/office/officeart/2005/8/layout/vList5"/>
    <dgm:cxn modelId="{F6490752-7CE2-4C93-9F3E-48DC9C15239E}" srcId="{32EE9BBF-B02B-4DE9-A826-A3930A24887B}" destId="{38C09ACD-8C86-49DF-992B-1514DAA72A1F}" srcOrd="0" destOrd="0" parTransId="{92CA1727-773E-4876-968D-2E373559751F}" sibTransId="{287828BA-0B9D-4004-B4B4-CDAA44FE96E8}"/>
    <dgm:cxn modelId="{9FD3F276-8749-4EE0-8DF6-2E1692538D1D}" type="presOf" srcId="{38C09ACD-8C86-49DF-992B-1514DAA72A1F}" destId="{5DB3C171-F262-490B-B8BB-BFFA46B0586B}" srcOrd="0" destOrd="1"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703DD289-E328-4B3F-BF83-C18F775C3BB3}"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45E3D95-98F2-434E-9C32-A0C132854C5B}" type="presOf" srcId="{32EE9BBF-B02B-4DE9-A826-A3930A24887B}" destId="{5DB3C171-F262-490B-B8BB-BFFA46B0586B}" srcOrd="0" destOrd="0"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C7A2549E-7691-423F-888A-A08EA6E3DD0C}" type="presOf" srcId="{1A53B528-4B73-4476-AAA3-DA53D8694E89}" destId="{A82570EB-9047-4C30-B34C-BC41F943A042}" srcOrd="0" destOrd="0" presId="urn:microsoft.com/office/officeart/2005/8/layout/vList5"/>
    <dgm:cxn modelId="{FD49B6A2-8B45-42B1-8939-6DFBA3F09041}" srcId="{32EE9BBF-B02B-4DE9-A826-A3930A24887B}" destId="{4181E192-2C13-426C-873D-EA239C102F79}" srcOrd="1" destOrd="0" parTransId="{C6EB7081-1493-4630-A3C1-7F995EAA355F}" sibTransId="{6FBE840F-23D7-448E-9676-9DB377E5118C}"/>
    <dgm:cxn modelId="{B6C807A7-A846-47FD-BE65-9166C443B42C}" srcId="{621AB93B-5B7B-404A-AAC6-82585374894E}" destId="{32EE9BBF-B02B-4DE9-A826-A3930A24887B}" srcOrd="0" destOrd="0" parTransId="{00D5B151-6E85-451D-80BE-DE7F236447A0}" sibTransId="{DC57031B-D14D-42A1-A990-761C91C4EF85}"/>
    <dgm:cxn modelId="{83970ED2-A776-41C5-BBB4-82D92FE3905F}" type="presOf" srcId="{C70941B7-8EEF-42F1-A05B-1103DE62E941}" destId="{5DB3C171-F262-490B-B8BB-BFFA46B0586B}" srcOrd="0" destOrd="3" presId="urn:microsoft.com/office/officeart/2005/8/layout/vList5"/>
    <dgm:cxn modelId="{D5A36CEA-93E0-4949-96B3-ACF94E9E4FA0}" type="presOf" srcId="{8869C104-DB2D-4A93-B909-4B73C00619DE}" destId="{6057DA86-162F-440C-8D5E-0A6D86B8CF0F}" srcOrd="0" destOrd="1" presId="urn:microsoft.com/office/officeart/2005/8/layout/vList5"/>
    <dgm:cxn modelId="{7A6D18F3-3C98-4E8D-B640-BA2E99509590}" type="presOf" srcId="{4181E192-2C13-426C-873D-EA239C102F79}" destId="{5DB3C171-F262-490B-B8BB-BFFA46B0586B}" srcOrd="0" destOrd="2"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8.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9. Uproszczone metody rozliczania projektów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 Czy w wyniku otrzymania przez projekt dofinansowania </a:t>
          </a:r>
          <a:br>
            <a:rPr lang="pl-PL" sz="1400" dirty="0"/>
          </a:br>
          <a:r>
            <a:rPr lang="pl-PL" sz="1400" dirty="0"/>
            <a:t>we wnioskowanej wysokości, na określone wydatki kwalifikowalne,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B3C02F67-6384-4B85-A6C4-445D52DE8523}">
      <dgm:prSet phldrT="[Tekst]" custT="1"/>
      <dgm:spPr>
        <a:solidFill>
          <a:srgbClr val="FFC000">
            <a:alpha val="90000"/>
          </a:srgbClr>
        </a:solidFill>
        <a:ln>
          <a:solidFill>
            <a:srgbClr val="FFC000">
              <a:alpha val="90000"/>
            </a:srgbClr>
          </a:solidFill>
        </a:ln>
      </dgm:spPr>
      <dgm:t>
        <a:bodyPr/>
        <a:lstStyle/>
        <a:p>
          <a:pPr algn="just"/>
          <a:r>
            <a:rPr lang="pl-PL" sz="1400" dirty="0"/>
            <a:t>Czy w projekcie, w którym wartość wkładu publicznego (środków publicznych) </a:t>
          </a:r>
          <a:r>
            <a:rPr lang="pl-PL" sz="1400" b="1" dirty="0"/>
            <a:t>nie przekracza 100 000 EUR           (tj. 421 610 PLN)</a:t>
          </a:r>
          <a:r>
            <a:rPr lang="pl-PL" sz="1400" dirty="0"/>
            <a:t> </a:t>
          </a:r>
          <a:r>
            <a:rPr lang="pl-PL" sz="1400" b="1" dirty="0"/>
            <a:t>zastosowano kwoty ryczałtowe.</a:t>
          </a:r>
          <a:r>
            <a:rPr lang="pl-PL" sz="1400" dirty="0"/>
            <a:t> </a:t>
          </a:r>
          <a:endParaRPr lang="pl-PL" sz="1400" b="1" dirty="0">
            <a:solidFill>
              <a:schemeClr val="tx1"/>
            </a:solidFill>
            <a:latin typeface="+mn-lt"/>
          </a:endParaRPr>
        </a:p>
      </dgm:t>
    </dgm:pt>
    <dgm:pt modelId="{45473D5D-D8F4-4D9A-AA41-858B9EAF0F41}" type="parTrans" cxnId="{D1E16756-0B11-41E5-A314-EDDB974CDADE}">
      <dgm:prSet/>
      <dgm:spPr/>
      <dgm:t>
        <a:bodyPr/>
        <a:lstStyle/>
        <a:p>
          <a:endParaRPr lang="pl-PL"/>
        </a:p>
      </dgm:t>
    </dgm:pt>
    <dgm:pt modelId="{688B5E00-1693-40B7-BF9E-43E8EDABF3D0}" type="sibTrans" cxnId="{D1E16756-0B11-41E5-A314-EDDB974CDADE}">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04684"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560">
        <dgm:presLayoutVars>
          <dgm:bulletEnabled val="1"/>
        </dgm:presLayoutVars>
      </dgm:prSet>
      <dgm:spPr/>
    </dgm:pt>
  </dgm:ptLst>
  <dgm:cxnLst>
    <dgm:cxn modelId="{A03A1B19-D31C-4762-AB5D-5BB51628A437}"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E518AF3C-D067-4DCA-ADD0-B98A9813713B}" type="presOf" srcId="{B3C02F67-6384-4B85-A6C4-445D52DE8523}" destId="{6057DA86-162F-440C-8D5E-0A6D86B8CF0F}" srcOrd="0" destOrd="0" presId="urn:microsoft.com/office/officeart/2005/8/layout/vList5"/>
    <dgm:cxn modelId="{31E32E61-203E-4AC6-90A7-72147A6CD173}" type="presOf" srcId="{32EE9BBF-B02B-4DE9-A826-A3930A24887B}" destId="{5DB3C171-F262-490B-B8BB-BFFA46B0586B}"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D1E16756-0B11-41E5-A314-EDDB974CDADE}" srcId="{9C158368-C9E0-4942-8526-5CE49BCD721C}" destId="{B3C02F67-6384-4B85-A6C4-445D52DE8523}" srcOrd="0" destOrd="0" parTransId="{45473D5D-D8F4-4D9A-AA41-858B9EAF0F41}" sibTransId="{688B5E00-1693-40B7-BF9E-43E8EDABF3D0}"/>
    <dgm:cxn modelId="{4AA1BC95-0279-4695-84B6-FA08BC741686}"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10. Kryterium niezalegania z należnościami</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 sytuacji, gdy w ramach projektu IOK udziela pomocy de </a:t>
          </a:r>
          <a:r>
            <a:rPr lang="pl-PL" sz="1400" dirty="0" err="1"/>
            <a:t>minimis</a:t>
          </a:r>
          <a:r>
            <a:rPr lang="pl-PL" sz="1400" dirty="0"/>
            <a:t> bezpośrednio Wnioskodawcy/Beneficjentowi w ramach kryterium weryfikowane będzie, czy podana we wniosku o dofinansowanie </a:t>
          </a:r>
          <a:r>
            <a:rPr lang="pl-PL" sz="1400" b="1" dirty="0"/>
            <a:t>wartość uzyskanej pomocy de </a:t>
          </a:r>
          <a:r>
            <a:rPr lang="pl-PL" sz="1400" b="1" dirty="0" err="1"/>
            <a:t>minimis</a:t>
          </a:r>
          <a:r>
            <a:rPr lang="pl-PL" sz="1400" b="1" dirty="0"/>
            <a:t> jest zgodna z danymi zawartymi w Systemie Udostępniania Danych o Pomocy (SUDOP)</a:t>
          </a:r>
          <a:r>
            <a:rPr lang="pl-PL" sz="1400" dirty="0"/>
            <a:t> oraz nie przekracza progów dopuszczalnej pomocy de </a:t>
          </a:r>
          <a:r>
            <a:rPr lang="pl-PL" sz="1400" dirty="0" err="1"/>
            <a:t>minimis</a:t>
          </a:r>
          <a:r>
            <a:rPr lang="pl-PL" sz="1400" dirty="0"/>
            <a:t> udzielonej jednemu przedsiębiorcy określonych w art. 3 rozporządzenia Komisji (UE) nr 1407/2013.</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11. Pomoc de </a:t>
          </a:r>
          <a:r>
            <a:rPr lang="pl-PL" sz="1600" b="1" dirty="0" err="1">
              <a:solidFill>
                <a:schemeClr val="tx1"/>
              </a:solidFill>
            </a:rPr>
            <a:t>minimis</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06568"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47562">
        <dgm:presLayoutVars>
          <dgm:bulletEnabled val="1"/>
        </dgm:presLayoutVars>
      </dgm:prSet>
      <dgm:spPr/>
    </dgm:pt>
  </dgm:ptLst>
  <dgm:cxnLst>
    <dgm:cxn modelId="{390F100E-6957-438D-BD6A-57AF705D34B1}" type="presOf" srcId="{32EE9BBF-B02B-4DE9-A826-A3930A24887B}" destId="{5DB3C171-F262-490B-B8BB-BFFA46B0586B}"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77F19924-DBCE-4339-B21E-ACD8ED4659A1}" type="presOf" srcId="{1A53B528-4B73-4476-AAA3-DA53D8694E89}" destId="{A82570EB-9047-4C30-B34C-BC41F943A042}" srcOrd="0" destOrd="0" presId="urn:microsoft.com/office/officeart/2005/8/layout/vList5"/>
    <dgm:cxn modelId="{451F0C3D-D67C-435F-8FCB-CC34B700D503}" type="presOf" srcId="{621AB93B-5B7B-404A-AAC6-82585374894E}" destId="{30A5BAFA-D867-4432-A555-078896BF780D}" srcOrd="0" destOrd="0" presId="urn:microsoft.com/office/officeart/2005/8/layout/vList5"/>
    <dgm:cxn modelId="{6395FC52-E4E8-48F0-B360-2FC6A298C71C}"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z 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a:t>Czy w ramach projektu uwzględniono wszystkie wskaźniki określone w definicji kryterium?</a:t>
          </a:r>
          <a:endParaRPr lang="pl-PL" sz="16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Wskaźniki obligatoryjne dla danego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a:t>Czy projekt jest zgodny z zapisami </a:t>
          </a:r>
          <a:r>
            <a:rPr lang="pl-PL" sz="1600" dirty="0" err="1"/>
            <a:t>SzOOP</a:t>
          </a:r>
          <a:r>
            <a:rPr lang="pl-PL" sz="1600" dirty="0"/>
            <a:t> RPO WD 2014-2020 właściwymi dla typów projektów aktualnymi na dzień przyjęcia kryterium?</a:t>
          </a:r>
          <a:endParaRPr lang="pl-PL" sz="16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5138B08-4505-43E8-BD6F-8C65716209AF}" type="presOf" srcId="{9C158368-C9E0-4942-8526-5CE49BCD721C}" destId="{EC26B3CA-5F55-4ED6-AEA1-83422FEC2FA3}" srcOrd="0" destOrd="0" presId="urn:microsoft.com/office/officeart/2005/8/layout/vList5"/>
    <dgm:cxn modelId="{F61A3511-4494-49C1-A0EA-61C78B980A00}"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1F8B214D-B47F-441B-9098-6283F0B51510}"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FFB1B2C0-0FCB-40C5-BA76-004EB6BDC2ED}" type="presOf" srcId="{32EE9BBF-B02B-4DE9-A826-A3930A24887B}" destId="{5DB3C171-F262-490B-B8BB-BFFA46B0586B}" srcOrd="0" destOrd="0" presId="urn:microsoft.com/office/officeart/2005/8/layout/vList5"/>
    <dgm:cxn modelId="{440627DA-E304-4CDE-B253-6932B1E08C76}" type="presOf" srcId="{1A53B528-4B73-4476-AAA3-DA53D8694E89}" destId="{A82570EB-9047-4C30-B34C-BC41F943A042}" srcOrd="0" destOrd="0" presId="urn:microsoft.com/office/officeart/2005/8/layout/vList5"/>
    <dgm:cxn modelId="{30CAEC5E-0742-4A24-BACA-A0D8DE3413CE}" type="presParOf" srcId="{A82570EB-9047-4C30-B34C-BC41F943A042}" destId="{74CEAA77-1A9F-4EE7-8009-B36DC94847D6}" srcOrd="0" destOrd="0" presId="urn:microsoft.com/office/officeart/2005/8/layout/vList5"/>
    <dgm:cxn modelId="{363DB820-AD9F-43BC-AA32-A50A3486D182}" type="presParOf" srcId="{74CEAA77-1A9F-4EE7-8009-B36DC94847D6}" destId="{30A5BAFA-D867-4432-A555-078896BF780D}" srcOrd="0" destOrd="0" presId="urn:microsoft.com/office/officeart/2005/8/layout/vList5"/>
    <dgm:cxn modelId="{B48EFEE1-B45B-4324-9DD3-6EC7C5C33EB4}" type="presParOf" srcId="{74CEAA77-1A9F-4EE7-8009-B36DC94847D6}" destId="{5DB3C171-F262-490B-B8BB-BFFA46B0586B}" srcOrd="1" destOrd="0" presId="urn:microsoft.com/office/officeart/2005/8/layout/vList5"/>
    <dgm:cxn modelId="{2E498E0C-093B-4E47-A20E-F78953B1F60D}" type="presParOf" srcId="{A82570EB-9047-4C30-B34C-BC41F943A042}" destId="{21203062-3061-4CFA-A1DC-A3C8D1B70C6A}" srcOrd="1" destOrd="0" presId="urn:microsoft.com/office/officeart/2005/8/layout/vList5"/>
    <dgm:cxn modelId="{397906A8-F53B-4C45-93B3-5809D852D12C}" type="presParOf" srcId="{A82570EB-9047-4C30-B34C-BC41F943A042}" destId="{AAC7EB03-0D34-4E53-AA54-FF39894E56F4}" srcOrd="2" destOrd="0" presId="urn:microsoft.com/office/officeart/2005/8/layout/vList5"/>
    <dgm:cxn modelId="{8261B6CA-26AC-4A46-A358-2B9838B7DB27}" type="presParOf" srcId="{AAC7EB03-0D34-4E53-AA54-FF39894E56F4}" destId="{EC26B3CA-5F55-4ED6-AEA1-83422FEC2FA3}" srcOrd="0" destOrd="0" presId="urn:microsoft.com/office/officeart/2005/8/layout/vList5"/>
    <dgm:cxn modelId="{C8A31A03-3B10-495A-B678-C47AE5D2D45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adekwatności celu projektu i założonych do osiągnięcia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000" dirty="0">
              <a:latin typeface="+mn-lt"/>
            </a:rPr>
            <a:t>Czy dobór grupy docelowej jest adekwatny do założeń projektu oraz zapisów regulaminu konkursu,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doboru grupy docelowej </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właściwym celem szczegółowym RPO WD 2014-2020 oraz w jaki sposób projekt przyczyni się do osiągnięcia celu szczegółowego RPO WD 2014-2020?</a:t>
          </a:r>
          <a:endParaRPr lang="pl-PL" sz="14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58102C52-E68C-4BA4-9823-7CA5936CE8BB}">
      <dgm:prSet custT="1"/>
      <dgm:spPr/>
      <dgm:t>
        <a:bodyPr/>
        <a:lstStyle/>
        <a:p>
          <a:r>
            <a:rPr lang="pl-PL" sz="1000" dirty="0">
              <a:latin typeface="+mn-lt"/>
            </a:rPr>
            <a:t>grupy docelowej, jaka będzie wspierana w ramach projektu;</a:t>
          </a:r>
        </a:p>
      </dgm:t>
    </dgm:pt>
    <dgm:pt modelId="{1D8970EA-D5FC-4555-8CF4-24740BD87325}" type="parTrans" cxnId="{AC26EF0C-56EA-466E-A2E3-B30927F46D9F}">
      <dgm:prSet/>
      <dgm:spPr/>
      <dgm:t>
        <a:bodyPr/>
        <a:lstStyle/>
        <a:p>
          <a:endParaRPr lang="pl-PL"/>
        </a:p>
      </dgm:t>
    </dgm:pt>
    <dgm:pt modelId="{B0AF7458-04B5-4317-A2BC-23FE2ECA5528}" type="sibTrans" cxnId="{AC26EF0C-56EA-466E-A2E3-B30927F46D9F}">
      <dgm:prSet/>
      <dgm:spPr/>
      <dgm:t>
        <a:bodyPr/>
        <a:lstStyle/>
        <a:p>
          <a:endParaRPr lang="pl-PL"/>
        </a:p>
      </dgm:t>
    </dgm:pt>
    <dgm:pt modelId="{5DDFAC2A-9005-43C4-BAAB-46EDD94088BC}">
      <dgm:prSet custT="1"/>
      <dgm:spPr/>
      <dgm:t>
        <a:bodyPr/>
        <a:lstStyle/>
        <a:p>
          <a:r>
            <a:rPr lang="pl-PL" sz="1000" dirty="0">
              <a:latin typeface="+mn-lt"/>
            </a:rPr>
            <a:t>potrzeb i oczekiwań uczestników projektu w kontekście wsparcia, które ma być udzielane w ramach projektu;</a:t>
          </a:r>
        </a:p>
      </dgm:t>
    </dgm:pt>
    <dgm:pt modelId="{96D86708-AE58-467F-9E98-2D68601F21EE}" type="parTrans" cxnId="{E77237D2-696D-4390-96B1-48AED2510A5A}">
      <dgm:prSet/>
      <dgm:spPr/>
      <dgm:t>
        <a:bodyPr/>
        <a:lstStyle/>
        <a:p>
          <a:endParaRPr lang="pl-PL"/>
        </a:p>
      </dgm:t>
    </dgm:pt>
    <dgm:pt modelId="{6C4D0816-5B61-4D6F-B6B2-4E092A12118C}" type="sibTrans" cxnId="{E77237D2-696D-4390-96B1-48AED2510A5A}">
      <dgm:prSet/>
      <dgm:spPr/>
      <dgm:t>
        <a:bodyPr/>
        <a:lstStyle/>
        <a:p>
          <a:endParaRPr lang="pl-PL"/>
        </a:p>
      </dgm:t>
    </dgm:pt>
    <dgm:pt modelId="{069D7CA6-7DCA-4377-9708-3AD44967AC62}">
      <dgm:prSet custT="1"/>
      <dgm:spPr/>
      <dgm:t>
        <a:bodyPr/>
        <a:lstStyle/>
        <a:p>
          <a:r>
            <a:rPr lang="pl-PL" sz="1000" dirty="0">
              <a:latin typeface="+mn-lt"/>
            </a:rPr>
            <a:t>barier, na które napotykają uczestnicy projektu;</a:t>
          </a:r>
        </a:p>
      </dgm:t>
    </dgm:pt>
    <dgm:pt modelId="{CB365E05-E4AD-4272-938A-6C5A1BC39A34}" type="parTrans" cxnId="{9B269700-3550-4A29-B2A4-E9AE4B7EF02C}">
      <dgm:prSet/>
      <dgm:spPr/>
      <dgm:t>
        <a:bodyPr/>
        <a:lstStyle/>
        <a:p>
          <a:endParaRPr lang="pl-PL"/>
        </a:p>
      </dgm:t>
    </dgm:pt>
    <dgm:pt modelId="{F6D9BC37-4535-47B3-AB67-3B3064D3A6C1}" type="sibTrans" cxnId="{9B269700-3550-4A29-B2A4-E9AE4B7EF02C}">
      <dgm:prSet/>
      <dgm:spPr/>
      <dgm:t>
        <a:bodyPr/>
        <a:lstStyle/>
        <a:p>
          <a:endParaRPr lang="pl-PL"/>
        </a:p>
      </dgm:t>
    </dgm:pt>
    <dgm:pt modelId="{D4DDD712-A4C8-41B9-9002-25DE60E3FEA6}">
      <dgm:prSet custT="1"/>
      <dgm:spPr/>
      <dgm:t>
        <a:bodyPr/>
        <a:lstStyle/>
        <a:p>
          <a:r>
            <a:rPr lang="pl-PL" sz="1000" dirty="0">
              <a:latin typeface="+mn-lt"/>
            </a:rPr>
            <a:t>skali zainteresowania potencjalnych uczestników projektu;</a:t>
          </a:r>
        </a:p>
      </dgm:t>
    </dgm:pt>
    <dgm:pt modelId="{3178FD62-CB39-4739-A622-1BBCE859C2C6}" type="parTrans" cxnId="{D394127C-F061-496D-85C7-151B4F49EF9E}">
      <dgm:prSet/>
      <dgm:spPr/>
      <dgm:t>
        <a:bodyPr/>
        <a:lstStyle/>
        <a:p>
          <a:endParaRPr lang="pl-PL"/>
        </a:p>
      </dgm:t>
    </dgm:pt>
    <dgm:pt modelId="{EEC0723C-E3F2-4DEA-8B37-24247205BFA9}" type="sibTrans" cxnId="{D394127C-F061-496D-85C7-151B4F49EF9E}">
      <dgm:prSet/>
      <dgm:spPr/>
      <dgm:t>
        <a:bodyPr/>
        <a:lstStyle/>
        <a:p>
          <a:endParaRPr lang="pl-PL"/>
        </a:p>
      </dgm:t>
    </dgm:pt>
    <dgm:pt modelId="{3E8D2231-FA0E-4248-8266-4CCB029AC962}">
      <dgm:prSet custT="1"/>
      <dgm:spPr/>
      <dgm:t>
        <a:bodyPr/>
        <a:lstStyle/>
        <a:p>
          <a:r>
            <a:rPr lang="pl-PL" sz="1000" dirty="0">
              <a:latin typeface="+mn-lt"/>
            </a:rPr>
            <a:t>sposobu rekrutacji uczestników projektu, w tym kryteriów rekrutacji zapewnienia dostępności rekrutacji dla osób z </a:t>
          </a:r>
          <a:r>
            <a:rPr lang="pl-PL" sz="1000" dirty="0" err="1">
              <a:latin typeface="+mn-lt"/>
            </a:rPr>
            <a:t>niepełnosprawnościami</a:t>
          </a:r>
          <a:r>
            <a:rPr lang="pl-PL" sz="1000" dirty="0">
              <a:latin typeface="+mn-lt"/>
            </a:rPr>
            <a:t>?</a:t>
          </a:r>
        </a:p>
      </dgm:t>
    </dgm:pt>
    <dgm:pt modelId="{C16F1F8A-8714-442C-B4E0-F61A9BD4D8FA}" type="parTrans" cxnId="{1886B0BC-E453-4FC4-BCDA-B6010EB4B5F7}">
      <dgm:prSet/>
      <dgm:spPr/>
      <dgm:t>
        <a:bodyPr/>
        <a:lstStyle/>
        <a:p>
          <a:endParaRPr lang="pl-PL"/>
        </a:p>
      </dgm:t>
    </dgm:pt>
    <dgm:pt modelId="{9E23C705-FA00-46A0-A0D0-4B7ACC52B82B}" type="sibTrans" cxnId="{1886B0BC-E453-4FC4-BCDA-B6010EB4B5F7}">
      <dgm:prSet/>
      <dgm:spPr/>
      <dgm:t>
        <a:bodyPr/>
        <a:lstStyle/>
        <a:p>
          <a:endParaRPr lang="pl-PL"/>
        </a:p>
      </dgm:t>
    </dgm:pt>
    <dgm:pt modelId="{C40DC58F-B977-464A-A85C-29C84CD6147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a:solidFill>
                <a:srgbClr val="FF0000"/>
              </a:solidFill>
              <a:latin typeface="+mn-lt"/>
            </a:rPr>
            <a:t>„Podniesienie u uczniów kompetencji kluczowych oraz właściwych postaw i umiejętności niezbędnych na rynku pracy oraz rozwijanie indywidualnego podejścia do ucznia, szczególnie ze specjalnymi potrzebami edukacyjnymi”</a:t>
          </a:r>
        </a:p>
      </dgm:t>
    </dgm:pt>
    <dgm:pt modelId="{2788B73C-4CE7-4DA4-9091-D7838560F8CF}" type="parTrans" cxnId="{4A4A4A1A-690E-42AC-9EB4-1D2E108D103D}">
      <dgm:prSet/>
      <dgm:spPr/>
      <dgm:t>
        <a:bodyPr/>
        <a:lstStyle/>
        <a:p>
          <a:endParaRPr lang="pl-PL"/>
        </a:p>
      </dgm:t>
    </dgm:pt>
    <dgm:pt modelId="{9C965076-6AB7-44CA-B25A-62E328EE0EEE}" type="sibTrans" cxnId="{4A4A4A1A-690E-42AC-9EB4-1D2E108D103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B269700-3550-4A29-B2A4-E9AE4B7EF02C}" srcId="{DA6E603D-E34D-4EC6-B48D-740809166CA4}" destId="{069D7CA6-7DCA-4377-9708-3AD44967AC62}" srcOrd="2" destOrd="0" parTransId="{CB365E05-E4AD-4272-938A-6C5A1BC39A34}" sibTransId="{F6D9BC37-4535-47B3-AB67-3B3064D3A6C1}"/>
    <dgm:cxn modelId="{3C0E8709-94C3-41C2-9AC5-A1E0EE88E32D}" type="presOf" srcId="{1A53B528-4B73-4476-AAA3-DA53D8694E89}" destId="{A82570EB-9047-4C30-B34C-BC41F943A042}" srcOrd="0" destOrd="0" presId="urn:microsoft.com/office/officeart/2005/8/layout/vList5"/>
    <dgm:cxn modelId="{AC26EF0C-56EA-466E-A2E3-B30927F46D9F}" srcId="{DA6E603D-E34D-4EC6-B48D-740809166CA4}" destId="{58102C52-E68C-4BA4-9823-7CA5936CE8BB}" srcOrd="0" destOrd="0" parTransId="{1D8970EA-D5FC-4555-8CF4-24740BD87325}" sibTransId="{B0AF7458-04B5-4317-A2BC-23FE2ECA5528}"/>
    <dgm:cxn modelId="{4A4A4A1A-690E-42AC-9EB4-1D2E108D103D}" srcId="{621AB93B-5B7B-404A-AAC6-82585374894E}" destId="{C40DC58F-B977-464A-A85C-29C84CD61470}" srcOrd="1" destOrd="0" parTransId="{2788B73C-4CE7-4DA4-9091-D7838560F8CF}" sibTransId="{9C965076-6AB7-44CA-B25A-62E328EE0EEE}"/>
    <dgm:cxn modelId="{976A1C1E-6896-4915-B672-0808DD888A75}" srcId="{1A53B528-4B73-4476-AAA3-DA53D8694E89}" destId="{621AB93B-5B7B-404A-AAC6-82585374894E}" srcOrd="0" destOrd="0" parTransId="{4935FEB2-1035-40C5-9A3F-135B06D2ABF1}" sibTransId="{537A71C9-1429-45D8-846B-4BAE788264CA}"/>
    <dgm:cxn modelId="{62E8A020-CB98-4D41-AB1E-9BAC90628301}" type="presOf" srcId="{58102C52-E68C-4BA4-9823-7CA5936CE8BB}" destId="{6057DA86-162F-440C-8D5E-0A6D86B8CF0F}"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40B5B227-C4BD-4CBA-9538-7613C50CC61B}" type="presOf" srcId="{32EE9BBF-B02B-4DE9-A826-A3930A24887B}" destId="{5DB3C171-F262-490B-B8BB-BFFA46B0586B}" srcOrd="0" destOrd="0" presId="urn:microsoft.com/office/officeart/2005/8/layout/vList5"/>
    <dgm:cxn modelId="{6F52DA43-1F2A-4D71-844E-EDD2DA2ECBE0}" type="presOf" srcId="{DA6E603D-E34D-4EC6-B48D-740809166CA4}" destId="{6057DA86-162F-440C-8D5E-0A6D86B8CF0F}" srcOrd="0" destOrd="0" presId="urn:microsoft.com/office/officeart/2005/8/layout/vList5"/>
    <dgm:cxn modelId="{D394127C-F061-496D-85C7-151B4F49EF9E}" srcId="{DA6E603D-E34D-4EC6-B48D-740809166CA4}" destId="{D4DDD712-A4C8-41B9-9002-25DE60E3FEA6}" srcOrd="3" destOrd="0" parTransId="{3178FD62-CB39-4739-A622-1BBCE859C2C6}" sibTransId="{EEC0723C-E3F2-4DEA-8B37-24247205BFA9}"/>
    <dgm:cxn modelId="{64DD6E84-F885-4481-95E0-03E71666473F}" type="presOf" srcId="{9C158368-C9E0-4942-8526-5CE49BCD721C}" destId="{EC26B3CA-5F55-4ED6-AEA1-83422FEC2FA3}" srcOrd="0" destOrd="0" presId="urn:microsoft.com/office/officeart/2005/8/layout/vList5"/>
    <dgm:cxn modelId="{0EA14B88-788A-4B69-9F2A-EBA185174E76}"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4B9F698-1A62-4D70-9531-B09379C1D3D1}" type="presOf" srcId="{069D7CA6-7DCA-4377-9708-3AD44967AC62}" destId="{6057DA86-162F-440C-8D5E-0A6D86B8CF0F}" srcOrd="0" destOrd="3" presId="urn:microsoft.com/office/officeart/2005/8/layout/vList5"/>
    <dgm:cxn modelId="{6F00BBA4-A21A-4E9A-88DD-9548929E81CD}" type="presOf" srcId="{D4DDD712-A4C8-41B9-9002-25DE60E3FEA6}" destId="{6057DA86-162F-440C-8D5E-0A6D86B8CF0F}" srcOrd="0" destOrd="4"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99B83DAD-6C86-4C40-9ECC-1B42A784869D}" type="presOf" srcId="{C40DC58F-B977-464A-A85C-29C84CD61470}" destId="{5DB3C171-F262-490B-B8BB-BFFA46B0586B}" srcOrd="0" destOrd="1" presId="urn:microsoft.com/office/officeart/2005/8/layout/vList5"/>
    <dgm:cxn modelId="{1886B0BC-E453-4FC4-BCDA-B6010EB4B5F7}" srcId="{DA6E603D-E34D-4EC6-B48D-740809166CA4}" destId="{3E8D2231-FA0E-4248-8266-4CCB029AC962}" srcOrd="4" destOrd="0" parTransId="{C16F1F8A-8714-442C-B4E0-F61A9BD4D8FA}" sibTransId="{9E23C705-FA00-46A0-A0D0-4B7ACC52B82B}"/>
    <dgm:cxn modelId="{4A88FDC9-1DDF-498B-AC21-017688B965DD}" type="presOf" srcId="{5DDFAC2A-9005-43C4-BAAB-46EDD94088BC}" destId="{6057DA86-162F-440C-8D5E-0A6D86B8CF0F}" srcOrd="0" destOrd="2" presId="urn:microsoft.com/office/officeart/2005/8/layout/vList5"/>
    <dgm:cxn modelId="{CDC564CE-89D1-45BF-A72B-76CD92B94175}" type="presOf" srcId="{3E8D2231-FA0E-4248-8266-4CCB029AC962}" destId="{6057DA86-162F-440C-8D5E-0A6D86B8CF0F}" srcOrd="0" destOrd="5" presId="urn:microsoft.com/office/officeart/2005/8/layout/vList5"/>
    <dgm:cxn modelId="{E77237D2-696D-4390-96B1-48AED2510A5A}" srcId="{DA6E603D-E34D-4EC6-B48D-740809166CA4}" destId="{5DDFAC2A-9005-43C4-BAAB-46EDD94088BC}" srcOrd="1" destOrd="0" parTransId="{96D86708-AE58-467F-9E98-2D68601F21EE}" sibTransId="{6C4D0816-5B61-4D6F-B6B2-4E092A12118C}"/>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Kryterium trafności działań i racjonalności harmonogramu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przedstawiony sposób zarządzania projektem jest adekwatny do zakresu projektu? </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Kryterium adekwatności sposobu zarządzania oraz posiadanego potencjału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we wniosku o dofinansowanie projektu przedstawiono wystarczający opis:</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68A8150A-E4F7-405D-BDBA-2839A3758500}">
      <dgm:prSet custT="1"/>
      <dgm:spPr/>
      <dgm:t>
        <a:bodyPr/>
        <a:lstStyle/>
        <a:p>
          <a:r>
            <a:rPr lang="pl-PL" sz="1200" dirty="0"/>
            <a:t>zadań realizowanych w ramach projektu;</a:t>
          </a:r>
        </a:p>
      </dgm:t>
    </dgm:pt>
    <dgm:pt modelId="{1548BE28-F042-406B-A8A4-322BA61A3161}" type="parTrans" cxnId="{5C113863-0B7E-49CC-9F69-A3389904EC32}">
      <dgm:prSet/>
      <dgm:spPr/>
      <dgm:t>
        <a:bodyPr/>
        <a:lstStyle/>
        <a:p>
          <a:endParaRPr lang="pl-PL"/>
        </a:p>
      </dgm:t>
    </dgm:pt>
    <dgm:pt modelId="{940352F5-9352-4B3B-9849-8C5C61A26E7C}" type="sibTrans" cxnId="{5C113863-0B7E-49CC-9F69-A3389904EC32}">
      <dgm:prSet/>
      <dgm:spPr/>
      <dgm:t>
        <a:bodyPr/>
        <a:lstStyle/>
        <a:p>
          <a:endParaRPr lang="pl-PL"/>
        </a:p>
      </dgm:t>
    </dgm:pt>
    <dgm:pt modelId="{7C7E0078-F572-4D10-ACB6-7BCAFCF6FC52}">
      <dgm:prSet custT="1"/>
      <dgm:spPr/>
      <dgm:t>
        <a:bodyPr/>
        <a:lstStyle/>
        <a:p>
          <a:r>
            <a:rPr lang="pl-PL" sz="1200" dirty="0"/>
            <a:t>uzasadnienia potrzeby realizacji zadań w kontekście przedstawionej diagnozy;</a:t>
          </a:r>
        </a:p>
      </dgm:t>
    </dgm:pt>
    <dgm:pt modelId="{A40237FC-7594-4C77-A402-BD2D0DEA44E0}" type="parTrans" cxnId="{BB5AAAE7-D216-4CEA-96BE-8825CC29FD6C}">
      <dgm:prSet/>
      <dgm:spPr/>
      <dgm:t>
        <a:bodyPr/>
        <a:lstStyle/>
        <a:p>
          <a:endParaRPr lang="pl-PL"/>
        </a:p>
      </dgm:t>
    </dgm:pt>
    <dgm:pt modelId="{11159DD6-E686-4080-9DB9-8A22FB3233DC}" type="sibTrans" cxnId="{BB5AAAE7-D216-4CEA-96BE-8825CC29FD6C}">
      <dgm:prSet/>
      <dgm:spPr/>
      <dgm:t>
        <a:bodyPr/>
        <a:lstStyle/>
        <a:p>
          <a:endParaRPr lang="pl-PL"/>
        </a:p>
      </dgm:t>
    </dgm:pt>
    <dgm:pt modelId="{B075E15F-F5D4-4EC8-A7E6-61AF5F1C4DFE}">
      <dgm:prSet custT="1"/>
      <dgm:spPr/>
      <dgm:t>
        <a:bodyPr/>
        <a:lstStyle/>
        <a:p>
          <a:r>
            <a:rPr lang="pl-PL" sz="1200" dirty="0"/>
            <a:t>wartości wskaźników, które zostaną osiągnięte w ramach zadań;</a:t>
          </a:r>
        </a:p>
      </dgm:t>
    </dgm:pt>
    <dgm:pt modelId="{5853D8A9-BCD0-4C00-ADA9-06FAF001192B}" type="parTrans" cxnId="{FA360838-C250-48D0-B9D3-CD71327D2DFC}">
      <dgm:prSet/>
      <dgm:spPr/>
      <dgm:t>
        <a:bodyPr/>
        <a:lstStyle/>
        <a:p>
          <a:endParaRPr lang="pl-PL"/>
        </a:p>
      </dgm:t>
    </dgm:pt>
    <dgm:pt modelId="{55FF8D2E-5C2B-48DE-9D44-9D01BB82AA01}" type="sibTrans" cxnId="{FA360838-C250-48D0-B9D3-CD71327D2DFC}">
      <dgm:prSet/>
      <dgm:spPr/>
      <dgm:t>
        <a:bodyPr/>
        <a:lstStyle/>
        <a:p>
          <a:endParaRPr lang="pl-PL"/>
        </a:p>
      </dgm:t>
    </dgm:pt>
    <dgm:pt modelId="{BD2F9B4E-406E-4567-8D04-70DDD0DE6E3A}">
      <dgm:prSet custT="1"/>
      <dgm:spPr/>
      <dgm:t>
        <a:bodyPr/>
        <a:lstStyle/>
        <a:p>
          <a:r>
            <a:rPr lang="pl-PL" sz="1200" dirty="0"/>
            <a:t>roli partnerów w  realizacji poszczególnych zadań jeśli przewidziano ich realizację w ramach partnerstwa wraz z uzasadnieniem;</a:t>
          </a:r>
        </a:p>
      </dgm:t>
    </dgm:pt>
    <dgm:pt modelId="{8381F352-4BBC-4AF8-8246-99B0E2EBC4C5}" type="parTrans" cxnId="{879FB51F-079A-4739-BE52-6632242E2FBD}">
      <dgm:prSet/>
      <dgm:spPr/>
      <dgm:t>
        <a:bodyPr/>
        <a:lstStyle/>
        <a:p>
          <a:endParaRPr lang="pl-PL"/>
        </a:p>
      </dgm:t>
    </dgm:pt>
    <dgm:pt modelId="{B9F8C068-4625-48A9-BD3D-914C25EFB328}" type="sibTrans" cxnId="{879FB51F-079A-4739-BE52-6632242E2FBD}">
      <dgm:prSet/>
      <dgm:spPr/>
      <dgm:t>
        <a:bodyPr/>
        <a:lstStyle/>
        <a:p>
          <a:endParaRPr lang="pl-PL"/>
        </a:p>
      </dgm:t>
    </dgm:pt>
    <dgm:pt modelId="{D30CBC97-83B2-4D7B-A20A-3A4873BC774B}">
      <dgm:prSet custT="1"/>
      <dgm:spPr/>
      <dgm:t>
        <a:bodyPr/>
        <a:lstStyle/>
        <a:p>
          <a:r>
            <a:rPr lang="pl-PL" sz="1200" dirty="0"/>
            <a:t>trwałości i wpływu rezultatów projektu?</a:t>
          </a:r>
        </a:p>
      </dgm:t>
    </dgm:pt>
    <dgm:pt modelId="{5A76513D-5B27-4439-B9D9-1D60C6C221DF}" type="parTrans" cxnId="{12FB705C-17E4-4F66-AA58-512ACE28DC53}">
      <dgm:prSet/>
      <dgm:spPr/>
      <dgm:t>
        <a:bodyPr/>
        <a:lstStyle/>
        <a:p>
          <a:endParaRPr lang="pl-PL"/>
        </a:p>
      </dgm:t>
    </dgm:pt>
    <dgm:pt modelId="{5996B6FE-2F7B-499D-80D1-9EBC6F79277E}" type="sibTrans" cxnId="{12FB705C-17E4-4F66-AA58-512ACE28DC53}">
      <dgm:prSet/>
      <dgm:spPr/>
      <dgm:t>
        <a:bodyPr/>
        <a:lstStyle/>
        <a:p>
          <a:endParaRPr lang="pl-PL"/>
        </a:p>
      </dgm:t>
    </dgm:pt>
    <dgm:pt modelId="{3F56E30D-01FD-4173-BFA7-B88F425BF3E7}">
      <dgm:prSet custT="1"/>
      <dgm:spPr/>
      <dgm:t>
        <a:bodyPr/>
        <a:lstStyle/>
        <a:p>
          <a:r>
            <a:rPr lang="pl-PL" sz="1200" dirty="0"/>
            <a:t>Czy przedstawiony harmonogram realizacji projektu jest racjonalny w stosunku do przedstawionego zakresu zadań w projekcie? </a:t>
          </a:r>
        </a:p>
      </dgm:t>
    </dgm:pt>
    <dgm:pt modelId="{15D216B4-C2CE-4FBA-BE05-F212BEECBE32}" type="parTrans" cxnId="{40905A4D-5101-4072-836A-4552DA61260E}">
      <dgm:prSet/>
      <dgm:spPr/>
      <dgm:t>
        <a:bodyPr/>
        <a:lstStyle/>
        <a:p>
          <a:endParaRPr lang="pl-PL"/>
        </a:p>
      </dgm:t>
    </dgm:pt>
    <dgm:pt modelId="{A8BE6B69-BC01-4B80-967E-BE1C099D8AA9}" type="sibTrans" cxnId="{40905A4D-5101-4072-836A-4552DA61260E}">
      <dgm:prSet/>
      <dgm:spPr/>
      <dgm:t>
        <a:bodyPr/>
        <a:lstStyle/>
        <a:p>
          <a:endParaRPr lang="pl-PL"/>
        </a:p>
      </dgm:t>
    </dgm:pt>
    <dgm:pt modelId="{65717C99-ED3D-4059-B2F2-E9099378B813}">
      <dgm:prSet custT="1"/>
      <dgm:spPr/>
      <dgm:t>
        <a:bodyPr/>
        <a:lstStyle/>
        <a:p>
          <a:r>
            <a:rPr lang="pl-PL" sz="1200" b="1" dirty="0">
              <a:solidFill>
                <a:srgbClr val="FF0000"/>
              </a:solidFill>
            </a:rPr>
            <a:t>Max 24 m-ce; zakończenie realizacji do 31.08.2021;</a:t>
          </a:r>
        </a:p>
      </dgm:t>
    </dgm:pt>
    <dgm:pt modelId="{780C7B12-F2FF-481A-8FA6-A6DB4BB88284}" type="parTrans" cxnId="{6EC74CD7-6532-4B6C-B58F-D2B371D5F7FB}">
      <dgm:prSet/>
      <dgm:spPr/>
      <dgm:t>
        <a:bodyPr/>
        <a:lstStyle/>
        <a:p>
          <a:endParaRPr lang="pl-PL"/>
        </a:p>
      </dgm:t>
    </dgm:pt>
    <dgm:pt modelId="{EA79DB36-968D-4481-B87A-5CC4A4BFC59D}" type="sibTrans" cxnId="{6EC74CD7-6532-4B6C-B58F-D2B371D5F7FB}">
      <dgm:prSet/>
      <dgm:spPr/>
      <dgm:t>
        <a:bodyPr/>
        <a:lstStyle/>
        <a:p>
          <a:endParaRPr lang="pl-PL"/>
        </a:p>
      </dgm:t>
    </dgm:pt>
    <dgm:pt modelId="{49CF7E80-5F2B-4EC1-88E4-E2EAC75E3493}">
      <dgm:prSet phldrT="[Tekst]" custT="1"/>
      <dgm:spPr>
        <a:solidFill>
          <a:srgbClr val="FFC000">
            <a:alpha val="90000"/>
          </a:srgbClr>
        </a:solidFill>
        <a:ln>
          <a:solidFill>
            <a:srgbClr val="FFC000">
              <a:alpha val="90000"/>
            </a:srgbClr>
          </a:solidFill>
        </a:ln>
      </dgm:spPr>
      <dgm:t>
        <a:bodyPr/>
        <a:lstStyle/>
        <a:p>
          <a:pPr algn="just"/>
          <a:r>
            <a:rPr lang="pl-PL" sz="1400" dirty="0"/>
            <a:t>Czy podmioty zaangażowane w realizację projektu posiadają odpowiedni potencjał (kadrowy, techniczny, finansowy) do realizacji projektu?</a:t>
          </a:r>
          <a:endParaRPr lang="pl-PL" sz="1400" b="0" dirty="0">
            <a:solidFill>
              <a:schemeClr val="tx1"/>
            </a:solidFill>
          </a:endParaRPr>
        </a:p>
      </dgm:t>
    </dgm:pt>
    <dgm:pt modelId="{AAD92087-639D-42A4-879B-EDA23C7ABC9B}" type="parTrans" cxnId="{14165065-39E0-41B2-9380-0E7C74453C64}">
      <dgm:prSet/>
      <dgm:spPr/>
      <dgm:t>
        <a:bodyPr/>
        <a:lstStyle/>
        <a:p>
          <a:endParaRPr lang="pl-PL"/>
        </a:p>
      </dgm:t>
    </dgm:pt>
    <dgm:pt modelId="{2FB3EEAC-1D4C-4923-B31F-2C12C586EC80}" type="sibTrans" cxnId="{14165065-39E0-41B2-9380-0E7C74453C6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251279" custLinFactNeighborX="271" custLinFactNeighborY="-1126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95443">
        <dgm:presLayoutVars>
          <dgm:bulletEnabled val="1"/>
        </dgm:presLayoutVars>
      </dgm:prSet>
      <dgm:spPr/>
    </dgm:pt>
  </dgm:ptLst>
  <dgm:cxnLst>
    <dgm:cxn modelId="{CA495401-9395-4D46-A1C1-04FD2E0CCC87}" type="presOf" srcId="{32EE9BBF-B02B-4DE9-A826-A3930A24887B}" destId="{5DB3C171-F262-490B-B8BB-BFFA46B0586B}" srcOrd="0" destOrd="0" presId="urn:microsoft.com/office/officeart/2005/8/layout/vList5"/>
    <dgm:cxn modelId="{72C85009-E9E2-4ED2-BD96-4445FCF502C4}" type="presOf" srcId="{B075E15F-F5D4-4EC8-A7E6-61AF5F1C4DFE}"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79FB51F-079A-4739-BE52-6632242E2FBD}" srcId="{32EE9BBF-B02B-4DE9-A826-A3930A24887B}" destId="{BD2F9B4E-406E-4567-8D04-70DDD0DE6E3A}" srcOrd="3" destOrd="0" parTransId="{8381F352-4BBC-4AF8-8246-99B0E2EBC4C5}" sibTransId="{B9F8C068-4625-48A9-BD3D-914C25EFB328}"/>
    <dgm:cxn modelId="{697E7323-548E-4F9A-9050-7724BAC62AE9}" srcId="{1A53B528-4B73-4476-AAA3-DA53D8694E89}" destId="{9C158368-C9E0-4942-8526-5CE49BCD721C}" srcOrd="1" destOrd="0" parTransId="{913B76B3-2567-408B-94B7-AFBDAB2A403C}" sibTransId="{B623BF15-8EEA-4288-8854-030DD4F9EF8D}"/>
    <dgm:cxn modelId="{FA360838-C250-48D0-B9D3-CD71327D2DFC}" srcId="{32EE9BBF-B02B-4DE9-A826-A3930A24887B}" destId="{B075E15F-F5D4-4EC8-A7E6-61AF5F1C4DFE}" srcOrd="2" destOrd="0" parTransId="{5853D8A9-BCD0-4C00-ADA9-06FAF001192B}" sibTransId="{55FF8D2E-5C2B-48DE-9D44-9D01BB82AA01}"/>
    <dgm:cxn modelId="{3858403F-343B-4892-A1E1-59426D40B4E2}" type="presOf" srcId="{3F56E30D-01FD-4173-BFA7-B88F425BF3E7}" destId="{5DB3C171-F262-490B-B8BB-BFFA46B0586B}" srcOrd="0" destOrd="6" presId="urn:microsoft.com/office/officeart/2005/8/layout/vList5"/>
    <dgm:cxn modelId="{12FB705C-17E4-4F66-AA58-512ACE28DC53}" srcId="{32EE9BBF-B02B-4DE9-A826-A3930A24887B}" destId="{D30CBC97-83B2-4D7B-A20A-3A4873BC774B}" srcOrd="4" destOrd="0" parTransId="{5A76513D-5B27-4439-B9D9-1D60C6C221DF}" sibTransId="{5996B6FE-2F7B-499D-80D1-9EBC6F79277E}"/>
    <dgm:cxn modelId="{5C113863-0B7E-49CC-9F69-A3389904EC32}" srcId="{32EE9BBF-B02B-4DE9-A826-A3930A24887B}" destId="{68A8150A-E4F7-405D-BDBA-2839A3758500}" srcOrd="0" destOrd="0" parTransId="{1548BE28-F042-406B-A8A4-322BA61A3161}" sibTransId="{940352F5-9352-4B3B-9849-8C5C61A26E7C}"/>
    <dgm:cxn modelId="{14165065-39E0-41B2-9380-0E7C74453C64}" srcId="{9C158368-C9E0-4942-8526-5CE49BCD721C}" destId="{49CF7E80-5F2B-4EC1-88E4-E2EAC75E3493}" srcOrd="1" destOrd="0" parTransId="{AAD92087-639D-42A4-879B-EDA23C7ABC9B}" sibTransId="{2FB3EEAC-1D4C-4923-B31F-2C12C586EC80}"/>
    <dgm:cxn modelId="{DF94484A-D65C-4A0F-95A7-DF53141E8BE3}" type="presOf" srcId="{DA6E603D-E34D-4EC6-B48D-740809166CA4}" destId="{6057DA86-162F-440C-8D5E-0A6D86B8CF0F}" srcOrd="0" destOrd="0" presId="urn:microsoft.com/office/officeart/2005/8/layout/vList5"/>
    <dgm:cxn modelId="{40905A4D-5101-4072-836A-4552DA61260E}" srcId="{621AB93B-5B7B-404A-AAC6-82585374894E}" destId="{3F56E30D-01FD-4173-BFA7-B88F425BF3E7}" srcOrd="1" destOrd="0" parTransId="{15D216B4-C2CE-4FBA-BE05-F212BEECBE32}" sibTransId="{A8BE6B69-BC01-4B80-967E-BE1C099D8AA9}"/>
    <dgm:cxn modelId="{9D54836D-CD34-441B-ACB3-DCD9169386FE}" type="presOf" srcId="{1A53B528-4B73-4476-AAA3-DA53D8694E89}" destId="{A82570EB-9047-4C30-B34C-BC41F943A042}" srcOrd="0" destOrd="0" presId="urn:microsoft.com/office/officeart/2005/8/layout/vList5"/>
    <dgm:cxn modelId="{FD57B674-1E02-49C4-A358-3700F97DB846}" type="presOf" srcId="{49CF7E80-5F2B-4EC1-88E4-E2EAC75E3493}" destId="{6057DA86-162F-440C-8D5E-0A6D86B8CF0F}" srcOrd="0" destOrd="1" presId="urn:microsoft.com/office/officeart/2005/8/layout/vList5"/>
    <dgm:cxn modelId="{E9FAEF77-C7C7-48F9-95AE-4A4D61669525}" type="presOf" srcId="{9C158368-C9E0-4942-8526-5CE49BCD721C}" destId="{EC26B3CA-5F55-4ED6-AEA1-83422FEC2FA3}" srcOrd="0" destOrd="0" presId="urn:microsoft.com/office/officeart/2005/8/layout/vList5"/>
    <dgm:cxn modelId="{60911D7A-9917-4F67-8A2B-B86EB4607D3E}" type="presOf" srcId="{BD2F9B4E-406E-4567-8D04-70DDD0DE6E3A}" destId="{5DB3C171-F262-490B-B8BB-BFFA46B0586B}" srcOrd="0" destOrd="4" presId="urn:microsoft.com/office/officeart/2005/8/layout/vList5"/>
    <dgm:cxn modelId="{0CD92B7C-73BB-4069-BE47-E00B35FD74B6}" type="presOf" srcId="{621AB93B-5B7B-404A-AAC6-82585374894E}" destId="{30A5BAFA-D867-4432-A555-078896BF780D}" srcOrd="0" destOrd="0" presId="urn:microsoft.com/office/officeart/2005/8/layout/vList5"/>
    <dgm:cxn modelId="{C1CE4081-EA9C-43AD-828A-101DBF6A15C0}" type="presOf" srcId="{68A8150A-E4F7-405D-BDBA-2839A3758500}" destId="{5DB3C171-F262-490B-B8BB-BFFA46B0586B}" srcOrd="0" destOrd="1" presId="urn:microsoft.com/office/officeart/2005/8/layout/vList5"/>
    <dgm:cxn modelId="{C181838A-DF40-4B90-A3C7-44D2FF5B4565}" srcId="{65717C99-ED3D-4059-B2F2-E9099378B813}" destId="{6EB961C7-06E9-46C8-92C5-29FB1490CC97}" srcOrd="0" destOrd="0" parTransId="{4429D7D0-5FB0-4420-8C2B-1B5CBAF57CCE}" sibTransId="{A44C75EC-E427-4236-8A0E-50AB258ADAEF}"/>
    <dgm:cxn modelId="{E117E38E-DDD3-480D-A78D-8FCB154BAC0D}" srcId="{9C158368-C9E0-4942-8526-5CE49BCD721C}" destId="{DA6E603D-E34D-4EC6-B48D-740809166CA4}" srcOrd="0" destOrd="0" parTransId="{A8A154FD-2259-47AC-AD68-19EF82000962}" sibTransId="{9F49CB28-C9A9-4FC8-82B7-C5A3A7564928}"/>
    <dgm:cxn modelId="{1FCE9599-EF38-4C0F-B5CB-03EB61FFE351}" type="presOf" srcId="{6EB961C7-06E9-46C8-92C5-29FB1490CC97}" destId="{5DB3C171-F262-490B-B8BB-BFFA46B0586B}" srcOrd="0" destOrd="8"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7BE039B5-4964-4933-82B7-5D9F34555D08}" type="presOf" srcId="{7C7E0078-F572-4D10-ACB6-7BCAFCF6FC52}" destId="{5DB3C171-F262-490B-B8BB-BFFA46B0586B}" srcOrd="0" destOrd="2" presId="urn:microsoft.com/office/officeart/2005/8/layout/vList5"/>
    <dgm:cxn modelId="{6EC74CD7-6532-4B6C-B58F-D2B371D5F7FB}" srcId="{621AB93B-5B7B-404A-AAC6-82585374894E}" destId="{65717C99-ED3D-4059-B2F2-E9099378B813}" srcOrd="2" destOrd="0" parTransId="{780C7B12-F2FF-481A-8FA6-A6DB4BB88284}" sibTransId="{EA79DB36-968D-4481-B87A-5CC4A4BFC59D}"/>
    <dgm:cxn modelId="{BB5AAAE7-D216-4CEA-96BE-8825CC29FD6C}" srcId="{32EE9BBF-B02B-4DE9-A826-A3930A24887B}" destId="{7C7E0078-F572-4D10-ACB6-7BCAFCF6FC52}" srcOrd="1" destOrd="0" parTransId="{A40237FC-7594-4C77-A402-BD2D0DEA44E0}" sibTransId="{11159DD6-E686-4080-9DB9-8A22FB3233DC}"/>
    <dgm:cxn modelId="{A47E22E9-7930-4A0B-8CCD-51D6E270C18E}" type="presOf" srcId="{D30CBC97-83B2-4D7B-A20A-3A4873BC774B}" destId="{5DB3C171-F262-490B-B8BB-BFFA46B0586B}" srcOrd="0" destOrd="5" presId="urn:microsoft.com/office/officeart/2005/8/layout/vList5"/>
    <dgm:cxn modelId="{24B34EF1-C6F5-4DAD-ABDE-8D1CCC1CECEC}" type="presOf" srcId="{65717C99-ED3D-4059-B2F2-E9099378B813}" destId="{5DB3C171-F262-490B-B8BB-BFFA46B0586B}" srcOrd="0" destOrd="7" presId="urn:microsoft.com/office/officeart/2005/8/layout/vList5"/>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491104" y="-1628059"/>
          <a:ext cx="159432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a:t>W ramach kryterium weryfikowane będzie, czy Wnioskodawca /Beneficjent zapewnił wkład własny w wysokości co najmniej </a:t>
          </a:r>
          <a:r>
            <a:rPr lang="pl-PL" sz="1600" b="1" kern="1200" dirty="0">
              <a:solidFill>
                <a:srgbClr val="FF0000"/>
              </a:solidFill>
            </a:rPr>
            <a:t>5% wydatków kwalifikowalnych</a:t>
          </a:r>
          <a:r>
            <a:rPr lang="pl-PL" sz="1600" kern="1200" dirty="0"/>
            <a:t>. </a:t>
          </a:r>
          <a:endParaRPr lang="pl-PL" sz="1600" b="1" kern="1200" dirty="0"/>
        </a:p>
      </dsp:txBody>
      <dsp:txXfrm rot="-5400000">
        <a:off x="2799672" y="141202"/>
        <a:ext cx="4899363" cy="1438668"/>
      </dsp:txXfrm>
    </dsp:sp>
    <dsp:sp modelId="{30A5BAFA-D867-4432-A555-078896BF780D}">
      <dsp:nvSpPr>
        <dsp:cNvPr id="0" name=""/>
        <dsp:cNvSpPr/>
      </dsp:nvSpPr>
      <dsp:spPr>
        <a:xfrm>
          <a:off x="20655" y="6256"/>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Wkład własny</a:t>
          </a:r>
          <a:endParaRPr lang="pl-PL" sz="1600" b="1" u="sng" kern="1200" dirty="0">
            <a:solidFill>
              <a:schemeClr val="tx1"/>
            </a:solidFill>
          </a:endParaRPr>
        </a:p>
      </dsp:txBody>
      <dsp:txXfrm>
        <a:off x="104673" y="90274"/>
        <a:ext cx="2631635" cy="1553088"/>
      </dsp:txXfrm>
    </dsp:sp>
    <dsp:sp modelId="{6057DA86-162F-440C-8D5E-0A6D86B8CF0F}">
      <dsp:nvSpPr>
        <dsp:cNvPr id="0" name=""/>
        <dsp:cNvSpPr/>
      </dsp:nvSpPr>
      <dsp:spPr>
        <a:xfrm rot="5400000">
          <a:off x="4498766" y="179190"/>
          <a:ext cx="157900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W ramach kryterium weryfikowane będzie, czy wartość projektu wynosi co najmniej </a:t>
          </a:r>
          <a:r>
            <a:rPr lang="pl-PL" sz="1600" b="1" kern="1200" dirty="0">
              <a:solidFill>
                <a:srgbClr val="FF0000"/>
              </a:solidFill>
            </a:rPr>
            <a:t>50 000 PLN.</a:t>
          </a:r>
          <a:endParaRPr lang="pl-PL" sz="1600" b="1" u="sng" kern="1200" dirty="0">
            <a:solidFill>
              <a:srgbClr val="FF0000"/>
            </a:solidFill>
          </a:endParaRPr>
        </a:p>
      </dsp:txBody>
      <dsp:txXfrm rot="-5400000">
        <a:off x="2799671" y="1955365"/>
        <a:ext cx="4900112" cy="1424841"/>
      </dsp:txXfrm>
    </dsp:sp>
    <dsp:sp modelId="{EC26B3CA-5F55-4ED6-AEA1-83422FEC2FA3}">
      <dsp:nvSpPr>
        <dsp:cNvPr id="0" name=""/>
        <dsp:cNvSpPr/>
      </dsp:nvSpPr>
      <dsp:spPr>
        <a:xfrm>
          <a:off x="0" y="1807224"/>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Minimalna wartość projektu</a:t>
          </a:r>
        </a:p>
      </dsp:txBody>
      <dsp:txXfrm>
        <a:off x="84018" y="1891242"/>
        <a:ext cx="2631635" cy="15530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979971" y="-1171710"/>
          <a:ext cx="263552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Wnioskodawca/Beneficjent lub partnerzy w przypadku projektu realizowanego w partnerstwie, posiadają doświadczenie w realizacji przedsięwzięć, w tym przedsięwziąć finansowanych ze środków innych niż środki funduszu UE:</a:t>
          </a:r>
          <a:endParaRPr lang="pl-PL" sz="1200" b="0" kern="1200" dirty="0"/>
        </a:p>
        <a:p>
          <a:pPr marL="228600" lvl="2" indent="-114300" algn="l" defTabSz="533400">
            <a:lnSpc>
              <a:spcPct val="90000"/>
            </a:lnSpc>
            <a:spcBef>
              <a:spcPct val="0"/>
            </a:spcBef>
            <a:spcAft>
              <a:spcPct val="15000"/>
            </a:spcAft>
            <a:buChar char="•"/>
          </a:pPr>
          <a:r>
            <a:rPr lang="pl-PL" sz="1200" kern="1200" dirty="0"/>
            <a:t>w obszarze, w którym udzielane będzie wsparcie przewidziane w ramach projektu oraz</a:t>
          </a:r>
        </a:p>
        <a:p>
          <a:pPr marL="228600" lvl="2" indent="-114300" algn="l" defTabSz="533400">
            <a:lnSpc>
              <a:spcPct val="90000"/>
            </a:lnSpc>
            <a:spcBef>
              <a:spcPct val="0"/>
            </a:spcBef>
            <a:spcAft>
              <a:spcPct val="15000"/>
            </a:spcAft>
            <a:buChar char="•"/>
          </a:pPr>
          <a:r>
            <a:rPr lang="pl-PL" sz="1200" kern="1200" dirty="0"/>
            <a:t>na rzecz grupy docelowej, do której kierowane będzie wsparcie przewidziane w ramach projektu oraz</a:t>
          </a:r>
        </a:p>
        <a:p>
          <a:pPr marL="228600" lvl="2" indent="-114300" algn="l" defTabSz="533400">
            <a:lnSpc>
              <a:spcPct val="90000"/>
            </a:lnSpc>
            <a:spcBef>
              <a:spcPct val="0"/>
            </a:spcBef>
            <a:spcAft>
              <a:spcPct val="15000"/>
            </a:spcAft>
            <a:buChar char="•"/>
          </a:pPr>
          <a:r>
            <a:rPr lang="pl-PL" sz="1200" kern="1200" dirty="0"/>
            <a:t>na określonym terytorium, którego dotyczyć będzie realizacja projektu</a:t>
          </a:r>
        </a:p>
        <a:p>
          <a:pPr marL="114300" lvl="1" indent="-114300" algn="l" defTabSz="533400">
            <a:lnSpc>
              <a:spcPct val="90000"/>
            </a:lnSpc>
            <a:spcBef>
              <a:spcPct val="0"/>
            </a:spcBef>
            <a:spcAft>
              <a:spcPct val="15000"/>
            </a:spcAft>
            <a:buChar char="•"/>
          </a:pPr>
          <a:r>
            <a:rPr lang="pl-PL" sz="1200" kern="1200" dirty="0"/>
            <a:t>oraz czy wskazano instytucje, które mogą potwierdzić opisany potencjał społeczny Wnioskodawcy/Beneficjenta i partnerów (jeśli projekt realizowany jest w partnerstwie)?</a:t>
          </a:r>
        </a:p>
      </dsp:txBody>
      <dsp:txXfrm rot="-5400000">
        <a:off x="2808261" y="128656"/>
        <a:ext cx="4850290" cy="2378214"/>
      </dsp:txXfrm>
    </dsp:sp>
    <dsp:sp modelId="{30A5BAFA-D867-4432-A555-078896BF780D}">
      <dsp:nvSpPr>
        <dsp:cNvPr id="0" name=""/>
        <dsp:cNvSpPr/>
      </dsp:nvSpPr>
      <dsp:spPr>
        <a:xfrm>
          <a:off x="24464" y="523285"/>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7. Kryterium doświadczenia</a:t>
          </a:r>
          <a:endParaRPr lang="pl-PL" sz="1600" b="1" u="sng" kern="1200" dirty="0">
            <a:solidFill>
              <a:schemeClr val="tx1"/>
            </a:solidFill>
          </a:endParaRPr>
        </a:p>
      </dsp:txBody>
      <dsp:txXfrm>
        <a:off x="102628" y="601449"/>
        <a:ext cx="2644329" cy="1444865"/>
      </dsp:txXfrm>
    </dsp:sp>
    <dsp:sp modelId="{6057DA86-162F-440C-8D5E-0A6D86B8CF0F}">
      <dsp:nvSpPr>
        <dsp:cNvPr id="0" name=""/>
        <dsp:cNvSpPr/>
      </dsp:nvSpPr>
      <dsp:spPr>
        <a:xfrm rot="5400000">
          <a:off x="4491824" y="1028559"/>
          <a:ext cx="160421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budżet projektu został sporządzony w sposób prawidłowy?</a:t>
          </a:r>
          <a:endParaRPr lang="pl-PL" sz="14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zgodność budżetu z wymogami zawartymi w wytycznych w zakresie kwalifikowalności wydatków, regulaminie konkursu oraz zapisami instrukcji wypełniania wniosku o dofinansowanie. </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prawidłowość stosowania kwot ryczałtowych</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czy wysokość kosztów przypadających na jednego uczestnika projektu jest adekwatna </a:t>
          </a:r>
          <a:endParaRPr lang="pl-PL" sz="1200" b="0" kern="1200" dirty="0">
            <a:solidFill>
              <a:schemeClr val="tx1"/>
            </a:solidFill>
          </a:endParaRPr>
        </a:p>
      </dsp:txBody>
      <dsp:txXfrm rot="-5400000">
        <a:off x="2804460" y="2794235"/>
        <a:ext cx="4900635" cy="1447594"/>
      </dsp:txXfrm>
    </dsp:sp>
    <dsp:sp modelId="{EC26B3CA-5F55-4ED6-AEA1-83422FEC2FA3}">
      <dsp:nvSpPr>
        <dsp:cNvPr id="0" name=""/>
        <dsp:cNvSpPr/>
      </dsp:nvSpPr>
      <dsp:spPr>
        <a:xfrm>
          <a:off x="3802" y="2717436"/>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8. Kryterium budżetu projektu</a:t>
          </a:r>
        </a:p>
      </dsp:txBody>
      <dsp:txXfrm>
        <a:off x="81966" y="2795600"/>
        <a:ext cx="2644329" cy="144486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424500" y="-1405085"/>
          <a:ext cx="1741602"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zaplanowane w ramach projektu zadania są zgodne z określonym minimalnym standardem usług oraz czy wydatki są zgodne z katalogiem stawek, określonym dla danego konkursu?</a:t>
          </a:r>
          <a:endParaRPr lang="pl-PL" sz="1400" b="0" kern="1200" dirty="0">
            <a:latin typeface="+mn-lt"/>
          </a:endParaRPr>
        </a:p>
      </dsp:txBody>
      <dsp:txXfrm rot="-5400000">
        <a:off x="2803395" y="301038"/>
        <a:ext cx="4898795" cy="1571566"/>
      </dsp:txXfrm>
    </dsp:sp>
    <dsp:sp modelId="{30A5BAFA-D867-4432-A555-078896BF780D}">
      <dsp:nvSpPr>
        <dsp:cNvPr id="0" name=""/>
        <dsp:cNvSpPr/>
      </dsp:nvSpPr>
      <dsp:spPr>
        <a:xfrm>
          <a:off x="10366" y="108012"/>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9. Kryterium zgodności ze standardem usług i katalogiem stawek</a:t>
          </a:r>
          <a:endParaRPr lang="pl-PL" sz="1600" b="1" u="sng" kern="1200" dirty="0">
            <a:solidFill>
              <a:schemeClr val="tx1"/>
            </a:solidFill>
          </a:endParaRPr>
        </a:p>
      </dsp:txBody>
      <dsp:txXfrm>
        <a:off x="101759" y="199405"/>
        <a:ext cx="2620608" cy="1689407"/>
      </dsp:txXfrm>
    </dsp:sp>
    <dsp:sp modelId="{DEE82E18-BDC0-49B1-804A-6D0A99B84A8E}">
      <dsp:nvSpPr>
        <dsp:cNvPr id="0" name=""/>
        <dsp:cNvSpPr/>
      </dsp:nvSpPr>
      <dsp:spPr>
        <a:xfrm rot="5400000">
          <a:off x="4424517" y="683132"/>
          <a:ext cx="1741568"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Czy wszystkie wydatki są kwalifikowalne?</a:t>
          </a:r>
          <a:endParaRPr lang="pl-PL" sz="1600" b="0" kern="1200" dirty="0">
            <a:latin typeface="+mn-lt"/>
          </a:endParaRPr>
        </a:p>
      </dsp:txBody>
      <dsp:txXfrm rot="-5400000">
        <a:off x="2803395" y="2389270"/>
        <a:ext cx="4898797" cy="1571536"/>
      </dsp:txXfrm>
    </dsp:sp>
    <dsp:sp modelId="{47FC63E6-99D2-4643-AC0B-359215D0A982}">
      <dsp:nvSpPr>
        <dsp:cNvPr id="0" name=""/>
        <dsp:cNvSpPr/>
      </dsp:nvSpPr>
      <dsp:spPr>
        <a:xfrm>
          <a:off x="10366" y="2196229"/>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10. Kryterium budżetu projektu</a:t>
          </a:r>
          <a:endParaRPr lang="pl-PL" sz="1600" b="1" u="sng" kern="1200" dirty="0">
            <a:solidFill>
              <a:schemeClr val="tx1"/>
            </a:solidFill>
          </a:endParaRPr>
        </a:p>
      </dsp:txBody>
      <dsp:txXfrm>
        <a:off x="101759" y="2287622"/>
        <a:ext cx="2620608" cy="16894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82E18-BDC0-49B1-804A-6D0A99B84A8E}">
      <dsp:nvSpPr>
        <dsp:cNvPr id="0" name=""/>
        <dsp:cNvSpPr/>
      </dsp:nvSpPr>
      <dsp:spPr>
        <a:xfrm rot="5400000">
          <a:off x="4364888" y="-360948"/>
          <a:ext cx="186082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Czy projekt otrzymał:</a:t>
          </a:r>
          <a:endParaRPr lang="pl-PL" sz="1600" b="0" kern="1200" dirty="0">
            <a:latin typeface="+mn-lt"/>
          </a:endParaRPr>
        </a:p>
        <a:p>
          <a:pPr marL="171450" lvl="1" indent="-171450" algn="l" defTabSz="711200">
            <a:lnSpc>
              <a:spcPct val="90000"/>
            </a:lnSpc>
            <a:spcBef>
              <a:spcPct val="0"/>
            </a:spcBef>
            <a:spcAft>
              <a:spcPct val="15000"/>
            </a:spcAft>
            <a:buFont typeface="Symbol" panose="05050102010706020507" pitchFamily="18" charset="2"/>
            <a:buChar char=""/>
          </a:pPr>
          <a:r>
            <a:rPr lang="pl-PL" sz="1600" kern="1200" dirty="0"/>
            <a:t>co najmniej 50% punktów w poszczególnych kryteriach merytorycznych oraz</a:t>
          </a:r>
        </a:p>
        <a:p>
          <a:pPr marL="171450" lvl="1" indent="-171450" algn="l" defTabSz="711200">
            <a:lnSpc>
              <a:spcPct val="90000"/>
            </a:lnSpc>
            <a:spcBef>
              <a:spcPct val="0"/>
            </a:spcBef>
            <a:spcAft>
              <a:spcPct val="15000"/>
            </a:spcAft>
            <a:buChar char="•"/>
          </a:pPr>
          <a:r>
            <a:rPr lang="pl-PL" sz="1600" kern="1200" dirty="0"/>
            <a:t>otrzymał pozytywną ocenę lub został skierowany do negocjacji w zakresie spełnienia kryteriów merytorycznych specyficznych, horyzontalnych oraz kryteriów merytorycznych?</a:t>
          </a:r>
        </a:p>
      </dsp:txBody>
      <dsp:txXfrm rot="-5400000">
        <a:off x="2803395" y="1291383"/>
        <a:ext cx="4892975" cy="1679150"/>
      </dsp:txXfrm>
    </dsp:sp>
    <dsp:sp modelId="{47FC63E6-99D2-4643-AC0B-359215D0A982}">
      <dsp:nvSpPr>
        <dsp:cNvPr id="0" name=""/>
        <dsp:cNvSpPr/>
      </dsp:nvSpPr>
      <dsp:spPr>
        <a:xfrm>
          <a:off x="10366" y="1153105"/>
          <a:ext cx="2803394" cy="187036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11. Kryterium spełnienia minimalnych wymagań</a:t>
          </a:r>
          <a:endParaRPr lang="pl-PL" sz="1600" b="1" u="sng" kern="1200" dirty="0">
            <a:solidFill>
              <a:schemeClr val="tx1"/>
            </a:solidFill>
          </a:endParaRPr>
        </a:p>
      </dsp:txBody>
      <dsp:txXfrm>
        <a:off x="101670" y="1244409"/>
        <a:ext cx="2620786" cy="16877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cywilnego, Karty Nauczyciela oraz zamówień publicznych</a:t>
          </a:r>
          <a:r>
            <a:rPr lang="pl-PL" sz="1400" b="1" kern="1200" dirty="0"/>
            <a:t>.</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Kryterium zgodności projektu z prawem</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81844" y="2006062"/>
        <a:ext cx="2640842" cy="144270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a:t>
          </a:r>
          <a:r>
            <a:rPr lang="pl-PL" sz="1400" b="1" kern="1200" dirty="0"/>
            <a:t>z zasadą równości szans kobiet </a:t>
          </a:r>
          <a:br>
            <a:rPr lang="pl-PL" sz="1400" b="1" kern="1200" dirty="0"/>
          </a:br>
          <a:r>
            <a:rPr lang="pl-PL" sz="1400" b="1" kern="1200" dirty="0"/>
            <a:t>i mężczyzn</a:t>
          </a:r>
          <a:r>
            <a:rPr lang="pl-PL" sz="1400" kern="1200" dirty="0"/>
            <a:t>?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Standard minimum jest załącznikiem do Wytycznych w zakresie realizacji zasady równości szans i niedyskryminacji, w tym dostępności dla osób z niepełnosprawnościami oraz zasady równości szans kobiet i mężczyzn w ramach funduszy unijnych na lata 2014-2020.</a:t>
          </a:r>
          <a:endParaRPr lang="pl-PL" sz="1200" b="1" kern="1200" dirty="0"/>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a:t>
          </a:r>
          <a:r>
            <a:rPr lang="pl-PL" sz="1400" b="1" kern="1200" dirty="0"/>
            <a:t>z zasadą równości szans i niedyskryminacji, w tym dostępności dla osób z niepełnosprawnościami</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81844" y="2006062"/>
        <a:ext cx="2640842" cy="14427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objętych 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2804531" y="101177"/>
        <a:ext cx="4871156" cy="187025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br>
            <a:rPr lang="pl-PL" sz="1600" b="1" u="none" kern="1200" dirty="0"/>
          </a:br>
          <a:endParaRPr lang="pl-PL" sz="1600" b="1" u="none" kern="1200" dirty="0"/>
        </a:p>
      </dsp:txBody>
      <dsp:txXfrm>
        <a:off x="112036" y="233169"/>
        <a:ext cx="2621728" cy="1619366"/>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objętych działaniami z zakresu doskonalenia kompetencji cyfrowych, w tym w zakresie wykorzystania technologii informacyjno-komunikacyjnych (TIK) oraz włączenia TIK do nauczania przedmiotowego.</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2800735" y="2250174"/>
        <a:ext cx="4884563" cy="1622424"/>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2</a:t>
          </a:r>
        </a:p>
        <a:p>
          <a:pPr marL="0" lvl="0" indent="0" algn="ctr" defTabSz="711200">
            <a:lnSpc>
              <a:spcPct val="10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91401" y="2251703"/>
        <a:ext cx="2621728" cy="161936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nauczycieli 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3</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w programie</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szkół, których pracownie przedmiotowe zostały doposażone do nauczania przedmiotów przyrodniczych lub matematyki poprzez </a:t>
          </a:r>
          <a:r>
            <a:rPr lang="pl-PL" sz="1200" b="1" kern="1200" dirty="0" err="1"/>
            <a:t>doswiadczenia</a:t>
          </a:r>
          <a:r>
            <a:rPr lang="pl-PL" sz="1200" b="1" kern="1200" dirty="0"/>
            <a:t>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4</a:t>
          </a:r>
        </a:p>
        <a:p>
          <a:pPr marL="0" lvl="0" indent="0" algn="ctr" defTabSz="711200">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94212" y="2122680"/>
        <a:ext cx="2608512" cy="17415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oraz placówek systemu oświaty wyposażonych w sprzęt  rozumiany jako pomoce dydaktyczne oraz narzędzia technologii informacyjno - komunikacyjnych (TIK) do prowadzenia zajęć edukacyjnych.</a:t>
          </a:r>
        </a:p>
        <a:p>
          <a:pPr marL="114300" lvl="1"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5</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 </a:t>
          </a:r>
          <a:r>
            <a:rPr lang="pl-PL" sz="1600" b="1" u="none" kern="1200" dirty="0">
              <a:solidFill>
                <a:schemeClr val="tx1"/>
              </a:solidFill>
            </a:rPr>
            <a:t>wyposażonych w ramach programu w sprzęt TIK do prowadzenia zajęć edukacyjnych</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uczniów szczególnie uzdolnionych, którzy otrzymali stypendia dzięki dofinansowaniu Europejskiego Funduszu Społecznego</a:t>
          </a:r>
          <a:endParaRPr lang="pl-PL" sz="1200" b="1" kern="1200" dirty="0">
            <a:solidFill>
              <a:srgbClr val="B466E0"/>
            </a:solidFill>
          </a:endParaRPr>
        </a:p>
        <a:p>
          <a:pPr marL="114300" lvl="1" indent="-114300" algn="l" defTabSz="533400">
            <a:lnSpc>
              <a:spcPct val="90000"/>
            </a:lnSpc>
            <a:spcBef>
              <a:spcPct val="0"/>
            </a:spcBef>
            <a:spcAft>
              <a:spcPct val="15000"/>
            </a:spcAft>
            <a:buChar char="•"/>
          </a:pPr>
          <a:r>
            <a:rPr lang="pl-PL" sz="1200" b="1" kern="1200" dirty="0"/>
            <a:t>Szczególne uzdolnienia uczniów dotyczą przedmiotów: </a:t>
          </a:r>
          <a:r>
            <a:rPr lang="pl-PL" sz="1200" b="1" kern="1200" dirty="0">
              <a:solidFill>
                <a:schemeClr val="tx1"/>
              </a:solidFill>
            </a:rPr>
            <a:t>przyrodniczych, informatycznych, języków obcych, matematyki lub przedsiębiorczości</a:t>
          </a:r>
        </a:p>
        <a:p>
          <a:pPr marL="114300" lvl="1" indent="-114300" algn="l" defTabSz="533400">
            <a:lnSpc>
              <a:spcPct val="90000"/>
            </a:lnSpc>
            <a:spcBef>
              <a:spcPct val="0"/>
            </a:spcBef>
            <a:spcAft>
              <a:spcPct val="15000"/>
            </a:spcAft>
            <a:buChar char="•"/>
          </a:pPr>
          <a:r>
            <a:rPr lang="pl-PL" sz="1200" b="1" kern="1200" dirty="0">
              <a:solidFill>
                <a:srgbClr val="FF0000"/>
              </a:solidFill>
            </a:rPr>
            <a:t>Wystąpi  w przypadku realizacji formy wsparcia w ramach typu projektu 10.2.C</a:t>
          </a: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6</a:t>
          </a:r>
        </a:p>
        <a:p>
          <a:pPr marL="0" lvl="0" indent="0" algn="ctr" defTabSz="711200">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stypendialnym w programie</a:t>
          </a:r>
        </a:p>
      </dsp:txBody>
      <dsp:txXfrm>
        <a:off x="94212" y="2122680"/>
        <a:ext cx="2608512" cy="174151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którzy 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2799671" y="145829"/>
        <a:ext cx="4888551" cy="163854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którzy uzyskali kwalifikacje lub nabyli 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2</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94212" y="2122680"/>
        <a:ext cx="2608512" cy="174151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w których pracownie przedmiotowe wykorzystują doposażenie zakupione dzięki EFS do prowadzenia zajęć edukacyjnych z przedmiotów przyrodniczych lub matematyki.</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2799671" y="145815"/>
        <a:ext cx="4888462" cy="1640186"/>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3</a:t>
          </a:r>
        </a:p>
        <a:p>
          <a:pPr marL="0" lvl="0" indent="0" algn="ctr" defTabSz="711200">
            <a:lnSpc>
              <a:spcPct val="90000"/>
            </a:lnSpc>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114961" y="101328"/>
        <a:ext cx="2611059" cy="1743262"/>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2799671" y="2187756"/>
        <a:ext cx="4889911" cy="1613395"/>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4</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94306" y="2122822"/>
        <a:ext cx="2611059" cy="1743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Wnioskodawca/Beneficjent </a:t>
          </a:r>
          <a:r>
            <a:rPr lang="pl-PL" sz="1200" b="1" kern="1200" dirty="0">
              <a:solidFill>
                <a:srgbClr val="FF0000"/>
              </a:solidFill>
            </a:rPr>
            <a:t>jest uprawniony </a:t>
          </a:r>
          <a:r>
            <a:rPr lang="pl-PL" sz="1200" kern="1200" dirty="0"/>
            <a:t>do ubiegania się o wsparcie w ramach ogłoszonego konkursu. </a:t>
          </a:r>
          <a:endParaRPr lang="pl-PL" sz="1200" b="1" kern="1200" dirty="0"/>
        </a:p>
        <a:p>
          <a:pPr marL="114300" lvl="1" indent="-114300" algn="just" defTabSz="533400">
            <a:lnSpc>
              <a:spcPct val="100000"/>
            </a:lnSpc>
            <a:spcBef>
              <a:spcPct val="0"/>
            </a:spcBef>
            <a:spcAft>
              <a:spcPts val="600"/>
            </a:spcAft>
            <a:buChar char="•"/>
          </a:pPr>
          <a:r>
            <a:rPr lang="pl-PL" sz="1200" kern="1200" dirty="0"/>
            <a:t>Wnioskodawcami/Beneficjentami mogą być:</a:t>
          </a:r>
          <a:endParaRPr lang="pl-PL" sz="1200" b="1" kern="1200" dirty="0"/>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jednostki samorządu terytorialnego, ich związki i stowarzyszenia;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jednostki organizacyjne </a:t>
          </a:r>
          <a:r>
            <a:rPr lang="pl-PL" sz="1200" kern="1200" dirty="0" err="1"/>
            <a:t>jst</a:t>
          </a:r>
          <a:r>
            <a:rPr lang="pl-PL" sz="1200" kern="1200" dirty="0"/>
            <a:t>;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organizacje pozarządowe;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organy prowadzące publiczne i niepubliczne szkoły podstawowe, gimnazjalne i ponadgimnazjalne; </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Kwalifikowalność Wnioskodawcy/Beneficjenta</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 Czy projekt został złożony w odpowiedzi na właściwy konkurs w systemie SOWA EFS RPDS.</a:t>
          </a:r>
          <a:endParaRPr lang="pl-PL" sz="1400" b="1" u="sng" kern="1200" dirty="0">
            <a:solidFill>
              <a:schemeClr val="tx1"/>
            </a:solidFill>
          </a:endParaRPr>
        </a:p>
        <a:p>
          <a:pPr marL="114300" lvl="1" indent="-114300" algn="l" defTabSz="622300">
            <a:lnSpc>
              <a:spcPct val="90000"/>
            </a:lnSpc>
            <a:spcBef>
              <a:spcPct val="0"/>
            </a:spcBef>
            <a:spcAft>
              <a:spcPct val="15000"/>
            </a:spcAft>
            <a:buChar char="•"/>
          </a:pPr>
          <a:r>
            <a:rPr lang="pl-PL" sz="1400" b="1" u="none" kern="1200" dirty="0">
              <a:solidFill>
                <a:srgbClr val="FF0000"/>
              </a:solidFill>
            </a:rPr>
            <a:t>301/18</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Kwalifikowalność projektu</a:t>
          </a:r>
        </a:p>
      </dsp:txBody>
      <dsp:txXfrm>
        <a:off x="81844" y="2006062"/>
        <a:ext cx="2640842" cy="144270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2800741" y="96314"/>
        <a:ext cx="4876818" cy="1765587"/>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1</a:t>
          </a:r>
        </a:p>
        <a:p>
          <a:pPr marL="0" lvl="0" indent="0" algn="ctr" defTabSz="711200">
            <a:lnSpc>
              <a:spcPct val="90000"/>
            </a:lnSpc>
            <a:spcBef>
              <a:spcPct val="0"/>
            </a:spcBef>
            <a:spcAft>
              <a:spcPct val="35000"/>
            </a:spcAft>
            <a:buNone/>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113714" y="125778"/>
        <a:ext cx="2610778" cy="1720577"/>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2799671" y="2209995"/>
        <a:ext cx="4891047" cy="1592401"/>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2</a:t>
          </a:r>
        </a:p>
        <a:p>
          <a:pPr marL="0" lvl="0" indent="0" algn="ctr" defTabSz="711200">
            <a:lnSpc>
              <a:spcPct val="90000"/>
            </a:lnSpc>
            <a:spcBef>
              <a:spcPct val="0"/>
            </a:spcBef>
            <a:spcAft>
              <a:spcPct val="35000"/>
            </a:spcAft>
            <a:buNone/>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93079" y="2145907"/>
        <a:ext cx="2613513" cy="172057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3</a:t>
          </a:r>
        </a:p>
        <a:p>
          <a:pPr marL="0" lvl="0" indent="0" algn="ctr" defTabSz="711200">
            <a:lnSpc>
              <a:spcPct val="90000"/>
            </a:lnSpc>
            <a:spcBef>
              <a:spcPct val="0"/>
            </a:spcBef>
            <a:spcAft>
              <a:spcPct val="35000"/>
            </a:spcAft>
            <a:buNone/>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126271" y="1053251"/>
        <a:ext cx="2593258" cy="18825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4</a:t>
          </a:r>
        </a:p>
        <a:p>
          <a:pPr marL="0" lvl="0" indent="0" algn="ctr" defTabSz="711200">
            <a:lnSpc>
              <a:spcPct val="90000"/>
            </a:lnSpc>
            <a:spcBef>
              <a:spcPct val="0"/>
            </a:spcBef>
            <a:spcAft>
              <a:spcPct val="35000"/>
            </a:spcAft>
            <a:buNone/>
          </a:pPr>
          <a:r>
            <a:rPr lang="pl-PL" sz="1600" b="1" u="none" kern="1200" dirty="0">
              <a:solidFill>
                <a:srgbClr val="FF0000"/>
              </a:solidFill>
            </a:rPr>
            <a:t>Liczba podmiotów</a:t>
          </a:r>
          <a:r>
            <a:rPr lang="pl-PL" sz="1600" b="1" u="none" kern="1200" dirty="0">
              <a:solidFill>
                <a:schemeClr val="tx1"/>
              </a:solidFill>
            </a:rPr>
            <a:t>, wykorzystujących TIK</a:t>
          </a:r>
          <a:endParaRPr lang="pl-PL" sz="1600" b="1" u="none" kern="1200" dirty="0"/>
        </a:p>
      </dsp:txBody>
      <dsp:txXfrm>
        <a:off x="126271" y="1053251"/>
        <a:ext cx="2593258" cy="188250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dsp:txBody>
      <dsp:txXfrm rot="-5400000">
        <a:off x="3297555" y="150146"/>
        <a:ext cx="5696299" cy="2775443"/>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158731" y="346022"/>
        <a:ext cx="3028617" cy="2403130"/>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a:t>7 czerwiec 2018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a:solidFill>
                <a:schemeClr val="tx1"/>
              </a:solidFill>
            </a:rPr>
            <a:t>28 </a:t>
          </a:r>
          <a:r>
            <a:rPr lang="pl-PL" sz="1600" b="1" u="sng" kern="1200" dirty="0"/>
            <a:t>czerwiec 2018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dsp:txBody>
      <dsp:txXfrm rot="-5400000">
        <a:off x="3293091" y="3339246"/>
        <a:ext cx="5716195" cy="2407668"/>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Termin składania wniosków</a:t>
          </a:r>
        </a:p>
      </dsp:txBody>
      <dsp:txXfrm>
        <a:off x="134468" y="3341515"/>
        <a:ext cx="3028617" cy="2403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7DA86-162F-440C-8D5E-0A6D86B8CF0F}">
      <dsp:nvSpPr>
        <dsp:cNvPr id="0" name=""/>
        <dsp:cNvSpPr/>
      </dsp:nvSpPr>
      <dsp:spPr>
        <a:xfrm rot="5400000">
          <a:off x="3522825" y="-721970"/>
          <a:ext cx="3528149"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Wybór partnerów został dokonany w sposób prawidłowy, to znaczy:</a:t>
          </a:r>
          <a:endParaRPr lang="pl-PL" sz="1400" b="1" kern="1200" dirty="0">
            <a:solidFill>
              <a:schemeClr val="tx1"/>
            </a:solidFill>
          </a:endParaRPr>
        </a:p>
        <a:p>
          <a:pPr marL="228600" lvl="2" indent="-114300" algn="just" defTabSz="622300">
            <a:lnSpc>
              <a:spcPct val="90000"/>
            </a:lnSpc>
            <a:spcBef>
              <a:spcPct val="0"/>
            </a:spcBef>
            <a:spcAft>
              <a:spcPct val="15000"/>
            </a:spcAft>
            <a:buChar char="•"/>
          </a:pPr>
          <a:r>
            <a:rPr lang="pl-PL" sz="1400" b="1" kern="1200" dirty="0"/>
            <a:t>czy wybór partnerów został dokonany przed złożeniem wniosku o dofinansowanie</a:t>
          </a:r>
          <a:r>
            <a:rPr lang="pl-PL" sz="1400" kern="1200" dirty="0"/>
            <a:t>,</a:t>
          </a:r>
        </a:p>
        <a:p>
          <a:pPr marL="228600" lvl="2" indent="-114300" algn="just" defTabSz="622300">
            <a:lnSpc>
              <a:spcPct val="90000"/>
            </a:lnSpc>
            <a:spcBef>
              <a:spcPct val="0"/>
            </a:spcBef>
            <a:spcAft>
              <a:spcPct val="15000"/>
            </a:spcAft>
            <a:buChar char="•"/>
          </a:pPr>
          <a:r>
            <a:rPr lang="pl-PL" sz="1400" kern="1200" dirty="0"/>
            <a:t>czy jeśli inicjującym projekt partnerski jest podmiot, o którym mowa w art. 3 ust. 1 ustawy z dnia 29 stycznia 2004 r. - Prawo zamówień publicznych, sprawdzane jest </a:t>
          </a:r>
          <a:r>
            <a:rPr lang="pl-PL" sz="1400" b="1" kern="1200" dirty="0"/>
            <a:t>czy wybór partnerów spośród podmiotów innych niż wymienione w art. 3 ust. 1 </a:t>
          </a:r>
          <a:r>
            <a:rPr lang="pl-PL" sz="1400" b="1" kern="1200" dirty="0" err="1"/>
            <a:t>pkt</a:t>
          </a:r>
          <a:r>
            <a:rPr lang="pl-PL" sz="1400" b="1" kern="1200" dirty="0"/>
            <a:t> 1-3a tej ustawy, został dokonany z zachowaniem zasady przejrzystości i równego traktowania,</a:t>
          </a:r>
          <a:r>
            <a:rPr lang="pl-PL" sz="1400" kern="1200" dirty="0"/>
            <a:t> w szczególności zgodnie z zasadami określonymi w art. 33 ust. 2 ustawy z dnia 11 lipca 2014 r. o zasadach realizacji programów w zakresie polityki spójności finansowanych w perspektywie finansowej 2014–2020.</a:t>
          </a:r>
        </a:p>
      </dsp:txBody>
      <dsp:txXfrm rot="-5400000">
        <a:off x="2800734" y="172351"/>
        <a:ext cx="4800102" cy="3183689"/>
      </dsp:txXfrm>
    </dsp:sp>
    <dsp:sp modelId="{EC26B3CA-5F55-4ED6-AEA1-83422FEC2FA3}">
      <dsp:nvSpPr>
        <dsp:cNvPr id="0" name=""/>
        <dsp:cNvSpPr/>
      </dsp:nvSpPr>
      <dsp:spPr>
        <a:xfrm>
          <a:off x="3797" y="3445"/>
          <a:ext cx="2796936" cy="352150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5. Prawidłowość wyboru partnerów w projekcie</a:t>
          </a:r>
        </a:p>
      </dsp:txBody>
      <dsp:txXfrm>
        <a:off x="140332" y="139980"/>
        <a:ext cx="2523866" cy="3248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 Czy 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publicznych,</a:t>
          </a:r>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6. Niepodleganie wykluczeniu z możliwości otrzymania dofinansowania ze środków Unii Europejskiej</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 Czy 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b="1" kern="1200" dirty="0">
              <a:latin typeface="+mn-lt"/>
            </a:rPr>
            <a:t>projekt nie obejmuje przedsięwzięć </a:t>
          </a:r>
          <a:r>
            <a:rPr lang="pl-PL" sz="1000" kern="1200" dirty="0">
              <a:latin typeface="+mn-lt"/>
            </a:rPr>
            <a:t>będących częścią operacji, które zostały objęte lub powinny były zostać </a:t>
          </a:r>
          <a:r>
            <a:rPr lang="pl-PL" sz="1000" b="1" kern="1200" dirty="0">
              <a:latin typeface="+mn-lt"/>
            </a:rPr>
            <a:t>objęte procedurą odzyskiwania środków </a:t>
          </a:r>
          <a:r>
            <a:rPr lang="pl-PL" sz="1000" kern="1200" dirty="0">
              <a:latin typeface="+mn-lt"/>
            </a:rPr>
            <a:t>zgodnie z art. 71 (trwałość operacji) w następstwie przeniesienia działalności produkcyjnej poza obszar objęty programem.</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7. Zgodność z przepisami art. 65 ust. 6 i art. 125 ust. 3 lit. e) i f) Rozporządzenia Parlamentu Europejskiego i Rady (UE) nr 1303/2013 z dnia 17 grudnia 2013 r.</a:t>
          </a:r>
        </a:p>
      </dsp:txBody>
      <dsp:txXfrm>
        <a:off x="81844" y="2006062"/>
        <a:ext cx="2640842" cy="1442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567570" y="-1628059"/>
          <a:ext cx="1441393"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 Czy w wyniku otrzymania przez projekt dofinansowania </a:t>
          </a:r>
          <a:br>
            <a:rPr lang="pl-PL" sz="1400" kern="1200" dirty="0"/>
          </a:br>
          <a:r>
            <a:rPr lang="pl-PL" sz="1400" kern="1200" dirty="0"/>
            <a:t>we wnioskowanej wysokości, na określone wydatki kwalifikowalne, w projekcie </a:t>
          </a:r>
          <a:r>
            <a:rPr lang="pl-PL" sz="1400" b="1" kern="1200" dirty="0"/>
            <a:t>nie dojdzie do podwójnego dofinansowania.</a:t>
          </a:r>
        </a:p>
      </dsp:txBody>
      <dsp:txXfrm rot="-5400000">
        <a:off x="2799671" y="210203"/>
        <a:ext cx="4906829" cy="1300667"/>
      </dsp:txXfrm>
    </dsp:sp>
    <dsp:sp modelId="{30A5BAFA-D867-4432-A555-078896BF780D}">
      <dsp:nvSpPr>
        <dsp:cNvPr id="0" name=""/>
        <dsp:cNvSpPr/>
      </dsp:nvSpPr>
      <dsp:spPr>
        <a:xfrm>
          <a:off x="20655" y="6256"/>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8. Zakaz podwójnego finansowania</a:t>
          </a:r>
          <a:endParaRPr lang="pl-PL" sz="1600" b="1" u="sng" kern="1200" dirty="0">
            <a:solidFill>
              <a:schemeClr val="tx1"/>
            </a:solidFill>
          </a:endParaRPr>
        </a:p>
      </dsp:txBody>
      <dsp:txXfrm>
        <a:off x="104673" y="90274"/>
        <a:ext cx="2631635" cy="1553088"/>
      </dsp:txXfrm>
    </dsp:sp>
    <dsp:sp modelId="{6057DA86-162F-440C-8D5E-0A6D86B8CF0F}">
      <dsp:nvSpPr>
        <dsp:cNvPr id="0" name=""/>
        <dsp:cNvSpPr/>
      </dsp:nvSpPr>
      <dsp:spPr>
        <a:xfrm rot="5400000">
          <a:off x="4492694" y="179190"/>
          <a:ext cx="1591145"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 projekcie, w którym wartość wkładu publicznego (środków publicznych) </a:t>
          </a:r>
          <a:r>
            <a:rPr lang="pl-PL" sz="1400" b="1" kern="1200" dirty="0"/>
            <a:t>nie przekracza 100 000 EUR           (tj. 421 610 PLN)</a:t>
          </a:r>
          <a:r>
            <a:rPr lang="pl-PL" sz="1400" kern="1200" dirty="0"/>
            <a:t> </a:t>
          </a:r>
          <a:r>
            <a:rPr lang="pl-PL" sz="1400" b="1" kern="1200" dirty="0"/>
            <a:t>zastosowano kwoty ryczałtowe.</a:t>
          </a:r>
          <a:r>
            <a:rPr lang="pl-PL" sz="1400" kern="1200" dirty="0"/>
            <a:t> </a:t>
          </a:r>
          <a:endParaRPr lang="pl-PL" sz="1400" b="1" kern="1200" dirty="0">
            <a:solidFill>
              <a:schemeClr val="tx1"/>
            </a:solidFill>
            <a:latin typeface="+mn-lt"/>
          </a:endParaRPr>
        </a:p>
      </dsp:txBody>
      <dsp:txXfrm rot="-5400000">
        <a:off x="2799671" y="1949887"/>
        <a:ext cx="4899519" cy="1435799"/>
      </dsp:txXfrm>
    </dsp:sp>
    <dsp:sp modelId="{EC26B3CA-5F55-4ED6-AEA1-83422FEC2FA3}">
      <dsp:nvSpPr>
        <dsp:cNvPr id="0" name=""/>
        <dsp:cNvSpPr/>
      </dsp:nvSpPr>
      <dsp:spPr>
        <a:xfrm>
          <a:off x="0" y="1807224"/>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9. Uproszczone metody rozliczania projektów</a:t>
          </a:r>
        </a:p>
      </dsp:txBody>
      <dsp:txXfrm>
        <a:off x="84018" y="1891242"/>
        <a:ext cx="2631635" cy="15530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14086" y="-1697524"/>
          <a:ext cx="134836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p>
      </dsp:txBody>
      <dsp:txXfrm rot="-5400000">
        <a:off x="2799671" y="182713"/>
        <a:ext cx="4911370" cy="1216717"/>
      </dsp:txXfrm>
    </dsp:sp>
    <dsp:sp modelId="{30A5BAFA-D867-4432-A555-078896BF780D}">
      <dsp:nvSpPr>
        <dsp:cNvPr id="0" name=""/>
        <dsp:cNvSpPr/>
      </dsp:nvSpPr>
      <dsp:spPr>
        <a:xfrm>
          <a:off x="20655" y="6058"/>
          <a:ext cx="2799671" cy="1581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10. Kryterium niezalegania z należnościami</a:t>
          </a:r>
          <a:endParaRPr lang="pl-PL" sz="1600" b="1" u="sng" kern="1200" dirty="0">
            <a:solidFill>
              <a:srgbClr val="FF0000"/>
            </a:solidFill>
          </a:endParaRPr>
        </a:p>
      </dsp:txBody>
      <dsp:txXfrm>
        <a:off x="97861" y="83264"/>
        <a:ext cx="2645259" cy="1427162"/>
      </dsp:txXfrm>
    </dsp:sp>
    <dsp:sp modelId="{6057DA86-162F-440C-8D5E-0A6D86B8CF0F}">
      <dsp:nvSpPr>
        <dsp:cNvPr id="0" name=""/>
        <dsp:cNvSpPr/>
      </dsp:nvSpPr>
      <dsp:spPr>
        <a:xfrm rot="5400000">
          <a:off x="4349582" y="108356"/>
          <a:ext cx="186704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 sytuacji, gdy w ramach projektu IOK udziela pomocy de </a:t>
          </a:r>
          <a:r>
            <a:rPr lang="pl-PL" sz="1400" kern="1200" dirty="0" err="1"/>
            <a:t>minimis</a:t>
          </a:r>
          <a:r>
            <a:rPr lang="pl-PL" sz="1400" kern="1200" dirty="0"/>
            <a:t> bezpośrednio Wnioskodawcy/Beneficjentowi w ramach kryterium weryfikowane będzie, czy podana we wniosku o dofinansowanie </a:t>
          </a:r>
          <a:r>
            <a:rPr lang="pl-PL" sz="1400" b="1" kern="1200" dirty="0"/>
            <a:t>wartość uzyskanej pomocy de </a:t>
          </a:r>
          <a:r>
            <a:rPr lang="pl-PL" sz="1400" b="1" kern="1200" dirty="0" err="1"/>
            <a:t>minimis</a:t>
          </a:r>
          <a:r>
            <a:rPr lang="pl-PL" sz="1400" b="1" kern="1200" dirty="0"/>
            <a:t> jest zgodna z danymi zawartymi w Systemie Udostępniania Danych o Pomocy (SUDOP)</a:t>
          </a:r>
          <a:r>
            <a:rPr lang="pl-PL" sz="1400" kern="1200" dirty="0"/>
            <a:t> oraz nie przekracza progów dopuszczalnej pomocy de </a:t>
          </a:r>
          <a:r>
            <a:rPr lang="pl-PL" sz="1400" kern="1200" dirty="0" err="1"/>
            <a:t>minimis</a:t>
          </a:r>
          <a:r>
            <a:rPr lang="pl-PL" sz="1400" kern="1200" dirty="0"/>
            <a:t> udzielonej jednemu przedsiębiorcy określonych w art. 3 rozporządzenia Komisji (UE) nr 1407/2013.</a:t>
          </a:r>
          <a:endParaRPr lang="pl-PL" sz="1400" b="1" kern="1200" dirty="0">
            <a:solidFill>
              <a:schemeClr val="tx1"/>
            </a:solidFill>
            <a:latin typeface="+mn-lt"/>
          </a:endParaRPr>
        </a:p>
      </dsp:txBody>
      <dsp:txXfrm rot="-5400000">
        <a:off x="2796937" y="1752143"/>
        <a:ext cx="4881191" cy="1684759"/>
      </dsp:txXfrm>
    </dsp:sp>
    <dsp:sp modelId="{EC26B3CA-5F55-4ED6-AEA1-83422FEC2FA3}">
      <dsp:nvSpPr>
        <dsp:cNvPr id="0" name=""/>
        <dsp:cNvSpPr/>
      </dsp:nvSpPr>
      <dsp:spPr>
        <a:xfrm>
          <a:off x="0" y="1803735"/>
          <a:ext cx="2796936" cy="1581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11. Pomoc de </a:t>
          </a:r>
          <a:r>
            <a:rPr lang="pl-PL" sz="1600" b="1" kern="1200" dirty="0" err="1">
              <a:solidFill>
                <a:schemeClr val="tx1"/>
              </a:solidFill>
            </a:rPr>
            <a:t>minimis</a:t>
          </a:r>
          <a:endParaRPr lang="pl-PL" sz="1600" b="1" kern="1200" dirty="0">
            <a:solidFill>
              <a:schemeClr val="tx1"/>
            </a:solidFill>
          </a:endParaRPr>
        </a:p>
      </dsp:txBody>
      <dsp:txXfrm>
        <a:off x="77206" y="1880941"/>
        <a:ext cx="2642524" cy="14271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a:t>Czy projekt jest zgodny z zapisami </a:t>
          </a:r>
          <a:r>
            <a:rPr lang="pl-PL" sz="1600" kern="1200" dirty="0" err="1"/>
            <a:t>SzOOP</a:t>
          </a:r>
          <a:r>
            <a:rPr lang="pl-PL" sz="1600" kern="1200" dirty="0"/>
            <a:t> RPO WD 2014-2020 właściwymi dla typów projektów aktualnymi na dzień przyjęcia kryterium?</a:t>
          </a:r>
          <a:endParaRPr lang="pl-PL" sz="1600" b="1" kern="1200" dirty="0">
            <a:latin typeface="+mn-lt"/>
          </a:endParaRP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Kryterium zgodności z SZOOP</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pl-PL" sz="1600" kern="1200" dirty="0"/>
            <a:t>Czy w ramach projektu uwzględniono wszystkie wskaźniki określone w definicji kryterium?</a:t>
          </a:r>
          <a:endParaRPr lang="pl-PL" sz="1600" b="1" kern="1200" dirty="0">
            <a:solidFill>
              <a:schemeClr val="tx1"/>
            </a:solidFill>
            <a:latin typeface="+mn-lt"/>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Wskaźniki obligatoryjne dla danego typu projektu</a:t>
          </a:r>
        </a:p>
      </dsp:txBody>
      <dsp:txXfrm>
        <a:off x="81844" y="2006062"/>
        <a:ext cx="2640842" cy="14427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właściwym celem szczegółowym RPO WD 2014-2020 oraz w jaki sposób projekt przyczyni się do osiągnięcia celu szczegółowego RPO WD 2014-2020?</a:t>
          </a:r>
          <a:endParaRPr lang="pl-PL" sz="1400" b="1" kern="1200" dirty="0">
            <a:latin typeface="+mn-lt"/>
          </a:endParaRPr>
        </a:p>
        <a:p>
          <a:pPr marL="114300" lvl="1" indent="-114300" algn="just" defTabSz="622300">
            <a:lnSpc>
              <a:spcPct val="100000"/>
            </a:lnSpc>
            <a:spcBef>
              <a:spcPct val="0"/>
            </a:spcBef>
            <a:spcAft>
              <a:spcPts val="600"/>
            </a:spcAft>
            <a:buChar char="•"/>
          </a:pPr>
          <a:r>
            <a:rPr lang="pl-PL" sz="1400" b="1" kern="1200" dirty="0">
              <a:solidFill>
                <a:srgbClr val="FF0000"/>
              </a:solidFill>
              <a:latin typeface="+mn-lt"/>
            </a:rPr>
            <a:t>„Podniesienie u uczniów kompetencji kluczowych oraz właściwych postaw i umiejętności niezbędnych na rynku pracy oraz rozwijanie indywidualnego podejścia do ucznia, szczególnie ze specjalnymi potrzebami edukacyjnymi”</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Kryterium adekwatności celu projektu i założonych do osiągnięcia rezultatów</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pl-PL" sz="1000" kern="1200" dirty="0">
              <a:latin typeface="+mn-lt"/>
            </a:rPr>
            <a:t>Czy dobór grupy docelowej jest adekwatny do założeń projektu oraz zapisów regulaminu konkursu, w tym czy zawiera wystarczający opis:</a:t>
          </a:r>
          <a:endParaRPr lang="pl-PL" sz="1000" b="1" kern="1200" dirty="0">
            <a:solidFill>
              <a:schemeClr val="tx1"/>
            </a:solidFill>
            <a:latin typeface="+mn-lt"/>
          </a:endParaRPr>
        </a:p>
        <a:p>
          <a:pPr marL="114300" lvl="2" indent="-57150" algn="l" defTabSz="444500">
            <a:lnSpc>
              <a:spcPct val="90000"/>
            </a:lnSpc>
            <a:spcBef>
              <a:spcPct val="0"/>
            </a:spcBef>
            <a:spcAft>
              <a:spcPct val="15000"/>
            </a:spcAft>
            <a:buChar char="•"/>
          </a:pPr>
          <a:r>
            <a:rPr lang="pl-PL" sz="1000" kern="1200" dirty="0">
              <a:latin typeface="+mn-lt"/>
            </a:rPr>
            <a:t>grupy docelowej, jaka będzie wspierana w ramach projektu;</a:t>
          </a:r>
        </a:p>
        <a:p>
          <a:pPr marL="114300" lvl="2" indent="-57150" algn="l" defTabSz="444500">
            <a:lnSpc>
              <a:spcPct val="90000"/>
            </a:lnSpc>
            <a:spcBef>
              <a:spcPct val="0"/>
            </a:spcBef>
            <a:spcAft>
              <a:spcPct val="15000"/>
            </a:spcAft>
            <a:buChar char="•"/>
          </a:pPr>
          <a:r>
            <a:rPr lang="pl-PL" sz="1000" kern="1200" dirty="0">
              <a:latin typeface="+mn-lt"/>
            </a:rPr>
            <a:t>potrzeb i oczekiwań uczestników projektu w kontekście wsparcia, które ma być udzielane w ramach projektu;</a:t>
          </a:r>
        </a:p>
        <a:p>
          <a:pPr marL="114300" lvl="2" indent="-57150" algn="l" defTabSz="444500">
            <a:lnSpc>
              <a:spcPct val="90000"/>
            </a:lnSpc>
            <a:spcBef>
              <a:spcPct val="0"/>
            </a:spcBef>
            <a:spcAft>
              <a:spcPct val="15000"/>
            </a:spcAft>
            <a:buChar char="•"/>
          </a:pPr>
          <a:r>
            <a:rPr lang="pl-PL" sz="1000" kern="1200" dirty="0">
              <a:latin typeface="+mn-lt"/>
            </a:rPr>
            <a:t>barier, na które napotykają uczestnicy projektu;</a:t>
          </a:r>
        </a:p>
        <a:p>
          <a:pPr marL="114300" lvl="2" indent="-57150" algn="l" defTabSz="444500">
            <a:lnSpc>
              <a:spcPct val="90000"/>
            </a:lnSpc>
            <a:spcBef>
              <a:spcPct val="0"/>
            </a:spcBef>
            <a:spcAft>
              <a:spcPct val="15000"/>
            </a:spcAft>
            <a:buChar char="•"/>
          </a:pPr>
          <a:r>
            <a:rPr lang="pl-PL" sz="1000" kern="1200" dirty="0">
              <a:latin typeface="+mn-lt"/>
            </a:rPr>
            <a:t>skali zainteresowania potencjalnych uczestników projektu;</a:t>
          </a:r>
        </a:p>
        <a:p>
          <a:pPr marL="114300" lvl="2" indent="-57150" algn="l" defTabSz="444500">
            <a:lnSpc>
              <a:spcPct val="90000"/>
            </a:lnSpc>
            <a:spcBef>
              <a:spcPct val="0"/>
            </a:spcBef>
            <a:spcAft>
              <a:spcPct val="15000"/>
            </a:spcAft>
            <a:buChar char="•"/>
          </a:pPr>
          <a:r>
            <a:rPr lang="pl-PL" sz="1000" kern="1200" dirty="0">
              <a:latin typeface="+mn-lt"/>
            </a:rPr>
            <a:t>sposobu rekrutacji uczestników projektu, w tym kryteriów rekrutacji zapewnienia dostępności rekrutacji dla osób z </a:t>
          </a:r>
          <a:r>
            <a:rPr lang="pl-PL" sz="1000" kern="1200" dirty="0" err="1">
              <a:latin typeface="+mn-lt"/>
            </a:rPr>
            <a:t>niepełnosprawnościami</a:t>
          </a:r>
          <a:r>
            <a:rPr lang="pl-PL" sz="1000" kern="1200" dirty="0">
              <a:latin typeface="+mn-lt"/>
            </a:rPr>
            <a:t>?</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Kryterium doboru grupy docelowej </a:t>
          </a:r>
        </a:p>
      </dsp:txBody>
      <dsp:txXfrm>
        <a:off x="81844" y="2006062"/>
        <a:ext cx="2640842" cy="14427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879170" y="-1070924"/>
          <a:ext cx="2837098"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we wniosku o dofinansowanie projektu przedstawiono wystarczający opis:</a:t>
          </a:r>
          <a:endParaRPr lang="pl-PL" sz="1200" b="1" kern="1200" dirty="0"/>
        </a:p>
        <a:p>
          <a:pPr marL="228600" lvl="2" indent="-114300" algn="l" defTabSz="533400">
            <a:lnSpc>
              <a:spcPct val="90000"/>
            </a:lnSpc>
            <a:spcBef>
              <a:spcPct val="0"/>
            </a:spcBef>
            <a:spcAft>
              <a:spcPct val="15000"/>
            </a:spcAft>
            <a:buChar char="•"/>
          </a:pPr>
          <a:r>
            <a:rPr lang="pl-PL" sz="1200" kern="1200" dirty="0"/>
            <a:t>zadań realizowanych w ramach projektu;</a:t>
          </a:r>
        </a:p>
        <a:p>
          <a:pPr marL="228600" lvl="2" indent="-114300" algn="l" defTabSz="533400">
            <a:lnSpc>
              <a:spcPct val="90000"/>
            </a:lnSpc>
            <a:spcBef>
              <a:spcPct val="0"/>
            </a:spcBef>
            <a:spcAft>
              <a:spcPct val="15000"/>
            </a:spcAft>
            <a:buChar char="•"/>
          </a:pPr>
          <a:r>
            <a:rPr lang="pl-PL" sz="1200" kern="1200" dirty="0"/>
            <a:t>uzasadnienia potrzeby realizacji zadań w kontekście przedstawionej diagnozy;</a:t>
          </a:r>
        </a:p>
        <a:p>
          <a:pPr marL="228600" lvl="2" indent="-114300" algn="l" defTabSz="533400">
            <a:lnSpc>
              <a:spcPct val="90000"/>
            </a:lnSpc>
            <a:spcBef>
              <a:spcPct val="0"/>
            </a:spcBef>
            <a:spcAft>
              <a:spcPct val="15000"/>
            </a:spcAft>
            <a:buChar char="•"/>
          </a:pPr>
          <a:r>
            <a:rPr lang="pl-PL" sz="1200" kern="1200" dirty="0"/>
            <a:t>wartości wskaźników, które zostaną osiągnięte w ramach zadań;</a:t>
          </a:r>
        </a:p>
        <a:p>
          <a:pPr marL="228600" lvl="2" indent="-114300" algn="l" defTabSz="533400">
            <a:lnSpc>
              <a:spcPct val="90000"/>
            </a:lnSpc>
            <a:spcBef>
              <a:spcPct val="0"/>
            </a:spcBef>
            <a:spcAft>
              <a:spcPct val="15000"/>
            </a:spcAft>
            <a:buChar char="•"/>
          </a:pPr>
          <a:r>
            <a:rPr lang="pl-PL" sz="1200" kern="1200" dirty="0"/>
            <a:t>roli partnerów w  realizacji poszczególnych zadań jeśli przewidziano ich realizację w ramach partnerstwa wraz z uzasadnieniem;</a:t>
          </a:r>
        </a:p>
        <a:p>
          <a:pPr marL="228600" lvl="2" indent="-114300" algn="l" defTabSz="533400">
            <a:lnSpc>
              <a:spcPct val="90000"/>
            </a:lnSpc>
            <a:spcBef>
              <a:spcPct val="0"/>
            </a:spcBef>
            <a:spcAft>
              <a:spcPct val="15000"/>
            </a:spcAft>
            <a:buChar char="•"/>
          </a:pPr>
          <a:r>
            <a:rPr lang="pl-PL" sz="1200" kern="1200" dirty="0"/>
            <a:t>trwałości i wpływu rezultatów projektu?</a:t>
          </a:r>
        </a:p>
        <a:p>
          <a:pPr marL="114300" lvl="1" indent="-114300" algn="l" defTabSz="533400">
            <a:lnSpc>
              <a:spcPct val="90000"/>
            </a:lnSpc>
            <a:spcBef>
              <a:spcPct val="0"/>
            </a:spcBef>
            <a:spcAft>
              <a:spcPct val="15000"/>
            </a:spcAft>
            <a:buChar char="•"/>
          </a:pPr>
          <a:r>
            <a:rPr lang="pl-PL" sz="1200" kern="1200" dirty="0"/>
            <a:t>Czy przedstawiony harmonogram realizacji projektu jest racjonalny w stosunku do przedstawionego zakresu zadań w projekcie? </a:t>
          </a:r>
        </a:p>
        <a:p>
          <a:pPr marL="114300" lvl="1" indent="-114300" algn="l" defTabSz="533400">
            <a:lnSpc>
              <a:spcPct val="90000"/>
            </a:lnSpc>
            <a:spcBef>
              <a:spcPct val="0"/>
            </a:spcBef>
            <a:spcAft>
              <a:spcPct val="15000"/>
            </a:spcAft>
            <a:buChar char="•"/>
          </a:pPr>
          <a:r>
            <a:rPr lang="pl-PL" sz="1200" b="1" kern="1200" dirty="0">
              <a:solidFill>
                <a:srgbClr val="FF0000"/>
              </a:solidFill>
            </a:rPr>
            <a:t>Max 24 m-ce; zakończenie realizacji do 31.08.2021;</a:t>
          </a:r>
        </a:p>
        <a:p>
          <a:pPr marL="228600" lvl="2" indent="-114300" algn="just" defTabSz="533400">
            <a:lnSpc>
              <a:spcPct val="100000"/>
            </a:lnSpc>
            <a:spcBef>
              <a:spcPct val="0"/>
            </a:spcBef>
            <a:spcAft>
              <a:spcPts val="600"/>
            </a:spcAft>
            <a:buChar char="•"/>
          </a:pPr>
          <a:endParaRPr lang="pl-PL" sz="1200" b="0" kern="1200" dirty="0"/>
        </a:p>
      </dsp:txBody>
      <dsp:txXfrm rot="-5400000">
        <a:off x="2808246" y="138496"/>
        <a:ext cx="4840450" cy="2560106"/>
      </dsp:txXfrm>
    </dsp:sp>
    <dsp:sp modelId="{30A5BAFA-D867-4432-A555-078896BF780D}">
      <dsp:nvSpPr>
        <dsp:cNvPr id="0" name=""/>
        <dsp:cNvSpPr/>
      </dsp:nvSpPr>
      <dsp:spPr>
        <a:xfrm>
          <a:off x="20662" y="718723"/>
          <a:ext cx="2800657" cy="141132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5. Kryterium trafności działań i racjonalności harmonogramu</a:t>
          </a:r>
          <a:endParaRPr lang="pl-PL" sz="1600" b="1" u="sng" kern="1200" dirty="0">
            <a:solidFill>
              <a:schemeClr val="tx1"/>
            </a:solidFill>
          </a:endParaRPr>
        </a:p>
      </dsp:txBody>
      <dsp:txXfrm>
        <a:off x="89557" y="787618"/>
        <a:ext cx="2662867" cy="1273538"/>
      </dsp:txXfrm>
    </dsp:sp>
    <dsp:sp modelId="{6057DA86-162F-440C-8D5E-0A6D86B8CF0F}">
      <dsp:nvSpPr>
        <dsp:cNvPr id="0" name=""/>
        <dsp:cNvSpPr/>
      </dsp:nvSpPr>
      <dsp:spPr>
        <a:xfrm rot="5400000">
          <a:off x="4756495" y="1122165"/>
          <a:ext cx="1077611"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przedstawiony sposób zarządzania projektem jest adekwatny do zakresu projektu? </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kern="1200" dirty="0"/>
            <a:t>Czy podmioty zaangażowane w realizację projektu posiadają odpowiedni potencjał (kadrowy, techniczny, finansowy) do realizacji projektu?</a:t>
          </a:r>
          <a:endParaRPr lang="pl-PL" sz="1400" b="0" kern="1200" dirty="0">
            <a:solidFill>
              <a:schemeClr val="tx1"/>
            </a:solidFill>
          </a:endParaRPr>
        </a:p>
      </dsp:txBody>
      <dsp:txXfrm rot="-5400000">
        <a:off x="2803395" y="3127871"/>
        <a:ext cx="4931208" cy="972401"/>
      </dsp:txXfrm>
    </dsp:sp>
    <dsp:sp modelId="{EC26B3CA-5F55-4ED6-AEA1-83422FEC2FA3}">
      <dsp:nvSpPr>
        <dsp:cNvPr id="0" name=""/>
        <dsp:cNvSpPr/>
      </dsp:nvSpPr>
      <dsp:spPr>
        <a:xfrm>
          <a:off x="0" y="2908407"/>
          <a:ext cx="2803394" cy="141132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6. Kryterium adekwatności sposobu zarządzania oraz posiadanego potencjału</a:t>
          </a:r>
        </a:p>
      </dsp:txBody>
      <dsp:txXfrm>
        <a:off x="68895" y="2977302"/>
        <a:ext cx="2665604" cy="12735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22.05.2018</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22.05.2018</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rawo.vulcan.edu.pl/przegdok.asp?qdatprz=29-01-2018&amp;qplikid=41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59632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119852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3378235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151093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8209831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217094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val="2383106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val="2383106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dirty="0"/>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val="456593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val="3122593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27493492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val="37024828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800" dirty="0">
                <a:latin typeface="+mn-lt"/>
              </a:rPr>
              <a:t>Usunięto: w zakresie przedmiotów </a:t>
            </a:r>
            <a:r>
              <a:rPr lang="pl-PL" sz="800" b="1" dirty="0">
                <a:latin typeface="+mn-lt"/>
              </a:rPr>
              <a:t>przyrodniczych, informatycznych, języków obcych nowożytnych, matematyki lub przedsiębiorczości</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p14="http://schemas.microsoft.com/office/powerpoint/2010/main" val="19765464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p14="http://schemas.microsoft.com/office/powerpoint/2010/main" val="9665107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val="423965161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p14="http://schemas.microsoft.com/office/powerpoint/2010/main" val="15682094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p14="http://schemas.microsoft.com/office/powerpoint/2010/main" val="17063840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p14="http://schemas.microsoft.com/office/powerpoint/2010/main" val="3653706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b="1" dirty="0"/>
              <a:t>Szkoła dla dorosłych</a:t>
            </a:r>
            <a:r>
              <a:rPr lang="pl-PL" dirty="0"/>
              <a:t> – szkole dla dorosłych - należy przez to rozumieć szkoły, o których mowa w </a:t>
            </a:r>
            <a:r>
              <a:rPr lang="pl-PL" dirty="0">
                <a:hlinkClick r:id="rId3"/>
              </a:rPr>
              <a:t>art. 18</a:t>
            </a:r>
            <a:r>
              <a:rPr lang="pl-PL" dirty="0"/>
              <a:t> ust. 1 </a:t>
            </a:r>
            <a:r>
              <a:rPr lang="pl-PL" dirty="0" err="1"/>
              <a:t>pkt</a:t>
            </a:r>
            <a:r>
              <a:rPr lang="pl-PL" dirty="0"/>
              <a:t> 1 i 2 lit. a i f, w których stosuje się odrębną organizację kształcenia i do których są przyjmowane osoby mające 18 lat, a także kończące 18 lat w roku kalendarzowym, w którym są przyjmowane do szkoły;</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p14="http://schemas.microsoft.com/office/powerpoint/2010/main" val="161228788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p14="http://schemas.microsoft.com/office/powerpoint/2010/main" val="357023657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84</a:t>
            </a:fld>
            <a:endParaRPr lang="pl-PL" altLang="pl-PL">
              <a:solidFill>
                <a:prstClr val="black"/>
              </a:solidFill>
            </a:endParaRPr>
          </a:p>
        </p:txBody>
      </p:sp>
    </p:spTree>
    <p:extLst>
      <p:ext uri="{BB962C8B-B14F-4D97-AF65-F5344CB8AC3E}">
        <p14:creationId xmlns:p14="http://schemas.microsoft.com/office/powerpoint/2010/main" val="249172193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85</a:t>
            </a:fld>
            <a:endParaRPr lang="pl-PL" altLang="pl-PL">
              <a:solidFill>
                <a:prstClr val="black"/>
              </a:solidFill>
            </a:endParaRPr>
          </a:p>
        </p:txBody>
      </p:sp>
    </p:spTree>
    <p:extLst>
      <p:ext uri="{BB962C8B-B14F-4D97-AF65-F5344CB8AC3E}">
        <p14:creationId xmlns:p14="http://schemas.microsoft.com/office/powerpoint/2010/main" val="26476385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22.05.2018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22.05.2018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22.05.2018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22.05.2018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22.05.2018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22.05.2018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22.05.2018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22.05.2018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22.05.2018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22.05.2018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22.05.2018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22.05.2018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3.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7.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8.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39.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zitaj.jeleniagora.pl/" TargetMode="External"/><Relationship Id="rId5" Type="http://schemas.openxmlformats.org/officeDocument/2006/relationships/hyperlink" Target="http://www.rpo.dolnyslask.pl/" TargetMode="External"/><Relationship Id="rId4" Type="http://schemas.openxmlformats.org/officeDocument/2006/relationships/hyperlink" Target="http://www.funduszeeuropejskie.gov.pl/"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41.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2.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83.xml"/><Relationship Id="rId1" Type="http://schemas.openxmlformats.org/officeDocument/2006/relationships/slideLayout" Target="../slideLayouts/slideLayout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4093428"/>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Poddziałanie 10.2.3</a:t>
            </a:r>
          </a:p>
          <a:p>
            <a:pPr algn="ctr"/>
            <a:endParaRPr lang="pl-PL" sz="2000" b="1" dirty="0">
              <a:latin typeface="+mn-lt"/>
            </a:endParaRP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ponadgimnazjalnej – ZIT AJ </a:t>
            </a: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62500" lnSpcReduction="20000"/>
          </a:bodyPr>
          <a:lstStyle/>
          <a:p>
            <a:r>
              <a:rPr lang="pl-PL" b="1" dirty="0"/>
              <a:t>Jelenia Góra, 23.05.2018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a:bodyPr>
          <a:lstStyle/>
          <a:p>
            <a:pPr algn="ctr"/>
            <a:endParaRPr lang="pl-PL" sz="2000" b="1" dirty="0">
              <a:latin typeface="+mn-lt"/>
              <a:cs typeface="Arial" pitchFamily="34" charset="0"/>
            </a:endParaRPr>
          </a:p>
          <a:p>
            <a:r>
              <a:rPr lang="pl-PL" b="1" dirty="0">
                <a:latin typeface="+mn-lt"/>
              </a:rPr>
              <a:t>w okresie przejściowym (od 1.09.2017 – do 31.08.2019) wsparciem można objąć:</a:t>
            </a:r>
          </a:p>
          <a:p>
            <a:r>
              <a:rPr lang="pl-PL" dirty="0">
                <a:latin typeface="+mn-lt"/>
              </a:rPr>
              <a:t>a) </a:t>
            </a:r>
            <a:r>
              <a:rPr lang="pl-PL" b="1" dirty="0">
                <a:latin typeface="+mn-lt"/>
              </a:rPr>
              <a:t>szkoły gimnazjalne, które nie zostały przekształcone/włączone </a:t>
            </a:r>
            <a:r>
              <a:rPr lang="pl-PL" dirty="0">
                <a:latin typeface="+mn-lt"/>
              </a:rPr>
              <a:t>w strukturę innych szkół, ich uczniowie oraz nauczyciele;</a:t>
            </a:r>
          </a:p>
          <a:p>
            <a:r>
              <a:rPr lang="pl-PL" dirty="0">
                <a:latin typeface="+mn-lt"/>
              </a:rPr>
              <a:t>b) </a:t>
            </a:r>
            <a:r>
              <a:rPr lang="pl-PL" b="1" dirty="0">
                <a:latin typeface="+mn-lt"/>
              </a:rPr>
              <a:t>szkoły powstałe w wyniku przekształcenia gimnazjum</a:t>
            </a:r>
            <a:r>
              <a:rPr lang="pl-PL" dirty="0">
                <a:latin typeface="+mn-lt"/>
              </a:rPr>
              <a:t>, w których funkcjonują klasy</a:t>
            </a:r>
          </a:p>
          <a:p>
            <a:r>
              <a:rPr lang="pl-PL" dirty="0">
                <a:latin typeface="+mn-lt"/>
              </a:rPr>
              <a:t>gimnazjalne, uczniowie tych klas oraz nauczyciele;</a:t>
            </a:r>
          </a:p>
          <a:p>
            <a:r>
              <a:rPr lang="pl-PL" dirty="0">
                <a:latin typeface="+mn-lt"/>
              </a:rPr>
              <a:t>c) </a:t>
            </a:r>
            <a:r>
              <a:rPr lang="pl-PL" b="1" dirty="0">
                <a:latin typeface="+mn-lt"/>
              </a:rPr>
              <a:t>oddziały gimnazjalne </a:t>
            </a:r>
            <a:r>
              <a:rPr lang="pl-PL" dirty="0">
                <a:latin typeface="+mn-lt"/>
              </a:rPr>
              <a:t>(powstałe w wyniku włączenia gimnazjów do innych szkół), ich uczniowie oraz nauczyciele;</a:t>
            </a:r>
          </a:p>
          <a:p>
            <a:r>
              <a:rPr lang="pl-PL" dirty="0">
                <a:latin typeface="+mn-lt"/>
              </a:rPr>
              <a:t>d) </a:t>
            </a:r>
            <a:r>
              <a:rPr lang="pl-PL" b="1" dirty="0">
                <a:latin typeface="+mn-lt"/>
              </a:rPr>
              <a:t>uczniowie, którzy zamiast w gimnazjum będą kontynuowali edukację w ośmioletniej szkole podstawowej;</a:t>
            </a:r>
          </a:p>
          <a:p>
            <a:r>
              <a:rPr lang="pl-PL" dirty="0">
                <a:latin typeface="+mn-lt"/>
              </a:rPr>
              <a:t>e) </a:t>
            </a:r>
            <a:r>
              <a:rPr lang="pl-PL" b="1" dirty="0">
                <a:latin typeface="+mn-lt"/>
              </a:rPr>
              <a:t>nauczyciele w klasach VII-VIII szkół podstawowych, do których będą uczęszczali</a:t>
            </a:r>
          </a:p>
          <a:p>
            <a:r>
              <a:rPr lang="pl-PL" b="1" dirty="0">
                <a:latin typeface="+mn-lt"/>
              </a:rPr>
              <a:t>uczniowie, o których mowa w lit. d.</a:t>
            </a:r>
          </a:p>
          <a:p>
            <a:endParaRPr lang="pl-PL" sz="2900" dirty="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Uczestnicy projektu w Działaniu 10.2 a reforma oświaty</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t>
            </a:r>
            <a:r>
              <a:rPr lang="pl-PL" b="1" dirty="0">
                <a:latin typeface="+mn-lt"/>
              </a:rPr>
              <a:t>art. 2 </a:t>
            </a:r>
            <a:r>
              <a:rPr lang="pl-PL" b="1" dirty="0" err="1">
                <a:latin typeface="+mn-lt"/>
              </a:rPr>
              <a:t>pkt</a:t>
            </a:r>
            <a:r>
              <a:rPr lang="pl-PL" b="1" dirty="0">
                <a:latin typeface="+mn-lt"/>
              </a:rPr>
              <a:t> 7 i 8 </a:t>
            </a:r>
            <a:r>
              <a:rPr lang="pl-PL" dirty="0">
                <a:latin typeface="+mn-lt"/>
              </a:rPr>
              <a:t>Prawa Oświatowego.</a:t>
            </a: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7:</a:t>
            </a:r>
          </a:p>
          <a:p>
            <a:pPr algn="just"/>
            <a:r>
              <a:rPr lang="pl-PL" sz="1400" b="1" dirty="0">
                <a:latin typeface="+mn-lt"/>
              </a:rPr>
              <a:t>młodzieżowe ośrodki wychowawcze</a:t>
            </a:r>
            <a:r>
              <a:rPr lang="pl-PL" sz="1400" dirty="0">
                <a:latin typeface="+mn-lt"/>
              </a:rPr>
              <a:t>, </a:t>
            </a:r>
            <a:r>
              <a:rPr lang="pl-PL" sz="1400" b="1" dirty="0">
                <a:latin typeface="+mn-lt"/>
              </a:rPr>
              <a:t>młodzieżowe ośrodki socjoterapii</a:t>
            </a:r>
            <a:r>
              <a:rPr lang="pl-PL" sz="1400" dirty="0">
                <a:latin typeface="+mn-lt"/>
              </a:rPr>
              <a:t>, </a:t>
            </a:r>
            <a:r>
              <a:rPr lang="pl-PL" sz="1400" b="1" dirty="0">
                <a:latin typeface="+mn-lt"/>
              </a:rPr>
              <a:t>specjalne ośrodki szkolno-wychowawcze </a:t>
            </a:r>
            <a:r>
              <a:rPr lang="pl-PL" sz="1400" dirty="0">
                <a:latin typeface="+mn-lt"/>
              </a:rPr>
              <a:t>oraz </a:t>
            </a:r>
            <a:r>
              <a:rPr lang="pl-PL" sz="1400" b="1" dirty="0">
                <a:latin typeface="+mn-lt"/>
              </a:rPr>
              <a:t>specjalne ośrodki wychowawcze dla dzieci i młodzieży wymagających stosowania specjalnej organizacji nauki, metod pracy i wychowania</a:t>
            </a:r>
            <a:r>
              <a:rPr lang="pl-PL" sz="1400" dirty="0">
                <a:latin typeface="+mn-lt"/>
              </a:rPr>
              <a:t>, a także </a:t>
            </a:r>
            <a:r>
              <a:rPr lang="pl-PL" sz="1400" b="1" dirty="0">
                <a:latin typeface="+mn-lt"/>
              </a:rPr>
              <a:t>ośrodki rewalidacyjno-wychowawcze </a:t>
            </a:r>
            <a:r>
              <a:rPr lang="pl-PL" sz="1400" dirty="0">
                <a:latin typeface="+mn-lt"/>
              </a:rPr>
              <a:t>umożliwiające dzieciom i młodzieży, o których mowa w art. 36 ust. 17 </a:t>
            </a:r>
            <a:r>
              <a:rPr lang="pl-PL" sz="1400" i="1" dirty="0">
                <a:latin typeface="+mn-lt"/>
              </a:rPr>
              <a:t>(dzieci i młodzież upośledzone umysłowo w stopniu głębokim uczestniczące w zajęciach rewalidacyjno-wychowawczych)</a:t>
            </a:r>
            <a:r>
              <a:rPr lang="pl-PL" sz="1400" dirty="0">
                <a:latin typeface="+mn-lt"/>
              </a:rPr>
              <a:t>, a także dzieciom i młodzieży z </a:t>
            </a:r>
            <a:r>
              <a:rPr lang="pl-PL" sz="1400" dirty="0" err="1">
                <a:latin typeface="+mn-lt"/>
              </a:rPr>
              <a:t>niepełnosprawnościami</a:t>
            </a:r>
            <a:r>
              <a:rPr lang="pl-PL" sz="1400" dirty="0">
                <a:latin typeface="+mn-lt"/>
              </a:rPr>
              <a:t> sprzężonymi, z których jedną z niepełnosprawności jest niepełnosprawność intelektualna, realizację odpowiednio obowiązku, o którym mowa w art. 31 ust. 4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8:</a:t>
            </a: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r>
              <a:rPr lang="pl-PL" sz="1600" b="1" dirty="0">
                <a:latin typeface="+mj-lt"/>
              </a:rPr>
              <a:t>Czy dany podmiot występuje </a:t>
            </a:r>
            <a:r>
              <a:rPr lang="pl-PL" sz="1600" b="1" dirty="0">
                <a:solidFill>
                  <a:srgbClr val="FF0000"/>
                </a:solidFill>
                <a:latin typeface="+mj-lt"/>
              </a:rPr>
              <a:t>maksymalnie w 4 projektach </a:t>
            </a:r>
            <a:r>
              <a:rPr lang="pl-PL" sz="1600" b="1" dirty="0">
                <a:latin typeface="+mj-lt"/>
              </a:rPr>
              <a:t>złożonych w danym naborze jako samodzielny Wnioskodawca, lider i Partner w projekcie?</a:t>
            </a:r>
          </a:p>
          <a:p>
            <a:pPr algn="just"/>
            <a:endParaRPr lang="pl-PL" sz="1600" b="1" dirty="0">
              <a:latin typeface="+mn-lt"/>
            </a:endParaRPr>
          </a:p>
          <a:p>
            <a:pPr algn="just"/>
            <a:r>
              <a:rPr lang="pl-PL" sz="1600" dirty="0">
                <a:latin typeface="+mj-lt"/>
              </a:rPr>
              <a:t>Zadaniem kryterium jest wyeliminowanie ryzyka powielania się wsparcia skierowanego do tej samej grupy docelowej. Kryterium zostanie zweryfikowane na podstawie rejestru złożonych wniosków prowadzonego przez Instytucję Organizującą Konkurs. W przypadku występowania danego podmiotu jako Wnioskodawca, lider i Partner w więcej niż czterech projektach złożonych w danym naborze, Instytucja Organizująca Konkurs odrzuca wszystkie złożone projekty w odpowiedzi na konkurs, w związku z niespełnieniem przez Wnioskodawcę lub Partnera kryterium. W przypadku wycofania projektu przed zakończeniem naboru Wnioskodawca ma prawo złożyć kolejny.</a:t>
            </a:r>
            <a:endParaRPr lang="pl-PL" sz="1600" b="1" dirty="0">
              <a:latin typeface="+mj-lt"/>
            </a:endParaRPr>
          </a:p>
          <a:p>
            <a:pPr algn="just"/>
            <a:endParaRPr lang="pl-PL" sz="1600"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dirty="0"/>
          </a:p>
          <a:p>
            <a:pPr algn="just"/>
            <a:r>
              <a:rPr lang="pl-PL" sz="1600" dirty="0">
                <a:latin typeface="+mj-lt"/>
              </a:rPr>
              <a:t>Dopuszcza się jednokrotne skierowanie projektu do poprawy/uzupełnienia w zakresie skutkującym jego spełnieniem. Niespełnienie kryterium po wezwaniu do uzupełnienia/ poprawy skutkuje jego odrzuceniem.</a:t>
            </a:r>
            <a:endParaRPr lang="pl-PL" sz="1600" b="1" dirty="0">
              <a:latin typeface="+mj-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3. Kryterium efektywności wsparcia</a:t>
            </a:r>
          </a:p>
          <a:p>
            <a:endParaRPr lang="pl-PL" sz="1600" b="1" dirty="0">
              <a:latin typeface="+mn-lt"/>
            </a:endParaRPr>
          </a:p>
          <a:p>
            <a:r>
              <a:rPr lang="pl-PL" sz="1600" b="1" dirty="0">
                <a:latin typeface="+mj-lt"/>
              </a:rPr>
              <a:t>Czy dana szkoła lub placówka systemu oświaty występuje/jest objęta wsparciem </a:t>
            </a:r>
            <a:r>
              <a:rPr lang="pl-PL" sz="1600" b="1" dirty="0">
                <a:solidFill>
                  <a:srgbClr val="FF0000"/>
                </a:solidFill>
                <a:latin typeface="+mj-lt"/>
              </a:rPr>
              <a:t>w maksymalnie jednym projekcie </a:t>
            </a:r>
            <a:r>
              <a:rPr lang="pl-PL" sz="1600" b="1" dirty="0">
                <a:latin typeface="+mj-lt"/>
              </a:rPr>
              <a:t>złożonym w danym naborze?</a:t>
            </a:r>
          </a:p>
          <a:p>
            <a:pPr algn="just"/>
            <a:endParaRPr lang="pl-PL" sz="1600" b="1" dirty="0">
              <a:latin typeface="+mn-lt"/>
            </a:endParaRPr>
          </a:p>
          <a:p>
            <a:r>
              <a:rPr lang="pl-PL" dirty="0">
                <a:latin typeface="+mn-lt"/>
              </a:rPr>
              <a:t>Zadaniem kryterium jest wyeliminowanie ryzyka powielania się wsparcia skierowanego do tej samej grupy docelowej oraz zapewnienie udziału organu prowadzącego w planowanie i nadzorowanie działań edukacyjnych prowadzonych w danej szkole lub placówce w sposób efektywny. Kryterium zostanie zweryfikowane na podstawie treści wniosków o dofinansowanie oraz bazy projektów i szkół objętych wsparciem w ramach danego naboru sporządzonej po zakończeniu naboru przez Instytucję Organizującą Konkurs na podstawie złożonych wniosków. W przypadku występowania danej szkoły lub placówki systemu oświaty w więcej niż jednym projekcie, w którym Wnioskodawcą lub Partnerem jest jej organ prowadzący (kryterium dostępu nr 4),  Instytucja Organizująca Konkurs odrzuca wszystkie projekty złożone w odpowiedzi na konkurs, w których dana szkoła lub placówka została objęta wsparciem. W przypadku projektów, które nie spełniają kryterium dostępu nr 4 (organ prowadzący) kryterium jest oceniane jako „nie dotyczy”.</a:t>
            </a:r>
          </a:p>
          <a:p>
            <a:pPr algn="just"/>
            <a:endParaRPr lang="pl-PL" sz="1600" dirty="0">
              <a:latin typeface="+mn-lt"/>
            </a:endParaRPr>
          </a:p>
          <a:p>
            <a:pPr algn="just"/>
            <a:r>
              <a:rPr lang="pl-PL" sz="1600" dirty="0">
                <a:latin typeface="+mn-lt"/>
              </a:rPr>
              <a:t>Tak/Nie/Nie dotyczy</a:t>
            </a: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77500" lnSpcReduction="2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2100" dirty="0">
                <a:latin typeface="+mn-lt"/>
              </a:rPr>
              <a:t>Czy w treści wniosku zostało zawarte oświadczenie wskazujące, że </a:t>
            </a:r>
            <a:r>
              <a:rPr lang="pl-PL" sz="2100" b="1" dirty="0">
                <a:latin typeface="+mn-lt"/>
              </a:rPr>
              <a:t>przeprowadzono Diagnozę potrzeb edukacyjnych,</a:t>
            </a:r>
            <a:r>
              <a:rPr lang="pl-PL" sz="2100" dirty="0">
                <a:latin typeface="+mn-lt"/>
              </a:rPr>
              <a:t> która </a:t>
            </a:r>
            <a:r>
              <a:rPr lang="pl-PL" sz="2100" b="1" dirty="0">
                <a:latin typeface="+mn-lt"/>
              </a:rPr>
              <a:t>została zatwierdzona </a:t>
            </a:r>
            <a:r>
              <a:rPr lang="pl-PL" sz="2100" dirty="0">
                <a:latin typeface="+mn-lt"/>
              </a:rPr>
              <a:t>przez organ prowadzący, a zaplanowane </a:t>
            </a:r>
            <a:r>
              <a:rPr lang="pl-PL" sz="2100" b="1" dirty="0">
                <a:latin typeface="+mn-lt"/>
              </a:rPr>
              <a:t>działania</a:t>
            </a:r>
            <a:r>
              <a:rPr lang="pl-PL" sz="2100" dirty="0">
                <a:latin typeface="+mn-lt"/>
              </a:rPr>
              <a:t> w projekcie </a:t>
            </a:r>
            <a:r>
              <a:rPr lang="pl-PL" sz="2100" b="1" dirty="0">
                <a:latin typeface="+mn-lt"/>
              </a:rPr>
              <a:t>odpowiadają na potrzeby w niej zidentyfikowane</a:t>
            </a:r>
            <a:r>
              <a:rPr lang="pl-PL" sz="2100" dirty="0">
                <a:latin typeface="+mn-lt"/>
              </a:rPr>
              <a:t>?</a:t>
            </a:r>
          </a:p>
          <a:p>
            <a:pPr algn="just"/>
            <a:r>
              <a:rPr lang="pl-PL" sz="2100" dirty="0">
                <a:latin typeface="+mn-lt"/>
              </a:rPr>
              <a:t> </a:t>
            </a:r>
          </a:p>
          <a:p>
            <a:pPr algn="just"/>
            <a:r>
              <a:rPr lang="pl-PL" sz="2100" dirty="0">
                <a:latin typeface="+mn-lt"/>
              </a:rPr>
              <a:t>Wprowadzenie kryterium ma na celu wybór projektów, w ramach których będą realizowane </a:t>
            </a:r>
            <a:r>
              <a:rPr lang="pl-PL" sz="21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2100" dirty="0">
                <a:latin typeface="+mn-lt"/>
              </a:rPr>
              <a:t> Diagnoza, o której mowa w kryterium </a:t>
            </a:r>
            <a:r>
              <a:rPr lang="pl-PL" sz="2100" u="sng" dirty="0">
                <a:latin typeface="+mn-lt"/>
              </a:rPr>
              <a:t>uwzględnia planowane zmiany w zakresie reformy systemu oświaty</a:t>
            </a:r>
            <a:r>
              <a:rPr lang="pl-PL" sz="2100" dirty="0">
                <a:latin typeface="+mn-lt"/>
              </a:rPr>
              <a:t> oraz ewentualne działania dostosowujące wsparcie zaplanowane w ramach projektu. Kryterium dotyczy </a:t>
            </a:r>
            <a:r>
              <a:rPr lang="pl-PL" sz="2100" u="sng" dirty="0">
                <a:latin typeface="+mn-lt"/>
              </a:rPr>
              <a:t>wszystkich typów projektów</a:t>
            </a:r>
            <a:r>
              <a:rPr lang="pl-PL" sz="2100" dirty="0">
                <a:latin typeface="+mn-lt"/>
              </a:rPr>
              <a:t>. Kryterium zostanie zweryfikowane na podstawie </a:t>
            </a:r>
            <a:r>
              <a:rPr lang="pl-PL" sz="2100" b="1" dirty="0">
                <a:latin typeface="+mn-lt"/>
              </a:rPr>
              <a:t>oświadczenia zawartego w załączniku do wniosku o dofinansowanie. </a:t>
            </a:r>
            <a:r>
              <a:rPr lang="pl-PL" sz="2100" dirty="0">
                <a:latin typeface="+mn-lt"/>
              </a:rPr>
              <a:t>W przypadku, gdy w treści wniosku zawarto pełną treść oświadczenia zgodną z załącznikiem, kryterium zostaje uznane za spełnione.</a:t>
            </a:r>
          </a:p>
          <a:p>
            <a:pPr algn="just"/>
            <a:endParaRPr lang="pl-PL" sz="1900" b="1" dirty="0">
              <a:latin typeface="+mn-lt"/>
            </a:endParaRPr>
          </a:p>
          <a:p>
            <a:pPr algn="just"/>
            <a:endParaRPr lang="pl-PL" sz="1900" dirty="0">
              <a:latin typeface="+mn-lt"/>
            </a:endParaRPr>
          </a:p>
          <a:p>
            <a:pPr algn="just"/>
            <a:r>
              <a:rPr lang="pl-PL" dirty="0">
                <a:latin typeface="+mn-lt"/>
              </a:rPr>
              <a:t>Tak/Nie (odrzucenie wniosku)</a:t>
            </a:r>
          </a:p>
          <a:p>
            <a:pPr algn="just"/>
            <a:r>
              <a:rPr lang="pl-PL" dirty="0">
                <a:latin typeface="+mn-lt"/>
              </a:rPr>
              <a:t>Dopuszcza się jednokrotne skierowanie projektu do poprawy/uzupełnienia w zakresie skutkującym jego spełnieniem. Niespełnienie kryterium po wezwaniu do uzupełnienia/ poprawy skutkuje jego odrzuceniem.</a:t>
            </a:r>
            <a:endParaRPr lang="pl-PL" b="1"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fontScale="25000" lnSpcReduction="20000"/>
          </a:bodyPr>
          <a:lstStyle/>
          <a:p>
            <a:pPr algn="just"/>
            <a:endParaRPr lang="pl-PL" sz="3500" b="1" dirty="0">
              <a:latin typeface="+mn-lt"/>
              <a:cs typeface="Arial" pitchFamily="34" charset="0"/>
            </a:endParaRPr>
          </a:p>
          <a:p>
            <a:pPr marL="342900" indent="-342900" algn="just"/>
            <a:endParaRPr lang="pl-PL" sz="3500" b="1" dirty="0">
              <a:latin typeface="+mn-lt"/>
            </a:endParaRPr>
          </a:p>
          <a:p>
            <a:pPr marL="342900" indent="-342900" algn="just"/>
            <a:r>
              <a:rPr lang="pl-PL" sz="5600" b="1" dirty="0">
                <a:latin typeface="+mn-lt"/>
              </a:rPr>
              <a:t>6. Kryterium formy wsparcia</a:t>
            </a:r>
          </a:p>
          <a:p>
            <a:pPr algn="just"/>
            <a:endParaRPr lang="pl-PL" sz="5600" b="1" dirty="0">
              <a:latin typeface="+mn-lt"/>
            </a:endParaRPr>
          </a:p>
          <a:p>
            <a:pPr algn="just"/>
            <a:r>
              <a:rPr lang="pl-PL" sz="5600" dirty="0">
                <a:latin typeface="+mn-lt"/>
              </a:rPr>
              <a:t>Czy w przypadku gdy projekt obejmuje działania polegające na:</a:t>
            </a:r>
          </a:p>
          <a:p>
            <a:pPr algn="just"/>
            <a:endParaRPr lang="pl-PL" sz="5600" dirty="0">
              <a:latin typeface="+mn-lt"/>
            </a:endParaRPr>
          </a:p>
          <a:p>
            <a:pPr lvl="0" algn="just"/>
            <a:r>
              <a:rPr lang="pl-PL" sz="5600" dirty="0">
                <a:latin typeface="+mn-lt"/>
              </a:rPr>
              <a:t>	a) </a:t>
            </a:r>
            <a:r>
              <a:rPr lang="pl-PL" sz="5600" u="sng" dirty="0">
                <a:latin typeface="+mn-lt"/>
              </a:rPr>
              <a:t>wyposażeniu szkolnych pracowni </a:t>
            </a:r>
            <a:r>
              <a:rPr lang="pl-PL" sz="5600" dirty="0">
                <a:latin typeface="+mn-lt"/>
              </a:rPr>
              <a:t>w narzędzia do nauczania przedmiotów przyrodniczych lub 	matematyki i/lub</a:t>
            </a:r>
          </a:p>
          <a:p>
            <a:pPr lvl="0" algn="just"/>
            <a:r>
              <a:rPr lang="pl-PL" sz="5600" dirty="0">
                <a:latin typeface="+mn-lt"/>
              </a:rPr>
              <a:t>	b) </a:t>
            </a:r>
            <a:r>
              <a:rPr lang="pl-PL" sz="5600" u="sng" dirty="0">
                <a:latin typeface="+mn-lt"/>
              </a:rPr>
              <a:t>wyposażeniu</a:t>
            </a:r>
            <a:r>
              <a:rPr lang="pl-PL" sz="5600" dirty="0">
                <a:latin typeface="+mn-lt"/>
              </a:rPr>
              <a:t> szkół lub placówek systemu oświaty </a:t>
            </a:r>
            <a:r>
              <a:rPr lang="pl-PL" sz="5600" u="sng" dirty="0">
                <a:latin typeface="+mn-lt"/>
              </a:rPr>
              <a:t>w pomoce dydaktyczne oraz narzędzia TIK </a:t>
            </a:r>
            <a:r>
              <a:rPr lang="pl-PL" sz="5600" dirty="0">
                <a:latin typeface="+mn-lt"/>
              </a:rPr>
              <a:t>	niezbędne 	do realizacji programów nauczania w szkołach lub placówkach systemu oświaty, w 	tym zapewnienie odpowiedniej infrastruktury sieciowo-usługowej i/lub</a:t>
            </a:r>
          </a:p>
          <a:p>
            <a:pPr lvl="0" algn="just"/>
            <a:r>
              <a:rPr lang="pl-PL" sz="5600" dirty="0">
                <a:latin typeface="+mn-lt"/>
              </a:rPr>
              <a:t>	c) </a:t>
            </a:r>
            <a:r>
              <a:rPr lang="pl-PL" sz="5600" u="sng" dirty="0">
                <a:latin typeface="+mn-lt"/>
              </a:rPr>
              <a:t>doposażeniu</a:t>
            </a:r>
            <a:r>
              <a:rPr lang="pl-PL" sz="5600" dirty="0">
                <a:latin typeface="+mn-lt"/>
              </a:rPr>
              <a:t> szkół lub placówek systemu oświaty </a:t>
            </a:r>
            <a:r>
              <a:rPr lang="pl-PL" sz="5600" u="sng" dirty="0">
                <a:latin typeface="+mn-lt"/>
              </a:rPr>
              <a:t>w pomoce dydaktyczne </a:t>
            </a:r>
            <a:r>
              <a:rPr lang="pl-PL" sz="5600" dirty="0">
                <a:latin typeface="+mn-lt"/>
              </a:rPr>
              <a:t>oraz </a:t>
            </a:r>
            <a:r>
              <a:rPr lang="pl-PL" sz="5600" u="sng" dirty="0">
                <a:latin typeface="+mn-lt"/>
              </a:rPr>
              <a:t>specjalistyczny</a:t>
            </a:r>
            <a:r>
              <a:rPr lang="pl-PL" sz="5600" dirty="0">
                <a:latin typeface="+mn-lt"/>
              </a:rPr>
              <a:t> 	</a:t>
            </a:r>
            <a:r>
              <a:rPr lang="pl-PL" sz="5600" u="sng" dirty="0">
                <a:latin typeface="+mn-lt"/>
              </a:rPr>
              <a:t>sprzęt</a:t>
            </a:r>
            <a:r>
              <a:rPr lang="pl-PL" sz="5600" dirty="0">
                <a:latin typeface="+mn-lt"/>
              </a:rPr>
              <a:t> do rozpoznawania potrzeb rozwojowych, edukacyjnych i możliwości psychofizycznych 	oraz wspomagania rozwoju i prowadzenia terapii uczniów ze specjalnymi potrzebami 	edukacyjnymi, a także </a:t>
            </a:r>
            <a:r>
              <a:rPr lang="pl-PL" sz="5600" u="sng" dirty="0">
                <a:latin typeface="+mn-lt"/>
              </a:rPr>
              <a:t>podręczniki szkolne i materiały dydaktyczne </a:t>
            </a:r>
            <a:r>
              <a:rPr lang="pl-PL" sz="5600" dirty="0">
                <a:latin typeface="+mn-lt"/>
              </a:rPr>
              <a:t>dostosowane do potrzeb 	uczniów z niepełnosprawnością,</a:t>
            </a:r>
          </a:p>
          <a:p>
            <a:pPr algn="just"/>
            <a:endParaRPr lang="pl-PL" sz="5600" dirty="0">
              <a:latin typeface="+mn-lt"/>
            </a:endParaRPr>
          </a:p>
          <a:p>
            <a:pPr algn="just"/>
            <a:r>
              <a:rPr lang="pl-PL" sz="5600" dirty="0">
                <a:latin typeface="+mn-lt"/>
              </a:rPr>
              <a:t>w treści wniosku zostało zawarte </a:t>
            </a:r>
            <a:r>
              <a:rPr lang="pl-PL" sz="5600" b="1" dirty="0">
                <a:latin typeface="+mn-lt"/>
              </a:rPr>
              <a:t>oświadczenie</a:t>
            </a:r>
            <a:r>
              <a:rPr lang="pl-PL" sz="5600" dirty="0">
                <a:latin typeface="+mn-lt"/>
              </a:rPr>
              <a:t> wskazujące, </a:t>
            </a:r>
            <a:r>
              <a:rPr lang="pl-PL" sz="5600" b="1" dirty="0">
                <a:latin typeface="+mn-lt"/>
              </a:rPr>
              <a:t>że przeprowadzona Diagnoza potrzeb edukacyjnych zawiera wnioski z przeprowadzonego spisu inwentarza oraz oceny stanu technicznego posiadanego wyposażenia</a:t>
            </a:r>
            <a:r>
              <a:rPr lang="pl-PL" sz="5600" dirty="0">
                <a:latin typeface="+mn-lt"/>
              </a:rPr>
              <a:t>?</a:t>
            </a:r>
          </a:p>
          <a:p>
            <a:pPr algn="just"/>
            <a:r>
              <a:rPr lang="pl-PL" sz="4300" dirty="0">
                <a:latin typeface="+mn-lt"/>
              </a:rPr>
              <a:t> </a:t>
            </a:r>
          </a:p>
          <a:p>
            <a:pPr algn="just"/>
            <a:r>
              <a:rPr lang="pl-PL" sz="43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4300" u="sng" dirty="0">
                <a:latin typeface="+mn-lt"/>
              </a:rPr>
              <a:t>analizy posiadanych zasobów</a:t>
            </a:r>
            <a:r>
              <a:rPr lang="pl-PL" sz="4300" dirty="0">
                <a:latin typeface="+mn-lt"/>
              </a:rPr>
              <a:t>. Kryterium </a:t>
            </a:r>
            <a:r>
              <a:rPr lang="pl-PL" sz="4300" u="sng" dirty="0">
                <a:latin typeface="+mn-lt"/>
              </a:rPr>
              <a:t>nie dotyczy projektów nie zakładających działań związanych z doposażeniem i wyposażaniem szkół</a:t>
            </a:r>
            <a:r>
              <a:rPr lang="pl-PL" sz="4300" dirty="0">
                <a:latin typeface="+mn-lt"/>
              </a:rPr>
              <a:t>. Kryterium zostanie zweryfikowane na podstawie </a:t>
            </a:r>
            <a:r>
              <a:rPr lang="pl-PL" sz="4300" b="1" dirty="0">
                <a:latin typeface="+mn-lt"/>
              </a:rPr>
              <a:t>oświadczenia zawartego w załączniku do wniosku o dofinansowanie. </a:t>
            </a:r>
            <a:r>
              <a:rPr lang="pl-PL" sz="4300" dirty="0">
                <a:latin typeface="+mn-lt"/>
              </a:rPr>
              <a:t>W przypadku, gdy w treści wniosku zawarto pełną treść oświadczenia zgodną z załącznikiem, kryterium zostaje uznane za spełnione.</a:t>
            </a:r>
          </a:p>
          <a:p>
            <a:pPr algn="just"/>
            <a:endParaRPr lang="pl-PL" sz="4300" b="1" dirty="0">
              <a:latin typeface="+mn-lt"/>
            </a:endParaRPr>
          </a:p>
          <a:p>
            <a:pPr algn="just"/>
            <a:endParaRPr lang="pl-PL" sz="4300" b="1" dirty="0">
              <a:latin typeface="+mn-lt"/>
            </a:endParaRPr>
          </a:p>
          <a:p>
            <a:pPr algn="just"/>
            <a:r>
              <a:rPr lang="pl-PL" sz="4400" dirty="0">
                <a:latin typeface="+mn-lt"/>
              </a:rPr>
              <a:t>Tak/Nie (odrzucenie wniosku) / Nie dotyczy</a:t>
            </a:r>
          </a:p>
          <a:p>
            <a:pPr algn="just"/>
            <a:r>
              <a:rPr lang="pl-PL" sz="4400" dirty="0">
                <a:latin typeface="+mn-lt"/>
              </a:rPr>
              <a:t>Dopuszcza się jednokrotne skierowanie projektu do poprawy/uzupełnienia w zakresie skutkującym jego spełnieniem. Niespełnienie kryterium po wezwaniu do uzupełnienia/ poprawy skutkuje jego odrzuceniem.</a:t>
            </a:r>
            <a:endParaRPr lang="pl-PL" sz="4400" b="1" dirty="0">
              <a:latin typeface="+mn-lt"/>
            </a:endParaRPr>
          </a:p>
          <a:p>
            <a:endParaRPr lang="pl-PL" sz="25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600" b="1" dirty="0">
                <a:solidFill>
                  <a:schemeClr val="tx1"/>
                </a:solidFill>
                <a:cs typeface="Arial" pitchFamily="34" charset="0"/>
              </a:rPr>
              <a:t>Załącznik nr 4 do Regulaminu konkursu</a:t>
            </a:r>
          </a:p>
          <a:p>
            <a:pPr algn="just">
              <a:buFont typeface="Arial" pitchFamily="34" charset="0"/>
              <a:buChar char="•"/>
            </a:pPr>
            <a:r>
              <a:rPr lang="pl-PL" sz="1600" dirty="0">
                <a:solidFill>
                  <a:schemeClr val="tx1"/>
                </a:solidFill>
              </a:rPr>
              <a:t>powinna </a:t>
            </a:r>
            <a:r>
              <a:rPr lang="pl-PL" sz="1600" b="1" dirty="0">
                <a:solidFill>
                  <a:schemeClr val="tx1"/>
                </a:solidFill>
              </a:rPr>
              <a:t>dotyczyć szkoły/szkół </a:t>
            </a:r>
            <a:r>
              <a:rPr lang="pl-PL" sz="1600" dirty="0">
                <a:solidFill>
                  <a:schemeClr val="tx1"/>
                </a:solidFill>
              </a:rPr>
              <a:t>lub placówki/placówek systemu oświaty </a:t>
            </a:r>
            <a:r>
              <a:rPr lang="pl-PL" sz="1600" b="1" dirty="0">
                <a:solidFill>
                  <a:schemeClr val="tx1"/>
                </a:solidFill>
              </a:rPr>
              <a:t>podlegającej/podlegających pod dany organ prowadzący</a:t>
            </a:r>
            <a:r>
              <a:rPr lang="pl-PL" sz="1600" dirty="0">
                <a:solidFill>
                  <a:schemeClr val="tx1"/>
                </a:solidFill>
              </a:rPr>
              <a:t>, planowanej/planowanych do objęcia wsparciem w projekcie; </a:t>
            </a:r>
          </a:p>
          <a:p>
            <a:pPr algn="just">
              <a:buFont typeface="Arial" pitchFamily="34" charset="0"/>
              <a:buChar char="•"/>
            </a:pPr>
            <a:r>
              <a:rPr lang="pl-PL" sz="1600" dirty="0">
                <a:solidFill>
                  <a:schemeClr val="tx1"/>
                </a:solidFill>
              </a:rPr>
              <a:t>powinna </a:t>
            </a:r>
            <a:r>
              <a:rPr lang="pl-PL" sz="1600" b="1" dirty="0">
                <a:solidFill>
                  <a:schemeClr val="tx1"/>
                </a:solidFill>
              </a:rPr>
              <a:t>uwzględniać indywidualne potrzeby rozwojowe i edukacyjne oraz możliwości psychofizyczne uczniów objętych wsparciem;</a:t>
            </a:r>
          </a:p>
          <a:p>
            <a:pPr algn="just">
              <a:buFont typeface="Arial" pitchFamily="34" charset="0"/>
              <a:buChar char="•"/>
            </a:pPr>
            <a:r>
              <a:rPr lang="pl-PL" sz="1600" dirty="0">
                <a:solidFill>
                  <a:schemeClr val="tx1"/>
                </a:solidFill>
              </a:rPr>
              <a:t>powinna być </a:t>
            </a:r>
            <a:r>
              <a:rPr lang="pl-PL" sz="1600" b="1" dirty="0">
                <a:solidFill>
                  <a:schemeClr val="tx1"/>
                </a:solidFill>
              </a:rPr>
              <a:t>przygotowana i przeprowadzona przez szkołę</a:t>
            </a:r>
            <a:r>
              <a:rPr lang="pl-PL" sz="1600" dirty="0">
                <a:solidFill>
                  <a:schemeClr val="tx1"/>
                </a:solidFill>
              </a:rPr>
              <a:t>, placówkę systemu oświaty lub inny podmiot prowadzący działalność o charakterze edukacyjnym lub badawczym; </a:t>
            </a:r>
          </a:p>
          <a:p>
            <a:pPr algn="just">
              <a:buFont typeface="Arial" pitchFamily="34" charset="0"/>
              <a:buChar char="•"/>
            </a:pPr>
            <a:r>
              <a:rPr lang="pl-PL" sz="16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600" dirty="0">
                <a:solidFill>
                  <a:schemeClr val="tx1"/>
                </a:solidFill>
              </a:rPr>
              <a:t>powinna </a:t>
            </a:r>
            <a:r>
              <a:rPr lang="pl-PL" sz="1600" b="1" u="sng" dirty="0">
                <a:solidFill>
                  <a:schemeClr val="tx1"/>
                </a:solidFill>
              </a:rPr>
              <a:t>być zatwierdzona przez organ prowadzący przed złożeniem wniosku o dofinansowanie</a:t>
            </a:r>
            <a:r>
              <a:rPr lang="pl-PL" sz="1600" dirty="0">
                <a:solidFill>
                  <a:schemeClr val="tx1"/>
                </a:solidFill>
              </a:rPr>
              <a:t>; </a:t>
            </a:r>
          </a:p>
          <a:p>
            <a:pPr algn="just">
              <a:buFont typeface="Arial" pitchFamily="34" charset="0"/>
              <a:buChar char="•"/>
            </a:pPr>
            <a:r>
              <a:rPr lang="pl-PL" sz="1600" dirty="0">
                <a:solidFill>
                  <a:schemeClr val="tx1"/>
                </a:solidFill>
              </a:rPr>
              <a:t>nie jest załączana do wniosku o dofinansowanie; </a:t>
            </a:r>
          </a:p>
          <a:p>
            <a:pPr algn="just">
              <a:buFont typeface="Arial" pitchFamily="34" charset="0"/>
              <a:buChar char="•"/>
            </a:pPr>
            <a:r>
              <a:rPr lang="pl-PL" sz="1600" b="1" dirty="0">
                <a:solidFill>
                  <a:schemeClr val="tx1"/>
                </a:solidFill>
              </a:rPr>
              <a:t>najważniejsze wnioski </a:t>
            </a:r>
            <a:r>
              <a:rPr lang="pl-PL" sz="1600" dirty="0">
                <a:solidFill>
                  <a:schemeClr val="tx1"/>
                </a:solidFill>
              </a:rPr>
              <a:t>z </a:t>
            </a:r>
            <a:r>
              <a:rPr lang="pl-PL" sz="1600" i="1" dirty="0">
                <a:solidFill>
                  <a:schemeClr val="tx1"/>
                </a:solidFill>
              </a:rPr>
              <a:t>Diagnozy </a:t>
            </a:r>
            <a:r>
              <a:rPr lang="pl-PL" sz="1600" b="1" dirty="0">
                <a:solidFill>
                  <a:schemeClr val="tx1"/>
                </a:solidFill>
              </a:rPr>
              <a:t>powinny zostać zawarte w treści wniosku o dofinansowanie;</a:t>
            </a:r>
          </a:p>
          <a:p>
            <a:pPr algn="just">
              <a:buFont typeface="Arial" pitchFamily="34" charset="0"/>
              <a:buChar char="•"/>
            </a:pPr>
            <a:r>
              <a:rPr lang="pl-PL" sz="1600" dirty="0">
                <a:solidFill>
                  <a:schemeClr val="tx1"/>
                </a:solidFill>
              </a:rPr>
              <a:t>powinna uwzględniać w </a:t>
            </a:r>
            <a:r>
              <a:rPr lang="pl-PL" sz="1600" i="1" dirty="0">
                <a:solidFill>
                  <a:schemeClr val="tx1"/>
                </a:solidFill>
              </a:rPr>
              <a:t>Diagnozie  </a:t>
            </a:r>
            <a:r>
              <a:rPr lang="pl-PL" sz="1600" b="1" dirty="0">
                <a:solidFill>
                  <a:schemeClr val="tx1"/>
                </a:solidFill>
              </a:rPr>
              <a:t>reformę</a:t>
            </a:r>
            <a:r>
              <a:rPr lang="pl-PL" sz="1600" b="1" i="1" dirty="0">
                <a:solidFill>
                  <a:schemeClr val="tx1"/>
                </a:solidFill>
              </a:rPr>
              <a:t> </a:t>
            </a:r>
            <a:r>
              <a:rPr lang="pl-PL" sz="1600" b="1" dirty="0">
                <a:solidFill>
                  <a:schemeClr val="tx1"/>
                </a:solidFill>
              </a:rPr>
              <a:t>oświaty i ewentualnie plany dotyczące reorganizacji sieci szkół</a:t>
            </a:r>
            <a:r>
              <a:rPr lang="pl-PL" sz="1600" dirty="0">
                <a:solidFill>
                  <a:schemeClr val="tx1"/>
                </a:solidFill>
              </a:rPr>
              <a:t>;</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11 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Tak/Nie/Nie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graphicFrame>
        <p:nvGraphicFramePr>
          <p:cNvPr id="6" name="Diagram 5"/>
          <p:cNvGraphicFramePr/>
          <p:nvPr>
            <p:extLst>
              <p:ext uri="{D42A27DB-BD31-4B8C-83A1-F6EECF244321}">
                <p14:modId xmlns:p14="http://schemas.microsoft.com/office/powerpoint/2010/main" val="138208744"/>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711307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a:p>
          <a:p>
            <a:pPr lvl="1" algn="ctr"/>
            <a:r>
              <a:rPr lang="pl-PL" sz="2000" b="1" dirty="0">
                <a:latin typeface="+mn-lt"/>
              </a:rPr>
              <a:t>RPDS.10.02.03-IZ.00-02-301/18 – konkurs dla ZIT AJ</a:t>
            </a:r>
          </a:p>
          <a:p>
            <a:pPr lvl="1" algn="ctr"/>
            <a:endParaRPr lang="pl-PL" sz="2000" b="1" dirty="0">
              <a:latin typeface="+mn-lt"/>
            </a:endParaRPr>
          </a:p>
          <a:p>
            <a:pPr lvl="1"/>
            <a:endParaRPr lang="pl-PL" sz="2000" b="1" i="1" u="sng" dirty="0">
              <a:latin typeface="+mn-lt"/>
            </a:endParaRPr>
          </a:p>
          <a:p>
            <a:pPr lvl="1" algn="ctr"/>
            <a:endParaRPr lang="pl-PL" sz="2000" b="1" dirty="0">
              <a:latin typeface="+mn-lt"/>
            </a:endParaRPr>
          </a:p>
          <a:p>
            <a:pPr lvl="1" algn="ctr"/>
            <a:r>
              <a:rPr lang="pl-PL" sz="2000" b="1" dirty="0">
                <a:latin typeface="+mn-lt"/>
              </a:rPr>
              <a:t>Konkurs dla Wnioskodawców chcących realizować projekt:</a:t>
            </a:r>
          </a:p>
          <a:p>
            <a:pPr lvl="1" algn="ctr">
              <a:buFont typeface="Wingdings" pitchFamily="2" charset="2"/>
              <a:buChar char="§"/>
            </a:pPr>
            <a:r>
              <a:rPr lang="pl-PL" sz="2000" b="1" dirty="0">
                <a:latin typeface="+mn-lt"/>
              </a:rPr>
              <a:t>obejmujący obszarem realizacji ZIT AJ</a:t>
            </a:r>
          </a:p>
          <a:p>
            <a:pPr lvl="1" algn="ctr"/>
            <a:endParaRPr lang="pl-PL" sz="2000" b="1" dirty="0">
              <a:latin typeface="+mn-lt"/>
            </a:endParaRPr>
          </a:p>
          <a:p>
            <a:pPr lvl="1" algn="ctr"/>
            <a:endParaRPr lang="pl-PL" sz="2000" b="1" dirty="0">
              <a:latin typeface="+mn-lt"/>
            </a:endParaRPr>
          </a:p>
          <a:p>
            <a:pPr lvl="1" algn="ctr"/>
            <a:r>
              <a:rPr lang="pl-PL" sz="2000" b="1" dirty="0">
                <a:latin typeface="+mn-lt"/>
              </a:rPr>
              <a:t>Gminy wchodzące w skład ZIT AJ– Regulamin konkursu, Słownik skrótów i pojęć, str. 11-12</a:t>
            </a:r>
            <a:endParaRPr lang="pl-PL" sz="20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p14="http://schemas.microsoft.com/office/powerpoint/2010/main" val="303306448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cs typeface="Arial" pitchFamily="34" charset="0"/>
              </a:rPr>
              <a:t>Kryteria formalne cd.</a:t>
            </a:r>
            <a:endParaRPr lang="pl-PL" altLang="pl-PL" sz="1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graphicFrame>
        <p:nvGraphicFramePr>
          <p:cNvPr id="6" name="Diagram 5"/>
          <p:cNvGraphicFramePr/>
          <p:nvPr>
            <p:extLst>
              <p:ext uri="{D42A27DB-BD31-4B8C-83A1-F6EECF244321}">
                <p14:modId xmlns:p14="http://schemas.microsoft.com/office/powerpoint/2010/main" val="2226542043"/>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2649029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1800" b="1" dirty="0">
                <a:cs typeface="Arial" pitchFamily="34" charset="0"/>
              </a:rPr>
              <a:t>Kryteria formalne </a:t>
            </a:r>
            <a:r>
              <a:rPr lang="pl-PL" altLang="pl-PL" sz="1800" b="1" dirty="0" err="1">
                <a:cs typeface="Arial" pitchFamily="34" charset="0"/>
              </a:rPr>
              <a:t>cd</a:t>
            </a:r>
            <a:r>
              <a:rPr lang="pl-PL" altLang="pl-PL" sz="1800" b="1" dirty="0">
                <a:cs typeface="Arial" pitchFamily="34" charset="0"/>
              </a:rPr>
              <a:t>.</a:t>
            </a:r>
            <a:endParaRPr lang="pl-PL" altLang="pl-PL" sz="1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graphicFrame>
        <p:nvGraphicFramePr>
          <p:cNvPr id="6" name="Diagram 5"/>
          <p:cNvGraphicFramePr/>
          <p:nvPr>
            <p:extLst>
              <p:ext uri="{D42A27DB-BD31-4B8C-83A1-F6EECF244321}">
                <p14:modId xmlns:p14="http://schemas.microsoft.com/office/powerpoint/2010/main" val="273383822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107504" y="979363"/>
            <a:ext cx="9036496"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r>
              <a:rPr lang="pl-PL" sz="1400" dirty="0">
                <a:solidFill>
                  <a:schemeClr val="tx1"/>
                </a:solidFill>
              </a:rPr>
              <a:t>Czy wybór partnerów został dokonany w sposób prawidłowy, to znaczy:</a:t>
            </a:r>
          </a:p>
          <a:p>
            <a:pPr>
              <a:buFontTx/>
              <a:buChar char="-"/>
            </a:pPr>
            <a:r>
              <a:rPr lang="pl-PL" sz="1400" dirty="0">
                <a:solidFill>
                  <a:schemeClr val="tx1"/>
                </a:solidFill>
              </a:rPr>
              <a:t> </a:t>
            </a:r>
            <a:r>
              <a:rPr lang="pl-PL" sz="1400" b="1" dirty="0">
                <a:solidFill>
                  <a:schemeClr val="tx1"/>
                </a:solidFill>
              </a:rPr>
              <a:t>czy wybór partnerów został dokonany przed złożeniem wniosku o dofinansowanie</a:t>
            </a:r>
            <a:r>
              <a:rPr lang="pl-PL" sz="1400" dirty="0">
                <a:solidFill>
                  <a:schemeClr val="tx1"/>
                </a:solidFill>
              </a:rPr>
              <a:t>,</a:t>
            </a:r>
          </a:p>
          <a:p>
            <a:pPr lvl="0">
              <a:buFontTx/>
              <a:buChar char="-"/>
            </a:pPr>
            <a:r>
              <a:rPr lang="pl-PL" sz="1400" b="1" dirty="0">
                <a:solidFill>
                  <a:schemeClr val="tx1"/>
                </a:solidFill>
              </a:rPr>
              <a:t>czy prawidłowo przeprowadzono postępowanie</a:t>
            </a:r>
            <a:r>
              <a:rPr lang="pl-PL" sz="1400" dirty="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sektora finansów publicznych musi dokonać wyboru partnera </a:t>
            </a:r>
            <a:r>
              <a:rPr lang="pl-PL" sz="1400" b="1" dirty="0">
                <a:solidFill>
                  <a:schemeClr val="tx1"/>
                </a:solidFill>
              </a:rPr>
              <a:t>z zachowaniem zasady przejrzystości i równego traktowania</a:t>
            </a:r>
            <a:r>
              <a:rPr lang="pl-PL" sz="1400" dirty="0">
                <a:solidFill>
                  <a:schemeClr val="tx1"/>
                </a:solidFill>
              </a:rPr>
              <a:t>)</a:t>
            </a:r>
          </a:p>
          <a:p>
            <a:pPr lvl="0"/>
            <a:endParaRPr lang="pl-PL" sz="1400" dirty="0">
              <a:solidFill>
                <a:schemeClr val="tx1"/>
              </a:solidFill>
            </a:endParaRPr>
          </a:p>
          <a:p>
            <a:pPr lvl="0">
              <a:buFont typeface="Wingdings" pitchFamily="2" charset="2"/>
              <a:buChar char="ü"/>
            </a:pPr>
            <a:r>
              <a:rPr lang="pl-PL" sz="1400" b="1" dirty="0">
                <a:solidFill>
                  <a:srgbClr val="FF0000"/>
                </a:solidFill>
              </a:rPr>
              <a:t>ogłoszenie otwartego naboru na stronie z 21-dniowym terminem, </a:t>
            </a:r>
          </a:p>
          <a:p>
            <a:pPr lvl="0">
              <a:buFont typeface="Wingdings" pitchFamily="2" charset="2"/>
              <a:buChar char="ü"/>
            </a:pPr>
            <a:r>
              <a:rPr lang="pl-PL" sz="1400" b="1" dirty="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a:solidFill>
                  <a:srgbClr val="FF0000"/>
                </a:solidFill>
              </a:rPr>
              <a:t>podanie informacji publicznej o wyborze Partnera,</a:t>
            </a:r>
          </a:p>
          <a:p>
            <a:pPr lvl="0">
              <a:buFont typeface="Wingdings" pitchFamily="2" charset="2"/>
              <a:buChar char="ü"/>
            </a:pPr>
            <a:r>
              <a:rPr lang="pl-PL" sz="1400" b="1" dirty="0">
                <a:solidFill>
                  <a:srgbClr val="FF0000"/>
                </a:solidFill>
              </a:rPr>
              <a:t>dokonanie wyboru partnera przed złożeniem wniosku o dofinansowanie.</a:t>
            </a:r>
            <a:endParaRPr lang="pl-PL" sz="1400" b="1" dirty="0">
              <a:solidFill>
                <a:schemeClr val="tx1"/>
              </a:solidFill>
            </a:endParaRPr>
          </a:p>
          <a:p>
            <a:pPr lvl="0"/>
            <a:endParaRPr lang="pl-PL" sz="1400" b="1" u="sng" dirty="0">
              <a:solidFill>
                <a:schemeClr val="tx1"/>
              </a:solidFill>
            </a:endParaRPr>
          </a:p>
          <a:p>
            <a:pPr lvl="0" algn="ctr"/>
            <a:r>
              <a:rPr lang="pl-PL" sz="1400" b="1" u="sng" dirty="0">
                <a:solidFill>
                  <a:schemeClr val="tx1"/>
                </a:solidFill>
              </a:rPr>
              <a:t>UWAGA! </a:t>
            </a:r>
          </a:p>
          <a:p>
            <a:pPr lvl="0" algn="ctr"/>
            <a:r>
              <a:rPr lang="pl-PL" sz="1400" u="sng" dirty="0">
                <a:solidFill>
                  <a:schemeClr val="tx1"/>
                </a:solidFill>
              </a:rPr>
              <a:t>Ocena kryterium polega m.in.</a:t>
            </a:r>
            <a:r>
              <a:rPr lang="pl-PL" sz="1400" b="1" u="sng" dirty="0">
                <a:solidFill>
                  <a:schemeClr val="tx1"/>
                </a:solidFill>
              </a:rPr>
              <a:t> na weryfikacji załączników do wniosku o dofinansowanie</a:t>
            </a:r>
          </a:p>
          <a:p>
            <a:pPr lvl="0" algn="ctr"/>
            <a:r>
              <a:rPr lang="pl-PL" sz="1400" b="1" u="sng" dirty="0">
                <a:solidFill>
                  <a:schemeClr val="tx1"/>
                </a:solidFill>
              </a:rPr>
              <a:t>Do wniosku o dofinansowanie należy załączyć dokumenty potwierdzające:</a:t>
            </a:r>
          </a:p>
          <a:p>
            <a:pPr lvl="0" algn="ctr">
              <a:buFont typeface="Wingdings" pitchFamily="2" charset="2"/>
              <a:buChar char="ü"/>
            </a:pPr>
            <a:r>
              <a:rPr lang="pl-PL" sz="1400" u="sng" dirty="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a:solidFill>
                <a:schemeClr val="tx1"/>
              </a:solidFill>
            </a:endParaRPr>
          </a:p>
          <a:p>
            <a:pPr lvl="0" algn="ctr"/>
            <a:r>
              <a:rPr lang="pl-PL" sz="1400" dirty="0">
                <a:solidFill>
                  <a:schemeClr val="tx1"/>
                </a:solidFill>
              </a:rPr>
              <a:t>Tak / Nie/ </a:t>
            </a:r>
            <a:r>
              <a:rPr lang="pl-PL" sz="1400" dirty="0" err="1">
                <a:solidFill>
                  <a:schemeClr val="tx1"/>
                </a:solidFill>
              </a:rPr>
              <a:t>Nie</a:t>
            </a:r>
            <a:r>
              <a:rPr lang="pl-PL" sz="1400" dirty="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859470259"/>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cd.</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p14="http://schemas.microsoft.com/office/powerpoint/2010/main" val="115110735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p14="http://schemas.microsoft.com/office/powerpoint/2010/main" val="11975380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p14="http://schemas.microsoft.com/office/powerpoint/2010/main" val="2726365430"/>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11 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a:cs typeface="Arial" pitchFamily="34" charset="0"/>
              </a:rPr>
              <a:t>punktowane lub tak/nie</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p14="http://schemas.microsoft.com/office/powerpoint/2010/main" val="2792050714"/>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757868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val="1075462388"/>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83863360"/>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val="1230019879"/>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7715898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val="868284464"/>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4563914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8064896"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(IZ RPO WD)</a:t>
            </a:r>
            <a:br>
              <a:rPr lang="pl-PL" sz="2000" dirty="0">
                <a:latin typeface="+mn-lt"/>
                <a:cs typeface="Arial" pitchFamily="34" charset="0"/>
              </a:rPr>
            </a:br>
            <a:r>
              <a:rPr lang="pl-PL" sz="2000" dirty="0">
                <a:latin typeface="+mn-lt"/>
                <a:cs typeface="Arial" pitchFamily="34" charset="0"/>
              </a:rPr>
              <a:t>Regionalnym Programem Operacyjnym Województwa Dolnośląskiego 2014 -2020 – Zarząd Województwa Dolnośląskiego</a:t>
            </a:r>
          </a:p>
          <a:p>
            <a:pPr marL="285750" indent="-285750" algn="ctr"/>
            <a:r>
              <a:rPr lang="pl-PL" sz="2000" dirty="0">
                <a:latin typeface="+mn-lt"/>
                <a:cs typeface="Arial" pitchFamily="34" charset="0"/>
              </a:rPr>
              <a:t>oraz</a:t>
            </a:r>
          </a:p>
          <a:p>
            <a:pPr marL="285750" indent="-285750" algn="ctr"/>
            <a:r>
              <a:rPr lang="pl-PL" sz="2000" dirty="0">
                <a:latin typeface="+mn-lt"/>
                <a:cs typeface="Arial" pitchFamily="34" charset="0"/>
              </a:rPr>
              <a:t>Miasto Jelenia Góra pełniące funkcję Instytucji Pośredniczącej (IP RPO WD) w ramach instrumentu Zintegrowane Inwestycje Terytorialne </a:t>
            </a:r>
          </a:p>
          <a:p>
            <a:pPr marL="285750" indent="-285750" algn="ctr"/>
            <a:r>
              <a:rPr lang="pl-PL" sz="2000" dirty="0">
                <a:latin typeface="+mn-lt"/>
                <a:cs typeface="Arial" pitchFamily="34" charset="0"/>
              </a:rPr>
              <a:t>Aglomeracji Jeleniogórskiej (ZIT AJ)</a:t>
            </a:r>
          </a:p>
          <a:p>
            <a:pPr marL="285750" indent="-285750" algn="ctr"/>
            <a:endParaRPr lang="pl-PL" sz="2000" dirty="0">
              <a:latin typeface="+mn-lt"/>
            </a:endParaRPr>
          </a:p>
          <a:p>
            <a:pPr algn="just"/>
            <a:endParaRPr lang="pl-PL" sz="2000" dirty="0">
              <a:latin typeface="+mn-lt"/>
            </a:endParaRPr>
          </a:p>
          <a:p>
            <a:pPr marL="285750" indent="-285750" algn="ctr"/>
            <a:r>
              <a:rPr lang="pl-PL" sz="2000" dirty="0">
                <a:latin typeface="+mn-lt"/>
              </a:rPr>
              <a:t>Instytucja Zarządzająca i Instytucja Pośrednicząca</a:t>
            </a:r>
          </a:p>
          <a:p>
            <a:pPr algn="ctr"/>
            <a:r>
              <a:rPr lang="pl-PL" sz="2000" dirty="0">
                <a:latin typeface="+mn-lt"/>
              </a:rPr>
              <a:t>pełnią 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Konkurs ogłasza: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val="277246378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888829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p14="http://schemas.microsoft.com/office/powerpoint/2010/main" val="1691820916"/>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888829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47317548"/>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p14="http://schemas.microsoft.com/office/powerpoint/2010/main" val="250785605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4801192"/>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8 maja 2018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p>
          <a:p>
            <a:pPr marL="285750" indent="-285750" algn="just"/>
            <a:r>
              <a:rPr lang="pl-PL" sz="1600" b="1" dirty="0">
                <a:latin typeface="+mn-lt"/>
                <a:hlinkClick r:id="rId4"/>
              </a:rPr>
              <a:t>www.funduszeeuropejskie.gov.pl</a:t>
            </a:r>
            <a:endParaRPr lang="pl-PL" sz="1600" b="1" dirty="0">
              <a:latin typeface="+mn-lt"/>
            </a:endParaRPr>
          </a:p>
          <a:p>
            <a:pPr marL="285750" indent="-285750" algn="just"/>
            <a:r>
              <a:rPr lang="pl-PL" sz="1600" b="1" dirty="0">
                <a:latin typeface="+mn-lt"/>
                <a:hlinkClick r:id="rId5"/>
              </a:rPr>
              <a:t>www.rpo.dolnyslask.pl</a:t>
            </a:r>
            <a:endParaRPr lang="pl-PL" sz="1600" b="1" dirty="0">
              <a:latin typeface="+mn-lt"/>
            </a:endParaRPr>
          </a:p>
          <a:p>
            <a:pPr marL="285750" indent="-285750" algn="just"/>
            <a:r>
              <a:rPr lang="pl-PL" sz="1600" b="1" dirty="0">
                <a:latin typeface="+mn-lt"/>
                <a:hlinkClick r:id="rId6"/>
              </a:rPr>
              <a:t>www.zitaj.jeleniagora.pl</a:t>
            </a:r>
            <a:endParaRPr lang="pl-PL" sz="1600" b="1" dirty="0">
              <a:latin typeface="+mn-lt"/>
            </a:endParaRPr>
          </a:p>
          <a:p>
            <a:pPr marL="285750" indent="-285750" algn="just"/>
            <a:endParaRPr lang="pl-PL" sz="1600" b="1" dirty="0">
              <a:latin typeface="+mn-lt"/>
            </a:endParaRPr>
          </a:p>
          <a:p>
            <a:pPr marL="285750" indent="-285750" algn="just"/>
            <a:endParaRPr lang="pl-PL" sz="1600" b="1" dirty="0">
              <a:latin typeface="+mn-lt"/>
            </a:endParaRP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Kryteria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Oświadczenie dotyczące kryterium dostępu nr 5</a:t>
            </a:r>
          </a:p>
          <a:p>
            <a:pPr marL="285750" indent="-285750" algn="just">
              <a:buFont typeface="Arial" panose="020B0604020202020204" pitchFamily="34" charset="0"/>
              <a:buChar char="•"/>
            </a:pPr>
            <a:r>
              <a:rPr lang="pl-PL" sz="1600" b="1" dirty="0">
                <a:latin typeface="+mn-lt"/>
              </a:rPr>
              <a:t>Załącznik nr 6 Oświadczenie dotyczące kryterium dostępu nr 6</a:t>
            </a:r>
          </a:p>
          <a:p>
            <a:pPr marL="285750" indent="-285750" algn="just">
              <a:buFont typeface="Arial" panose="020B0604020202020204" pitchFamily="34" charset="0"/>
              <a:buChar char="•"/>
            </a:pPr>
            <a:r>
              <a:rPr lang="pl-PL" sz="1600" b="1" dirty="0">
                <a:latin typeface="+mn-lt"/>
              </a:rPr>
              <a:t>Załącznik nr 7, Załącznik nr 8, Załącznik nr 9, Załącznik nr 10, Załącznik nr 11 – Wzory umów, </a:t>
            </a:r>
            <a:br>
              <a:rPr lang="pl-PL" sz="1600" b="1" dirty="0">
                <a:latin typeface="+mn-lt"/>
              </a:rPr>
            </a:br>
            <a:r>
              <a:rPr lang="pl-PL" sz="1600" b="1" dirty="0">
                <a:latin typeface="+mn-lt"/>
              </a:rPr>
              <a:t>decyzji i porozumienia z PJB o dofinansowanie</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r>
              <a:rPr lang="pl-PL" sz="1600" b="1" dirty="0">
                <a:latin typeface="+mn-lt"/>
              </a:rPr>
              <a:t>Angażowanie nauczycieli w projektach edukacyjnych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700" b="1" dirty="0">
                <a:latin typeface="+mn-lt"/>
              </a:rPr>
              <a:t>10.2.A. </a:t>
            </a:r>
            <a:r>
              <a:rPr lang="pl-PL" sz="1700" dirty="0">
                <a:latin typeface="+mn-lt"/>
              </a:rPr>
              <a:t>Kształtowanie </a:t>
            </a:r>
            <a:r>
              <a:rPr lang="pl-PL" sz="1700" b="1" dirty="0">
                <a:latin typeface="+mn-lt"/>
              </a:rPr>
              <a:t>kompetencji kluczowych oraz umiejętności uniwersalnych </a:t>
            </a:r>
            <a:r>
              <a:rPr lang="pl-PL" sz="1700" dirty="0">
                <a:latin typeface="+mn-lt"/>
              </a:rPr>
              <a:t>niezbędnych na rynku pracy.</a:t>
            </a:r>
          </a:p>
          <a:p>
            <a:pPr lvl="0" algn="just"/>
            <a:endParaRPr lang="pl-PL" sz="1700" dirty="0">
              <a:latin typeface="+mn-lt"/>
            </a:endParaRPr>
          </a:p>
          <a:p>
            <a:pPr lvl="0" algn="just"/>
            <a:r>
              <a:rPr lang="pl-PL" sz="1700" b="1" dirty="0">
                <a:latin typeface="+mn-lt"/>
              </a:rPr>
              <a:t>10.2.B.</a:t>
            </a:r>
            <a:r>
              <a:rPr lang="pl-PL" sz="1700" dirty="0">
                <a:latin typeface="+mn-lt"/>
              </a:rPr>
              <a:t> Tworzenie w szkołach </a:t>
            </a:r>
            <a:r>
              <a:rPr lang="pl-PL" sz="1700" b="1" dirty="0">
                <a:latin typeface="+mn-lt"/>
              </a:rPr>
              <a:t>warunków do nauczania eksperymentalnego</a:t>
            </a:r>
            <a:r>
              <a:rPr lang="pl-PL" sz="1700" dirty="0">
                <a:latin typeface="+mn-lt"/>
              </a:rPr>
              <a:t>.</a:t>
            </a:r>
          </a:p>
          <a:p>
            <a:pPr lvl="0" algn="just"/>
            <a:endParaRPr lang="pl-PL" sz="1700" dirty="0">
              <a:latin typeface="+mn-lt"/>
            </a:endParaRPr>
          </a:p>
          <a:p>
            <a:pPr lvl="0" algn="just"/>
            <a:r>
              <a:rPr lang="pl-PL" sz="1700" b="1" dirty="0">
                <a:latin typeface="+mn-lt"/>
              </a:rPr>
              <a:t>10.2.C. </a:t>
            </a:r>
            <a:r>
              <a:rPr lang="pl-PL" sz="1700" dirty="0">
                <a:latin typeface="+mn-lt"/>
              </a:rPr>
              <a:t>Realizacja </a:t>
            </a:r>
            <a:r>
              <a:rPr lang="pl-PL" sz="1700" b="1" dirty="0">
                <a:latin typeface="+mn-lt"/>
              </a:rPr>
              <a:t>programów pomocy stypendialnej </a:t>
            </a:r>
            <a:r>
              <a:rPr lang="pl-PL" sz="1700" dirty="0">
                <a:latin typeface="+mn-lt"/>
              </a:rPr>
              <a:t>dla uczniów szczególnie uzdolnionych ze szczególnym uwzględnieniem uczniów o specjalnych potrzebach edukacyjnych (m.in. uczniowie z niepełnosprawnościami, uczniowie zagrożeni przedwczesnym kończeniem nauki).</a:t>
            </a:r>
          </a:p>
          <a:p>
            <a:pPr lvl="0" algn="just"/>
            <a:endParaRPr lang="pl-PL" sz="1700" dirty="0">
              <a:latin typeface="+mn-lt"/>
            </a:endParaRPr>
          </a:p>
          <a:p>
            <a:pPr lvl="0" algn="just"/>
            <a:r>
              <a:rPr lang="pl-PL" sz="1700" b="1" dirty="0">
                <a:latin typeface="+mn-lt"/>
              </a:rPr>
              <a:t>10.2.D. </a:t>
            </a:r>
            <a:r>
              <a:rPr lang="pl-PL" sz="1700" dirty="0">
                <a:latin typeface="+mn-lt"/>
              </a:rPr>
              <a:t>Wsparcie w zakresie </a:t>
            </a:r>
            <a:r>
              <a:rPr lang="pl-PL" sz="1700" b="1" dirty="0">
                <a:latin typeface="+mn-lt"/>
              </a:rPr>
              <a:t>indywidualizacji pracy z uczniem ze specjalnymi potrzebami rozwojowymi i edukacyjnymi,</a:t>
            </a:r>
            <a:r>
              <a:rPr lang="pl-PL" sz="1700" dirty="0">
                <a:latin typeface="+mn-lt"/>
              </a:rPr>
              <a:t> w tym wsparcie ucznia młodszego przy jego przechodzeniu na kolejny etap kształcenia.</a:t>
            </a:r>
          </a:p>
          <a:p>
            <a:pPr lvl="0" algn="just"/>
            <a:endParaRPr lang="pl-PL" sz="1700" dirty="0">
              <a:latin typeface="+mn-lt"/>
            </a:endParaRPr>
          </a:p>
          <a:p>
            <a:pPr lvl="0" algn="just"/>
            <a:r>
              <a:rPr lang="pl-PL" sz="1700" b="1" dirty="0">
                <a:latin typeface="+mn-lt"/>
              </a:rPr>
              <a:t>10.2.E. Doradztwo i opieka psychologiczno-pedagogiczna </a:t>
            </a:r>
            <a:r>
              <a:rPr lang="pl-PL" sz="1700" dirty="0">
                <a:latin typeface="+mn-lt"/>
              </a:rPr>
              <a:t>dla uczniów, ze szczególnym uwzględnieniem problematyki ucznia o specjalnych potrzebach rozwojowych i edukacyjnych (m.in. uczniowie z niepełnosprawnościami, uczniowie uzdolnieni, zagrożeni przedwczesnym kończeniem nauki).</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lvl="0" algn="just"/>
            <a:r>
              <a:rPr lang="pl-PL" sz="1600" b="1" dirty="0">
                <a:latin typeface="+mn-lt"/>
              </a:rPr>
              <a:t>10.2.F. </a:t>
            </a:r>
            <a:r>
              <a:rPr lang="pl-PL" sz="1600" dirty="0">
                <a:latin typeface="+mn-lt"/>
              </a:rPr>
              <a:t>Rozszerzenie oferty szkół o zagadnienia związane z </a:t>
            </a:r>
            <a:r>
              <a:rPr lang="pl-PL" sz="1600" b="1" dirty="0">
                <a:latin typeface="+mn-lt"/>
              </a:rPr>
              <a:t>poradnictwem i doradztwem edukacyjno-zawodowym.</a:t>
            </a:r>
          </a:p>
          <a:p>
            <a:pPr lvl="0" algn="just"/>
            <a:endParaRPr lang="pl-PL" sz="1600" b="1" dirty="0">
              <a:latin typeface="+mn-lt"/>
            </a:endParaRPr>
          </a:p>
          <a:p>
            <a:pPr algn="just"/>
            <a:r>
              <a:rPr lang="pl-PL" sz="1600" b="1" dirty="0">
                <a:latin typeface="+mn-lt"/>
              </a:rPr>
              <a:t>10.2.G.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a:t>
            </a:r>
            <a:r>
              <a:rPr lang="pl-PL" sz="1600" dirty="0">
                <a:latin typeface="+mn-lt"/>
              </a:rPr>
              <a:t> </a:t>
            </a:r>
            <a:r>
              <a:rPr lang="pl-PL" sz="1600" b="1" dirty="0">
                <a:latin typeface="+mn-lt"/>
              </a:rPr>
              <a:t>pod kątem kompetencji kluczowych</a:t>
            </a:r>
            <a:r>
              <a:rPr lang="pl-PL" sz="1600" dirty="0">
                <a:latin typeface="+mn-lt"/>
              </a:rPr>
              <a:t> oraz umiejętności uniwersalnych niezbędnych na rynku pracy uczniów, </a:t>
            </a:r>
            <a:r>
              <a:rPr lang="pl-PL" sz="1600" b="1" dirty="0">
                <a:latin typeface="+mn-lt"/>
              </a:rPr>
              <a:t>nauczania eksperymentalnego </a:t>
            </a:r>
            <a:r>
              <a:rPr lang="pl-PL" sz="1600" dirty="0">
                <a:latin typeface="+mn-lt"/>
              </a:rPr>
              <a:t>oraz </a:t>
            </a:r>
            <a:r>
              <a:rPr lang="pl-PL" sz="1600" b="1" dirty="0">
                <a:latin typeface="+mn-lt"/>
              </a:rPr>
              <a:t>metod zindywidualizowanego podejścia do ucznia.</a:t>
            </a:r>
          </a:p>
          <a:p>
            <a:pPr lvl="0" algn="just"/>
            <a:endParaRPr lang="pl-PL" sz="1600" b="1" dirty="0">
              <a:latin typeface="+mn-lt"/>
            </a:endParaRPr>
          </a:p>
          <a:p>
            <a:pPr lvl="0" algn="just"/>
            <a:r>
              <a:rPr lang="pl-PL" sz="1600" b="1" dirty="0">
                <a:latin typeface="+mn-lt"/>
              </a:rPr>
              <a:t>10.2.H.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 </a:t>
            </a:r>
            <a:r>
              <a:rPr lang="pl-PL" sz="1600" dirty="0">
                <a:latin typeface="+mn-lt"/>
              </a:rPr>
              <a:t>pod kątem </a:t>
            </a:r>
            <a:r>
              <a:rPr lang="pl-PL" sz="1600" b="1" dirty="0">
                <a:latin typeface="+mn-lt"/>
              </a:rPr>
              <a:t>wykorzystania narzędzi wspierających pomoc psychologiczno-pedagogiczną</a:t>
            </a:r>
            <a:r>
              <a:rPr lang="pl-PL" sz="1600" dirty="0">
                <a:latin typeface="+mn-lt"/>
              </a:rPr>
              <a:t> na każdym etapie edukacyjnym, ze szczególnym uwzględnieniem problematyki ucznia o szczególnych potrzebach rozwojowych i edukacyjnych (m.in. uczniów z </a:t>
            </a:r>
            <a:r>
              <a:rPr lang="pl-PL" sz="1600" dirty="0" err="1">
                <a:latin typeface="+mn-lt"/>
              </a:rPr>
              <a:t>niepełnosprawnościami</a:t>
            </a:r>
            <a:r>
              <a:rPr lang="pl-PL" sz="16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0930919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umiejętności uniwersalnych,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300" dirty="0">
                <a:solidFill>
                  <a:srgbClr val="FF0000"/>
                </a:solidFill>
                <a:latin typeface="+mn-lt"/>
                <a:cs typeface="Arial" pitchFamily="34" charset="0"/>
              </a:rPr>
              <a:t>Uwaga! Wsparcie dla nauczycieli i pracowników pedagogicznych zawsze stanowi wsparcie uzupełniające dla wsparcia skierowanego bezpośrednio do uczniów</a:t>
            </a:r>
          </a:p>
          <a:p>
            <a:pPr algn="ctr"/>
            <a:endParaRPr lang="pl-PL" sz="2300" dirty="0">
              <a:solidFill>
                <a:srgbClr val="FF0000"/>
              </a:solidFill>
              <a:latin typeface="+mn-lt"/>
              <a:cs typeface="Arial" pitchFamily="34" charset="0"/>
            </a:endParaRPr>
          </a:p>
          <a:p>
            <a:pPr algn="ctr"/>
            <a:r>
              <a:rPr lang="pl-PL" sz="2300" dirty="0">
                <a:solidFill>
                  <a:srgbClr val="FF0000"/>
                </a:solidFill>
                <a:latin typeface="+mn-lt"/>
                <a:cs typeface="Arial" pitchFamily="34" charset="0"/>
              </a:rPr>
              <a:t>Uwaga! Wsparcie w zakresie doposażenia zawsze stanowi wsparcie uzupełniające dla zajęć skierowanych bezpośrednio do uczniów</a:t>
            </a: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solidFill>
                  <a:srgbClr val="FF0000"/>
                </a:solidFill>
                <a:latin typeface="+mn-lt"/>
                <a:cs typeface="Arial" pitchFamily="34" charset="0"/>
              </a:rPr>
              <a:t>Deklaracja w powyższym zakresie - wpisana w treść wniosku o dofinansowanie.</a:t>
            </a:r>
          </a:p>
          <a:p>
            <a:pPr algn="ctr"/>
            <a:endParaRPr lang="pl-PL" sz="6400" dirty="0">
              <a:solidFill>
                <a:srgbClr val="FF0000"/>
              </a:solidFill>
              <a:latin typeface="+mn-lt"/>
              <a:cs typeface="Arial" pitchFamily="34" charset="0"/>
            </a:endParaRPr>
          </a:p>
          <a:p>
            <a:pPr algn="ctr"/>
            <a:r>
              <a:rPr lang="pl-PL" sz="4800" dirty="0">
                <a:latin typeface="+mn-lt"/>
              </a:rPr>
              <a:t>„Skala działań prowadzonych przed rozpoczęciem realizacji projektu przez szkoły placówki systemu oświaty (nakłady środków na ich realizację) nie może ulec zmniejszeniu w stosunku do skali działań (nakładów) prowadzonych przez szkoły lub placówki systemu oświaty w okresie 12 miesięcy poprzedzających złożenie wniosku o dofinansowanie projektu (średniomiesięcznie)” </a:t>
            </a:r>
            <a:endParaRPr lang="pl-PL" sz="4800" dirty="0">
              <a:solidFill>
                <a:srgbClr val="FF0000"/>
              </a:solidFill>
              <a:latin typeface="+mn-lt"/>
              <a:cs typeface="Arial" pitchFamily="34" charset="0"/>
            </a:endParaRP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2016/2017 prowadzono zajęcia pozalekcyjne z szachów w wymiarze 1 godziny tygodniowo. Z diagnozy wynika potrzeba zwiększenia liczby zajęć do 3 godzin tygodniowo ponieważ zajęcia wyraźnie przyczyniają się do rozwoju kompetencji kluczowych. W ramach projektu można zaplanować realizację 2 dodatkowych godzin tygodniowo z szachów przy jednoczesnym zachowaniu pierwszej godziny tygodniowo zajęć z szachów, tak aby łączna liczba godzin zajęć z szachów 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a:t>
            </a:r>
            <a:r>
              <a:rPr lang="pl-PL" sz="6400" b="1" dirty="0">
                <a:latin typeface="+mn-lt"/>
                <a:cs typeface="Arial" pitchFamily="34" charset="0"/>
              </a:rPr>
              <a:t>można pominąć działania prowadzone dzięki programom rządowym oraz realizowanych w ramach RPO WD </a:t>
            </a:r>
            <a:r>
              <a:rPr lang="pl-PL" sz="6400" dirty="0">
                <a:latin typeface="+mn-lt"/>
                <a:cs typeface="Arial" pitchFamily="34" charset="0"/>
              </a:rPr>
              <a:t>(np. poprzednie konkursy 10.2)</a:t>
            </a: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oraz </a:t>
            </a:r>
            <a:r>
              <a:rPr lang="pl-PL" sz="3000" b="1" dirty="0">
                <a:latin typeface="+mn-lt"/>
              </a:rPr>
              <a:t>umiejętności uniwersalnych </a:t>
            </a:r>
            <a:r>
              <a:rPr lang="pl-PL" sz="3000" dirty="0">
                <a:latin typeface="+mn-lt"/>
              </a:rPr>
              <a:t>niezbędnych na rynku pracy.</a:t>
            </a:r>
          </a:p>
          <a:p>
            <a:pPr lvl="0" algn="just"/>
            <a:endParaRPr lang="pl-PL" sz="3000" dirty="0">
              <a:latin typeface="+mn-lt"/>
            </a:endParaRPr>
          </a:p>
          <a:p>
            <a:pPr lvl="0" algn="just"/>
            <a:r>
              <a:rPr lang="pl-PL" sz="2600" b="1" dirty="0">
                <a:solidFill>
                  <a:srgbClr val="FF0000"/>
                </a:solidFill>
                <a:latin typeface="+mn-lt"/>
              </a:rPr>
              <a:t>Kompetencje kluczowe i umiejętności uniwersalne niezbędne na rynku pracy:</a:t>
            </a:r>
            <a:r>
              <a:rPr lang="pl-PL" sz="2600" b="1" dirty="0">
                <a:latin typeface="+mn-lt"/>
              </a:rPr>
              <a:t>				</a:t>
            </a:r>
          </a:p>
          <a:p>
            <a:pPr marL="514350" indent="-514350" algn="just">
              <a:buAutoNum type="alphaLcParenR"/>
            </a:pPr>
            <a:r>
              <a:rPr lang="pl-PL" sz="2000" dirty="0">
                <a:latin typeface="+mj-lt"/>
              </a:rPr>
              <a:t>umiejętności matematyczno-przyrodnicze, </a:t>
            </a:r>
          </a:p>
          <a:p>
            <a:pPr marL="514350" indent="-514350" algn="just">
              <a:buAutoNum type="alphaLcParenR"/>
            </a:pPr>
            <a:r>
              <a:rPr lang="pl-PL" sz="2000" dirty="0">
                <a:latin typeface="+mj-lt"/>
              </a:rPr>
              <a:t>umiejętności posługiwania się językami obcymi,</a:t>
            </a:r>
          </a:p>
          <a:p>
            <a:pPr marL="514350" indent="-514350" algn="just">
              <a:buAutoNum type="alphaLcParenR"/>
            </a:pPr>
            <a:r>
              <a:rPr lang="pl-PL" sz="2000" dirty="0">
                <a:latin typeface="+mj-lt"/>
              </a:rPr>
              <a:t>TIK, </a:t>
            </a:r>
          </a:p>
          <a:p>
            <a:pPr marL="514350" indent="-514350" algn="just">
              <a:buAutoNum type="alphaLcParenR"/>
            </a:pPr>
            <a:r>
              <a:rPr lang="pl-PL" sz="2000" dirty="0">
                <a:latin typeface="+mj-lt"/>
              </a:rPr>
              <a:t>umiejętności rozumienia (ang. </a:t>
            </a:r>
            <a:r>
              <a:rPr lang="pl-PL" sz="2000" dirty="0" err="1">
                <a:latin typeface="+mj-lt"/>
              </a:rPr>
              <a:t>literacy</a:t>
            </a:r>
            <a:r>
              <a:rPr lang="pl-PL" sz="2000" dirty="0">
                <a:latin typeface="+mj-lt"/>
              </a:rPr>
              <a:t>), </a:t>
            </a:r>
          </a:p>
          <a:p>
            <a:pPr marL="514350" indent="-514350" algn="just">
              <a:buAutoNum type="alphaLcParenR"/>
            </a:pPr>
            <a:r>
              <a:rPr lang="pl-PL" sz="2000" dirty="0">
                <a:latin typeface="+mj-lt"/>
              </a:rPr>
              <a:t>kreatywność, </a:t>
            </a:r>
          </a:p>
          <a:p>
            <a:pPr marL="514350" indent="-514350" algn="just">
              <a:buAutoNum type="alphaLcParenR"/>
            </a:pPr>
            <a:r>
              <a:rPr lang="pl-PL" sz="2000" dirty="0">
                <a:latin typeface="+mj-lt"/>
              </a:rPr>
              <a:t>innowacyjność, </a:t>
            </a:r>
          </a:p>
          <a:p>
            <a:pPr marL="514350" indent="-514350" algn="just">
              <a:buAutoNum type="alphaLcParenR"/>
            </a:pPr>
            <a:r>
              <a:rPr lang="pl-PL" sz="2000" dirty="0">
                <a:latin typeface="+mj-lt"/>
              </a:rPr>
              <a:t>przedsiębiorczość, </a:t>
            </a:r>
          </a:p>
          <a:p>
            <a:pPr marL="514350" indent="-514350" algn="just">
              <a:buAutoNum type="alphaLcParenR"/>
            </a:pPr>
            <a:r>
              <a:rPr lang="pl-PL" sz="2000" dirty="0">
                <a:latin typeface="+mj-lt"/>
              </a:rPr>
              <a:t>krytyczne myślenie, </a:t>
            </a:r>
          </a:p>
          <a:p>
            <a:pPr marL="514350" indent="-514350" algn="just">
              <a:buAutoNum type="alphaLcParenR"/>
            </a:pPr>
            <a:r>
              <a:rPr lang="pl-PL" sz="2000" dirty="0">
                <a:latin typeface="+mj-lt"/>
              </a:rPr>
              <a:t>rozwiązywanie problemów, </a:t>
            </a:r>
          </a:p>
          <a:p>
            <a:pPr marL="514350" indent="-514350" algn="just">
              <a:buAutoNum type="alphaLcParenR"/>
            </a:pPr>
            <a:r>
              <a:rPr lang="pl-PL" sz="2000" dirty="0">
                <a:latin typeface="+mj-lt"/>
              </a:rPr>
              <a:t>umiejętność uczenia się, </a:t>
            </a:r>
          </a:p>
          <a:p>
            <a:pPr marL="514350" indent="-514350" algn="just">
              <a:buAutoNum type="alphaLcParenR"/>
            </a:pPr>
            <a:r>
              <a:rPr lang="pl-PL" sz="2000" dirty="0">
                <a:latin typeface="+mj-lt"/>
              </a:rPr>
              <a:t>umiejętność pracy zespołowej w kontekście środowiska pracy.</a:t>
            </a:r>
            <a:endParaRPr lang="pl-PL" sz="3000" dirty="0">
              <a:latin typeface="+mj-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 laboratoria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marL="514350" indent="-514350" algn="just">
              <a:buAutoNum type="alphaLcParenR"/>
            </a:pPr>
            <a:r>
              <a:rPr lang="pl-PL" sz="3400" dirty="0">
                <a:latin typeface="+mn-lt"/>
              </a:rPr>
              <a:t>kształtowanie kompetencji cyfrowych.</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Kwota środków </a:t>
            </a:r>
            <a:r>
              <a:rPr lang="pl-PL" sz="2800" b="1" dirty="0" err="1"/>
              <a:t>europejskich</a:t>
            </a:r>
            <a:r>
              <a:rPr lang="pl-PL" sz="2800" b="1" dirty="0"/>
              <a:t> przeznaczona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0000" lnSpcReduction="20000"/>
          </a:bodyPr>
          <a:lstStyle/>
          <a:p>
            <a:pPr marL="0" indent="0">
              <a:buNone/>
            </a:pPr>
            <a:endParaRPr lang="pl-PL" b="1" i="1" u="sng" dirty="0">
              <a:latin typeface="+mn-lt"/>
            </a:endParaRPr>
          </a:p>
          <a:p>
            <a:endParaRPr lang="pl-PL" sz="4000" dirty="0">
              <a:latin typeface="+mn-lt"/>
            </a:endParaRPr>
          </a:p>
          <a:p>
            <a:pPr algn="just"/>
            <a:endParaRPr lang="pl-PL" sz="4000" dirty="0">
              <a:latin typeface="+mn-lt"/>
            </a:endParaRPr>
          </a:p>
          <a:p>
            <a:pPr algn="just"/>
            <a:endParaRPr lang="pl-PL" sz="3800" dirty="0">
              <a:latin typeface="+mn-lt"/>
            </a:endParaRPr>
          </a:p>
          <a:p>
            <a:pPr algn="ctr"/>
            <a:r>
              <a:rPr lang="pl-PL" sz="3800" dirty="0">
                <a:latin typeface="+mn-lt"/>
              </a:rPr>
              <a:t>Kwota środków europejskich przeznaczona na konkurs </a:t>
            </a:r>
          </a:p>
          <a:p>
            <a:pPr algn="ctr"/>
            <a:r>
              <a:rPr lang="pl-PL" sz="3800" dirty="0">
                <a:latin typeface="+mn-lt"/>
              </a:rPr>
              <a:t>nr RPDS.10.02.03-IZ.00-02-301/18 </a:t>
            </a:r>
          </a:p>
          <a:p>
            <a:pPr algn="ctr"/>
            <a:r>
              <a:rPr lang="pl-PL" sz="3800" dirty="0">
                <a:latin typeface="+mn-lt"/>
              </a:rPr>
              <a:t>wynosi: </a:t>
            </a:r>
          </a:p>
          <a:p>
            <a:pPr algn="ctr"/>
            <a:r>
              <a:rPr lang="pl-PL" sz="3800" dirty="0">
                <a:latin typeface="+mn-lt"/>
              </a:rPr>
              <a:t>2 500 000 EUR tj. </a:t>
            </a:r>
            <a:r>
              <a:rPr lang="pl-PL" sz="3800" dirty="0">
                <a:solidFill>
                  <a:srgbClr val="FF0000"/>
                </a:solidFill>
                <a:latin typeface="+mn-lt"/>
              </a:rPr>
              <a:t>10 540 250 PLN </a:t>
            </a:r>
          </a:p>
          <a:p>
            <a:pPr algn="just"/>
            <a:endParaRPr lang="pl-PL" sz="4000" dirty="0">
              <a:latin typeface="+mn-lt"/>
            </a:endParaRPr>
          </a:p>
          <a:p>
            <a:pPr algn="just"/>
            <a:r>
              <a:rPr lang="pl-PL" sz="4000" dirty="0">
                <a:latin typeface="+mn-lt"/>
              </a:rPr>
              <a:t> </a:t>
            </a:r>
          </a:p>
          <a:p>
            <a:endParaRPr lang="pl-PL" sz="4000" dirty="0">
              <a:latin typeface="+mn-lt"/>
            </a:endParaRPr>
          </a:p>
          <a:p>
            <a:r>
              <a:rPr lang="pl-PL" dirty="0"/>
              <a:t> </a:t>
            </a:r>
          </a:p>
          <a:p>
            <a:endParaRPr lang="pl-PL" dirty="0"/>
          </a:p>
          <a:p>
            <a:r>
              <a:rPr lang="pl-PL" dirty="0"/>
              <a:t> </a:t>
            </a:r>
          </a:p>
          <a:p>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można korzystać z </a:t>
            </a:r>
            <a:r>
              <a:rPr lang="pl-PL" sz="1600" b="1" dirty="0">
                <a:latin typeface="+mn-lt"/>
              </a:rPr>
              <a:t>katalogu</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ma charakter otwarty i pomocniczy);</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a:t>
            </a:r>
            <a:r>
              <a:rPr lang="pl-PL" sz="1600" b="1" dirty="0">
                <a:latin typeface="+mn-lt"/>
              </a:rPr>
              <a:t>pomieszczeń</a:t>
            </a:r>
            <a:r>
              <a:rPr lang="pl-PL" sz="1600" dirty="0">
                <a:latin typeface="+mn-lt"/>
              </a:rPr>
              <a:t>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fontScale="92500"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wszystkie funkcjonalności, o których mowa w Załączniku nr 4:</a:t>
            </a:r>
            <a:endParaRPr lang="pl-PL" sz="1600" dirty="0">
              <a:latin typeface="+mn-lt"/>
            </a:endParaRPr>
          </a:p>
          <a:p>
            <a:pPr algn="just"/>
            <a:r>
              <a:rPr lang="pl-PL" sz="1600" dirty="0">
                <a:latin typeface="+mn-lt"/>
              </a:rPr>
              <a:t>(do 6 </a:t>
            </a:r>
            <a:r>
              <a:rPr lang="pl-PL" sz="1600" dirty="0" err="1">
                <a:latin typeface="+mn-lt"/>
              </a:rPr>
              <a:t>mcy</a:t>
            </a:r>
            <a:r>
              <a:rPr lang="pl-PL" sz="1600" dirty="0">
                <a:latin typeface="+mn-lt"/>
              </a:rPr>
              <a:t> od zakończenia realizacji projektu):</a:t>
            </a:r>
          </a:p>
          <a:p>
            <a:pPr algn="just"/>
            <a:endParaRPr lang="pl-PL" sz="1600" dirty="0">
              <a:latin typeface="+mn-lt"/>
            </a:endParaRPr>
          </a:p>
          <a:p>
            <a:pPr lvl="1" algn="just">
              <a:buFont typeface="Arial" pitchFamily="34" charset="0"/>
              <a:buChar char="•"/>
            </a:pPr>
            <a:r>
              <a:rPr lang="pl-PL" sz="1600" dirty="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a:latin typeface="+mn-lt"/>
              </a:rPr>
              <a:t>wydzielone miejsce (jedno lub dwa) do potrzeb funkcjonowania zestawów komputerowych z bezprzewodowym dostępem do Internetu;</a:t>
            </a: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a:latin typeface="+mn-lt"/>
              </a:rPr>
              <a:t>w miejscach korzystania ze sprzętu komputerowego jest możliwość prezentowania treści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wsparcie w zakresie TIK a OSE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Rekomendacja IOK:</a:t>
            </a:r>
          </a:p>
          <a:p>
            <a:pPr algn="just"/>
            <a:endParaRPr lang="pl-PL" dirty="0">
              <a:latin typeface="+mn-lt"/>
            </a:endParaRPr>
          </a:p>
          <a:p>
            <a:pPr marL="285750" indent="-285750" algn="just">
              <a:buFontTx/>
              <a:buChar char="-"/>
            </a:pPr>
            <a:r>
              <a:rPr lang="pl-PL" dirty="0">
                <a:latin typeface="+mn-lt"/>
              </a:rPr>
              <a:t>wspierać szkoły lub placówki, które zostały objęte wsparciem w ramach Programu Operacyjnego Polska Cyfrowa lub mają przepustowość umożliwiającą funkcjonowanie w ramach Ogólnopolskiej Sieci Edukacyjnej</a:t>
            </a:r>
          </a:p>
          <a:p>
            <a:pPr marL="285750" indent="-285750" algn="just">
              <a:buFontTx/>
              <a:buChar char="-"/>
            </a:pPr>
            <a:endParaRPr lang="pl-PL" dirty="0">
              <a:latin typeface="+mn-lt"/>
            </a:endParaRPr>
          </a:p>
          <a:p>
            <a:pPr marL="285750" indent="-285750" algn="just">
              <a:buFontTx/>
              <a:buChar char="-"/>
            </a:pPr>
            <a:r>
              <a:rPr lang="pl-PL" dirty="0">
                <a:latin typeface="+mn-lt"/>
              </a:rPr>
              <a:t>celem zakupów narzędzi TIK oraz działań w zakresie kształtowania kompetencji cyfrowych uczniów/nauczycieli powinno być włączenie szkoły lub placówki w system OSE</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171336116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p>
          <a:p>
            <a:pPr lvl="0" algn="just"/>
            <a:endParaRPr lang="pl-PL" sz="2200" dirty="0">
              <a:latin typeface="+mn-lt"/>
            </a:endParaRPr>
          </a:p>
          <a:p>
            <a:r>
              <a:rPr lang="pl-PL" sz="2200" b="1" dirty="0">
                <a:latin typeface="+mn-lt"/>
              </a:rPr>
              <a:t>	</a:t>
            </a:r>
            <a:r>
              <a:rPr lang="pl-PL" sz="2200" dirty="0">
                <a:latin typeface="+mn-lt"/>
              </a:rPr>
              <a:t>a) wyposażenie szkolnych pracowni w narzędzia do 	nauczania kompetencji matematyczno-przyrodniczych;</a:t>
            </a:r>
          </a:p>
          <a:p>
            <a:endParaRPr lang="pl-PL" sz="2200" dirty="0">
              <a:latin typeface="+mn-lt"/>
            </a:endParaRPr>
          </a:p>
          <a:p>
            <a:r>
              <a:rPr lang="pl-PL" sz="2200" dirty="0">
                <a:latin typeface="+mn-lt"/>
              </a:rPr>
              <a:t>	b) kształtowanie i rozwijanie kompetencji matematyczno-	przyrodniczych</a:t>
            </a: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projektem (bądź pracownia jest już dostosowana)</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projektem (bądź nauczyciele są już przeszkoleni)</a:t>
            </a: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buFont typeface="Wingdings" pitchFamily="2" charset="2"/>
              <a:buChar char="ü"/>
            </a:pPr>
            <a:r>
              <a:rPr lang="pl-PL" sz="1900" b="1" u="sng" dirty="0">
                <a:latin typeface="+mn-lt"/>
              </a:rPr>
              <a:t>może być </a:t>
            </a:r>
            <a:r>
              <a:rPr lang="pl-PL" sz="1900" dirty="0">
                <a:latin typeface="+mn-lt"/>
              </a:rPr>
              <a:t>zgodne z </a:t>
            </a:r>
            <a:r>
              <a:rPr lang="pl-PL" sz="1900" b="1" dirty="0">
                <a:latin typeface="+mn-lt"/>
              </a:rPr>
              <a:t>katalogiem wyposażenia pracowni przyrodniczych </a:t>
            </a:r>
            <a:r>
              <a:rPr lang="pl-PL" sz="1900" dirty="0">
                <a:latin typeface="+mn-lt"/>
              </a:rPr>
              <a:t>opracowanym przez MEN na stronie: </a:t>
            </a:r>
            <a:r>
              <a:rPr lang="pl-PL" sz="1900" dirty="0">
                <a:latin typeface="+mn-lt"/>
                <a:hlinkClick r:id="rId4"/>
              </a:rPr>
              <a:t>http://efs.men.gov.pl</a:t>
            </a:r>
            <a:r>
              <a:rPr lang="pl-PL" sz="1900" dirty="0">
                <a:latin typeface="+mn-lt"/>
              </a:rPr>
              <a:t>;</a:t>
            </a:r>
          </a:p>
          <a:p>
            <a:pPr marL="457200" lvl="0" indent="-457200" algn="just">
              <a:buFont typeface="Wingdings" pitchFamily="2" charset="2"/>
              <a:buChar char="ü"/>
            </a:pPr>
            <a:endParaRPr lang="pl-PL" sz="1900" dirty="0">
              <a:latin typeface="+mn-lt"/>
            </a:endParaRPr>
          </a:p>
          <a:p>
            <a:pPr marL="457200" lvl="0" indent="-457200" algn="just">
              <a:buFont typeface="Wingdings" pitchFamily="2" charset="2"/>
              <a:buChar char="ü"/>
            </a:pPr>
            <a:r>
              <a:rPr lang="pl-PL" sz="1900" b="1" dirty="0">
                <a:latin typeface="+mn-lt"/>
              </a:rPr>
              <a:t>katalog ma charakter otwarty i pomocniczy</a:t>
            </a:r>
            <a:r>
              <a:rPr lang="pl-PL" sz="1900" dirty="0">
                <a:latin typeface="+mn-lt"/>
              </a:rPr>
              <a:t>;</a:t>
            </a:r>
          </a:p>
          <a:p>
            <a:pPr marL="457200" lvl="0" indent="-457200" algn="just">
              <a:buFont typeface="Wingdings" pitchFamily="2" charset="2"/>
              <a:buChar char="ü"/>
            </a:pPr>
            <a:endParaRPr lang="pl-PL" sz="1900" dirty="0">
              <a:latin typeface="+mn-lt"/>
            </a:endParaRPr>
          </a:p>
          <a:p>
            <a:pPr marL="457200" indent="-457200" algn="just">
              <a:buFont typeface="Wingdings" pitchFamily="2" charset="2"/>
              <a:buChar char="ü"/>
            </a:pPr>
            <a:r>
              <a:rPr lang="pl-PL" sz="1900" dirty="0">
                <a:latin typeface="+mn-lt"/>
              </a:rPr>
              <a:t>zakupione wyposażenie powinno być dostosowane do </a:t>
            </a:r>
            <a:r>
              <a:rPr lang="pl-PL" sz="1900" b="1" dirty="0">
                <a:latin typeface="+mn-lt"/>
              </a:rPr>
              <a:t>odpowiedniego etapu edukacyjnego</a:t>
            </a:r>
            <a:r>
              <a:rPr lang="pl-PL" sz="1900" dirty="0">
                <a:latin typeface="+mn-lt"/>
              </a:rPr>
              <a:t> i w przypadku szkół ponadgimnazjalnych i ponadpodstawowych </a:t>
            </a:r>
            <a:r>
              <a:rPr lang="pl-PL" sz="1900" b="1" dirty="0">
                <a:latin typeface="+mn-lt"/>
              </a:rPr>
              <a:t>do zakresu realizacji podstawy programowej kształcenia ogólnego w poszczególnych typach szkół </a:t>
            </a:r>
            <a:r>
              <a:rPr lang="pl-PL" sz="1900" dirty="0">
                <a:latin typeface="+mn-lt"/>
              </a:rPr>
              <a:t>(podstawowego lub rozszerzonego).</a:t>
            </a:r>
          </a:p>
          <a:p>
            <a:pPr marL="457200" lvl="0" indent="-457200" algn="just">
              <a:buFont typeface="Wingdings" pitchFamily="2" charset="2"/>
              <a:buChar char="ü"/>
            </a:pPr>
            <a:endParaRPr lang="pl-PL" sz="1900" dirty="0">
              <a:latin typeface="+mn-lt"/>
            </a:endParaRP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a:latin typeface="+mn-lt"/>
              </a:rPr>
              <a:t>Standard wyposażenia pracowni matematyki:</a:t>
            </a: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matematyczno-przyrodniczych uczniów:</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z przynajmniej jednego </a:t>
            </a:r>
            <a:r>
              <a:rPr lang="pl-PL" sz="2400" b="1" u="sng" dirty="0">
                <a:latin typeface="+mn-lt"/>
              </a:rPr>
              <a:t>spośród nauczanych przedmiotów szkolnych, rozwijających kompetencje kluczowe. </a:t>
            </a:r>
          </a:p>
          <a:p>
            <a:pPr algn="just"/>
            <a:endParaRPr lang="pl-PL" sz="2400" b="1" u="sng" dirty="0">
              <a:latin typeface="+mn-lt"/>
            </a:endParaRP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solidFill>
                  <a:srgbClr val="FF0000"/>
                </a:solidFill>
                <a:latin typeface="+mn-lt"/>
              </a:rPr>
              <a:t>Specjalne potrzeby rozwojowe i edukacyjne </a:t>
            </a:r>
            <a:r>
              <a:rPr lang="pl-PL" sz="2100" dirty="0">
                <a:latin typeface="+mn-lt"/>
              </a:rPr>
              <a:t>– indywidualne potrzeby rozwojowe i edukacyjne uczniów, o których mowa w rozporządzeniu Ministra Edukacji Narodowej w sprawie zasad udzielania i organizacji pomocy psychologiczno-pedagogicznej w publicznych przedszkolach, szkołach i placówkach</a:t>
            </a:r>
          </a:p>
          <a:p>
            <a:pPr algn="just"/>
            <a:r>
              <a:rPr lang="pl-PL" sz="2100" b="1" dirty="0">
                <a:solidFill>
                  <a:srgbClr val="FF0000"/>
                </a:solidFill>
                <a:latin typeface="+mn-lt"/>
              </a:rPr>
              <a:t>Uczeń młodszy </a:t>
            </a:r>
            <a:r>
              <a:rPr lang="pl-PL" sz="2100" dirty="0">
                <a:latin typeface="+mn-lt"/>
              </a:rPr>
              <a:t>– uczeń klasy I </a:t>
            </a:r>
            <a:r>
              <a:rPr lang="pl-PL" sz="2100" dirty="0" err="1">
                <a:latin typeface="+mn-lt"/>
              </a:rPr>
              <a:t>i</a:t>
            </a:r>
            <a:r>
              <a:rPr lang="pl-PL" sz="2100" dirty="0">
                <a:latin typeface="+mn-lt"/>
              </a:rPr>
              <a:t> IV</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a:t>
            </a:r>
            <a:r>
              <a:rPr lang="pl-PL" sz="3200" dirty="0">
                <a:latin typeface="+mn-lt"/>
              </a:rPr>
              <a:t>do rozpoznawania potrzeb rozwojowych, edukacyjnych i możliwości psychofizycznych, kształcenia oraz wspomagania rozwoju i prowadzenia terapii uczniów ze specjalnymi potrzebami edukacyjnymi i rozwojowymi</a:t>
            </a:r>
            <a:r>
              <a:rPr lang="pl-PL" sz="3200" b="1" dirty="0">
                <a:latin typeface="+mn-lt"/>
              </a:rPr>
              <a:t>,</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buAutoNum type="alphaLcParenR"/>
            </a:pPr>
            <a:r>
              <a:rPr lang="pl-PL" sz="3200" dirty="0">
                <a:latin typeface="+mn-lt"/>
              </a:rPr>
              <a:t>wsparcie uczniów ze specjalnymi potrzebami rozwojowymi i edukacyjnymi, w tym uczniów młodszych w ramach </a:t>
            </a:r>
            <a:r>
              <a:rPr lang="pl-PL" sz="3200" b="1" dirty="0">
                <a:latin typeface="+mn-lt"/>
              </a:rPr>
              <a:t>zajęć uzupełniających ofertę szkoły </a:t>
            </a:r>
            <a:r>
              <a:rPr lang="pl-PL" sz="3200" dirty="0">
                <a:latin typeface="+mn-lt"/>
              </a:rPr>
              <a:t>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r>
              <a:rPr lang="pl-PL" sz="2800" dirty="0">
                <a:latin typeface="+mn-lt"/>
              </a:rPr>
              <a:t>Doposażenie </a:t>
            </a:r>
          </a:p>
          <a:p>
            <a:pPr marL="514350" indent="-514350" algn="ctr"/>
            <a:r>
              <a:rPr lang="pl-PL" sz="2800" dirty="0">
                <a:latin typeface="+mn-lt"/>
              </a:rPr>
              <a:t>(</a:t>
            </a:r>
            <a:r>
              <a:rPr lang="pl-PL" sz="2800" i="1" dirty="0">
                <a:latin typeface="+mn-lt"/>
              </a:rPr>
              <a:t>pomoce dydaktyczne, specjalistyczny sprzęt, podręczniki szkolne, materiały dydaktyczne</a:t>
            </a:r>
            <a:r>
              <a:rPr lang="pl-PL" sz="2800" dirty="0">
                <a:latin typeface="+mn-lt"/>
              </a:rPr>
              <a:t>)  </a:t>
            </a:r>
          </a:p>
          <a:p>
            <a:pPr marL="514350" indent="-514350" algn="ctr"/>
            <a:r>
              <a:rPr lang="pl-PL" sz="2800" dirty="0">
                <a:latin typeface="+mn-lt"/>
              </a:rPr>
              <a:t>może być </a:t>
            </a:r>
          </a:p>
          <a:p>
            <a:pPr marL="514350" indent="-514350" algn="ctr"/>
            <a:r>
              <a:rPr lang="pl-PL" sz="2800" dirty="0">
                <a:latin typeface="+mn-lt"/>
              </a:rPr>
              <a:t>wsparciem uzupełniającym dla </a:t>
            </a:r>
          </a:p>
          <a:p>
            <a:pPr marL="514350" indent="-514350" algn="ctr"/>
            <a:r>
              <a:rPr lang="pl-PL" sz="2800" dirty="0">
                <a:latin typeface="+mn-lt"/>
              </a:rPr>
              <a:t>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kwalifikowalne m.in.:</a:t>
            </a:r>
          </a:p>
          <a:p>
            <a:pPr lvl="1" algn="just">
              <a:buFont typeface="Arial" pitchFamily="34" charset="0"/>
              <a:buChar char="•"/>
            </a:pPr>
            <a:r>
              <a:rPr lang="pl-PL" sz="2000" b="1" dirty="0">
                <a:solidFill>
                  <a:schemeClr val="tx1"/>
                </a:solidFill>
              </a:rPr>
              <a:t>pomoce dydaktyczne </a:t>
            </a:r>
            <a:r>
              <a:rPr lang="pl-PL" sz="2000" dirty="0">
                <a:solidFill>
                  <a:schemeClr val="tx1"/>
                </a:solidFill>
              </a:rPr>
              <a:t>- materiały do prowadzenia diagnozy oraz działań ukierunkowanych na wspieranie edukacji włączającej, rozwijanie potencjału rozwojowego uczniów  oraz poprawę funkcjonowania uczniów, w szczególności w zakresie komunikowania się z innymi, uczenia się oraz kompetencji emocjonalno-społecznych;</a:t>
            </a:r>
          </a:p>
          <a:p>
            <a:pPr lvl="1" algn="just">
              <a:buFont typeface="Arial" pitchFamily="34" charset="0"/>
              <a:buChar char="•"/>
            </a:pPr>
            <a:r>
              <a:rPr lang="pl-PL" sz="2000" b="1" dirty="0">
                <a:solidFill>
                  <a:schemeClr val="tx1"/>
                </a:solidFill>
              </a:rPr>
              <a:t>specjalistyczny sprzęt</a:t>
            </a:r>
            <a:r>
              <a:rPr lang="pl-PL" sz="2000" dirty="0">
                <a:solidFill>
                  <a:schemeClr val="tx1"/>
                </a:solidFill>
              </a:rPr>
              <a:t>, wspierający funkcjonowanie uczniów z niepełnosprawnością;</a:t>
            </a:r>
          </a:p>
          <a:p>
            <a:pPr lvl="1" algn="just">
              <a:buFont typeface="Arial" pitchFamily="34" charset="0"/>
              <a:buChar char="•"/>
            </a:pPr>
            <a:r>
              <a:rPr lang="pl-PL" sz="2000" b="1" dirty="0">
                <a:solidFill>
                  <a:schemeClr val="tx1"/>
                </a:solidFill>
              </a:rPr>
              <a:t>specjalistyczne oprogramowanie</a:t>
            </a:r>
            <a:r>
              <a:rPr lang="pl-PL" sz="2000" dirty="0">
                <a:solidFill>
                  <a:schemeClr val="tx1"/>
                </a:solidFill>
              </a:rPr>
              <a:t>;</a:t>
            </a:r>
          </a:p>
          <a:p>
            <a:pPr lvl="1" algn="just">
              <a:buFont typeface="Arial" pitchFamily="34" charset="0"/>
              <a:buChar char="•"/>
            </a:pPr>
            <a:r>
              <a:rPr lang="pl-PL" sz="2000" b="1" dirty="0">
                <a:solidFill>
                  <a:schemeClr val="tx1"/>
                </a:solidFill>
              </a:rPr>
              <a:t>podręczniki szkolne i materiały dydaktyczne </a:t>
            </a:r>
            <a:r>
              <a:rPr lang="pl-PL" sz="2000" dirty="0">
                <a:solidFill>
                  <a:schemeClr val="tx1"/>
                </a:solidFill>
              </a:rPr>
              <a:t>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5812821"/>
            <a:ext cx="554475" cy="34440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klas IV-VIII szkoły podstawowej (wyjątek: PWS dla uczniów z niepełnosprawnością – na każdym etapie)</a:t>
            </a:r>
          </a:p>
          <a:p>
            <a:pPr algn="just"/>
            <a:r>
              <a:rPr lang="pl-PL" sz="1600" b="1" dirty="0">
                <a:solidFill>
                  <a:schemeClr val="tx1"/>
                </a:solidFill>
                <a:cs typeface="Arial" pitchFamily="34" charset="0"/>
              </a:rPr>
              <a:t>3 formy wsparcia</a:t>
            </a:r>
            <a:r>
              <a:rPr lang="pl-PL" sz="1600" dirty="0">
                <a:solidFill>
                  <a:schemeClr val="tx1"/>
                </a:solidFill>
                <a:cs typeface="Arial" pitchFamily="34" charset="0"/>
              </a:rPr>
              <a:t>:</a:t>
            </a:r>
          </a:p>
          <a:p>
            <a:pPr marL="457200" indent="-457200" algn="just">
              <a:buAutoNum type="alphaLcParenR"/>
            </a:pPr>
            <a:r>
              <a:rPr lang="pl-PL" sz="1600" dirty="0">
                <a:solidFill>
                  <a:schemeClr val="tx1"/>
                </a:solidFill>
                <a:cs typeface="Arial" pitchFamily="34" charset="0"/>
              </a:rPr>
              <a:t>doposażenie</a:t>
            </a:r>
          </a:p>
          <a:p>
            <a:pPr marL="457200" indent="-457200" algn="just">
              <a:buAutoNum type="alphaLcParenR"/>
            </a:pPr>
            <a:r>
              <a:rPr lang="pl-PL" sz="1600" dirty="0">
                <a:solidFill>
                  <a:schemeClr val="tx1"/>
                </a:solidFill>
                <a:cs typeface="Arial" pitchFamily="34" charset="0"/>
              </a:rPr>
              <a:t>wsparcie uczniów</a:t>
            </a:r>
          </a:p>
          <a:p>
            <a:pPr marL="457200" indent="-457200" algn="just">
              <a:buAutoNum type="alphaLcParenR"/>
            </a:pPr>
            <a:r>
              <a:rPr lang="pl-PL" sz="1600" dirty="0">
                <a:solidFill>
                  <a:schemeClr val="tx1"/>
                </a:solidFill>
              </a:rPr>
              <a:t>przygotowanie nauczycieli do prowadzenia procesu indywidualizacji pracy z uczniem (forma wsparcia z typu projektu 10.2.G)</a:t>
            </a: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na każdym etapie edukacyjnym</a:t>
            </a:r>
          </a:p>
        </p:txBody>
      </p:sp>
      <p:sp>
        <p:nvSpPr>
          <p:cNvPr id="8" name="pole tekstowe 7"/>
          <p:cNvSpPr txBox="1"/>
          <p:nvPr/>
        </p:nvSpPr>
        <p:spPr>
          <a:xfrm>
            <a:off x="7596335" y="5301207"/>
            <a:ext cx="525645" cy="856015"/>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a:t>
            </a:r>
            <a:r>
              <a:rPr lang="pl-PL" sz="2000" dirty="0" err="1">
                <a:solidFill>
                  <a:schemeClr val="tx1"/>
                </a:solidFill>
              </a:rPr>
              <a:t>korekcyjno</a:t>
            </a:r>
            <a:r>
              <a:rPr lang="pl-PL" sz="2000" dirty="0">
                <a:solidFill>
                  <a:schemeClr val="tx1"/>
                </a:solidFill>
              </a:rPr>
              <a:t>–kompensacyjne,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7668343" y="5812821"/>
            <a:ext cx="453637" cy="344402"/>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Beneficjentów.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Partnerzy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Rozporządzeniami Ministra Edukacji Narodowej z 2013 r. i z 2017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i umiejętności uniwersalnych </a:t>
            </a:r>
            <a:r>
              <a:rPr lang="pl-PL" sz="2000" dirty="0">
                <a:solidFill>
                  <a:schemeClr val="tx1"/>
                </a:solidFill>
              </a:rPr>
              <a:t>niezbędnych na rynku pracy</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a:t>
            </a:r>
            <a:r>
              <a:rPr lang="pl-PL" sz="2000" b="1" dirty="0">
                <a:solidFill>
                  <a:schemeClr val="tx1"/>
                </a:solidFill>
              </a:rPr>
              <a:t>10.2.A </a:t>
            </a:r>
            <a:br>
              <a:rPr lang="pl-PL" sz="2000" b="1" dirty="0">
                <a:solidFill>
                  <a:schemeClr val="tx1"/>
                </a:solidFill>
              </a:rPr>
            </a:br>
            <a:r>
              <a:rPr lang="pl-PL" sz="2000" b="1" dirty="0">
                <a:solidFill>
                  <a:schemeClr val="tx1"/>
                </a:solidFill>
              </a:rPr>
              <a:t>lub w ramach pomocy stypendialnej </a:t>
            </a:r>
            <a:r>
              <a:rPr lang="pl-PL" sz="2000" dirty="0">
                <a:solidFill>
                  <a:schemeClr val="tx1"/>
                </a:solidFill>
              </a:rPr>
              <a:t>w typie projektu </a:t>
            </a:r>
            <a:r>
              <a:rPr lang="pl-PL" sz="2000" b="1" dirty="0">
                <a:solidFill>
                  <a:schemeClr val="tx1"/>
                </a:solidFill>
              </a:rPr>
              <a:t>10.2.C</a:t>
            </a:r>
            <a:endParaRPr lang="pl-PL" sz="2000" dirty="0">
              <a:solidFill>
                <a:schemeClr val="tx1"/>
              </a:solidFill>
            </a:endParaRP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5517231"/>
            <a:ext cx="626483" cy="63999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endParaRPr lang="pl-PL" sz="3200" dirty="0">
              <a:latin typeface="+mn-lt"/>
            </a:endParaRPr>
          </a:p>
          <a:p>
            <a:r>
              <a:rPr lang="pl-PL" sz="3200" dirty="0">
                <a:latin typeface="+mn-lt"/>
              </a:rPr>
              <a:t>Wsparcie może obejmować:</a:t>
            </a:r>
          </a:p>
          <a:p>
            <a:endParaRPr lang="pl-PL" sz="3200" dirty="0">
              <a:latin typeface="+mn-lt"/>
            </a:endParaRPr>
          </a:p>
          <a:p>
            <a:r>
              <a:rPr lang="pl-PL" sz="3200" dirty="0">
                <a:latin typeface="+mn-lt"/>
              </a:rPr>
              <a:t>a) </a:t>
            </a:r>
            <a:r>
              <a:rPr lang="pl-PL" sz="3200" b="1" dirty="0">
                <a:latin typeface="+mn-lt"/>
              </a:rPr>
              <a:t>uzyskiwanie kwalifikacji doradców edukacyjno -	zawodowych </a:t>
            </a:r>
            <a:r>
              <a:rPr lang="pl-PL" sz="3200" dirty="0">
                <a:latin typeface="+mn-lt"/>
              </a:rPr>
              <a:t>przez osoby realizujące zadania z zakresu doradztwa edukacyjno - zawodowego w szkołach	i placówkach, które nie posiadają kwalifikacji z tego zakresu oraz </a:t>
            </a:r>
            <a:r>
              <a:rPr lang="pl-PL" sz="3200" b="1" dirty="0">
                <a:latin typeface="+mn-lt"/>
              </a:rPr>
              <a:t>podnoszenie kwalifikacji doradców edukacyjno-zawodowych</a:t>
            </a:r>
            <a:r>
              <a:rPr lang="pl-PL" sz="3200" dirty="0">
                <a:latin typeface="+mn-lt"/>
              </a:rPr>
              <a:t>, realizujących zadania z zakresu doradztwa edukacyjno-zawodowego w szkołach; </a:t>
            </a:r>
          </a:p>
          <a:p>
            <a:endParaRPr lang="pl-PL" sz="3200" dirty="0">
              <a:latin typeface="+mn-lt"/>
            </a:endParaRPr>
          </a:p>
          <a:p>
            <a:r>
              <a:rPr lang="pl-PL" sz="3200" dirty="0">
                <a:latin typeface="+mn-lt"/>
              </a:rPr>
              <a:t>b) Tworzenie Punktów Informacji i Kariery (</a:t>
            </a:r>
            <a:r>
              <a:rPr lang="pl-PL" sz="3200" b="1" dirty="0">
                <a:latin typeface="+mn-lt"/>
              </a:rPr>
              <a:t>PIK</a:t>
            </a:r>
            <a:r>
              <a:rPr lang="pl-PL" sz="3200" dirty="0">
                <a:latin typeface="+mn-lt"/>
              </a:rPr>
              <a:t>); </a:t>
            </a:r>
          </a:p>
          <a:p>
            <a:endParaRPr lang="pl-PL" sz="3200" dirty="0">
              <a:latin typeface="+mn-lt"/>
            </a:endParaRPr>
          </a:p>
          <a:p>
            <a:r>
              <a:rPr lang="pl-PL" sz="3200" dirty="0">
                <a:latin typeface="+mn-lt"/>
              </a:rPr>
              <a:t>c) </a:t>
            </a:r>
            <a:r>
              <a:rPr lang="pl-PL" sz="3200" b="1" dirty="0">
                <a:latin typeface="+mn-lt"/>
              </a:rPr>
              <a:t>zewnętrzne 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 i umiejętności uniwersalnych</a:t>
            </a:r>
            <a:r>
              <a:rPr lang="pl-PL" sz="2400" dirty="0">
                <a:latin typeface="+mn-lt"/>
              </a:rPr>
              <a:t> niezbędnych na rynku pracy uczniów, </a:t>
            </a:r>
            <a:r>
              <a:rPr lang="pl-PL" sz="2400" b="1" dirty="0">
                <a:latin typeface="+mn-lt"/>
              </a:rPr>
              <a:t>nauczania eksperymentalnego</a:t>
            </a:r>
            <a:r>
              <a:rPr lang="pl-PL" sz="2400" dirty="0">
                <a:latin typeface="+mn-lt"/>
              </a:rPr>
              <a:t>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565337392"/>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1202301153"/>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612610904"/>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520734700"/>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472817975"/>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86696250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a:t>
            </a:r>
            <a:r>
              <a:rPr lang="pl-PL" sz="2100" b="1" dirty="0">
                <a:latin typeface="+mn-lt"/>
              </a:rPr>
              <a:t>z wyłączeniem słuchaczy szkół dla dorosłych</a:t>
            </a:r>
            <a:r>
              <a:rPr lang="pl-PL" sz="2100" dirty="0">
                <a:latin typeface="+mn-lt"/>
              </a:rPr>
              <a:t>);</a:t>
            </a: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a:t>
            </a:r>
            <a:r>
              <a:rPr lang="pl-PL" sz="1700" b="1" dirty="0">
                <a:solidFill>
                  <a:srgbClr val="FF0000"/>
                </a:solidFill>
                <a:latin typeface="+mn-lt"/>
              </a:rPr>
              <a:t>10% finansowania unijnego na poziomie projektu</a:t>
            </a:r>
            <a:r>
              <a:rPr lang="pl-PL" sz="1700" b="1" dirty="0">
                <a:latin typeface="+mn-lt"/>
              </a:rPr>
              <a:t>.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solidFill>
                  <a:srgbClr val="FF0000"/>
                </a:solidFill>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środków trwałych nie może przekroczyć </a:t>
            </a:r>
            <a:r>
              <a:rPr lang="pl-PL" sz="1700" b="1" dirty="0">
                <a:solidFill>
                  <a:srgbClr val="FF0000"/>
                </a:solidFill>
                <a:latin typeface="+mn-lt"/>
              </a:rPr>
              <a:t>30% wydatków projektu (włączając cross-</a:t>
            </a:r>
            <a:r>
              <a:rPr lang="pl-PL" sz="1700" b="1" dirty="0" err="1">
                <a:solidFill>
                  <a:srgbClr val="FF0000"/>
                </a:solidFill>
                <a:latin typeface="+mn-lt"/>
              </a:rPr>
              <a:t>financing</a:t>
            </a:r>
            <a:r>
              <a:rPr lang="pl-PL" sz="1700" b="1" dirty="0">
                <a:solidFill>
                  <a:srgbClr val="FF0000"/>
                </a:solidFill>
                <a:latin typeface="+mn-lt"/>
              </a:rPr>
              <a:t>).</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15601984"/>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a:solidFill>
                  <a:schemeClr val="tx1"/>
                </a:solidFill>
              </a:rPr>
              <a:t>Usługi 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graphicFrame>
        <p:nvGraphicFramePr>
          <p:cNvPr id="6" name="Diagram 5"/>
          <p:cNvGraphicFramePr/>
          <p:nvPr>
            <p:extLst>
              <p:ext uri="{D42A27DB-BD31-4B8C-83A1-F6EECF244321}">
                <p14:modId xmlns:p14="http://schemas.microsoft.com/office/powerpoint/2010/main" val="3192178681"/>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476897"/>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a:solidFill>
                  <a:schemeClr val="tx1"/>
                </a:solidFill>
              </a:rPr>
              <a:t>styczeń 2019 roku</a:t>
            </a:r>
            <a:r>
              <a:rPr lang="pl-PL" sz="2800" dirty="0">
                <a:solidFill>
                  <a:schemeClr val="tx1"/>
                </a:solidFill>
              </a:rPr>
              <a:t>, w przypadku gdy ocenie podlegać będzie </a:t>
            </a:r>
            <a:r>
              <a:rPr lang="pl-PL" sz="2800" b="1" dirty="0">
                <a:solidFill>
                  <a:schemeClr val="tx1"/>
                </a:solidFill>
              </a:rPr>
              <a:t>do 100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a:solidFill>
                  <a:schemeClr val="tx1"/>
                </a:solidFill>
              </a:rPr>
              <a:t>luty 2019 roku</a:t>
            </a:r>
            <a:r>
              <a:rPr lang="pl-PL" sz="2800" dirty="0">
                <a:solidFill>
                  <a:schemeClr val="tx1"/>
                </a:solidFill>
              </a:rPr>
              <a:t>, w przypadku gdy ocenie podlegać będzie </a:t>
            </a:r>
            <a:r>
              <a:rPr lang="pl-PL" sz="2800" b="1" dirty="0">
                <a:solidFill>
                  <a:schemeClr val="tx1"/>
                </a:solidFill>
              </a:rPr>
              <a:t>powyżej 100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1204935927"/>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4125677417"/>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val="5740528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fontScale="32500" lnSpcReduction="20000"/>
          </a:bodyPr>
          <a:lstStyle/>
          <a:p>
            <a:pPr algn="ctr"/>
            <a:endParaRPr lang="pl-PL" sz="2000" b="1" dirty="0">
              <a:latin typeface="+mn-lt"/>
              <a:cs typeface="Arial" pitchFamily="34" charset="0"/>
            </a:endParaRPr>
          </a:p>
          <a:p>
            <a:pPr algn="just"/>
            <a:r>
              <a:rPr lang="pl-PL" sz="4300" dirty="0">
                <a:latin typeface="+mn-lt"/>
              </a:rPr>
              <a:t>uczniowie i wychowankowie </a:t>
            </a:r>
            <a:r>
              <a:rPr lang="pl-PL" sz="4300" b="1" dirty="0">
                <a:latin typeface="+mn-lt"/>
              </a:rPr>
              <a:t>szkół i placówek prowadzących kształcenie ogólne </a:t>
            </a:r>
            <a:r>
              <a:rPr lang="pl-PL" sz="4300" dirty="0">
                <a:latin typeface="+mn-lt"/>
              </a:rPr>
              <a:t>rozumiane zgodnie z Prawem Oświatowym: tj.</a:t>
            </a:r>
          </a:p>
          <a:p>
            <a:pPr algn="just"/>
            <a:endParaRPr lang="pl-PL" dirty="0">
              <a:latin typeface="+mn-lt"/>
            </a:endParaRPr>
          </a:p>
          <a:p>
            <a:pPr algn="just"/>
            <a:r>
              <a:rPr lang="pl-PL" sz="4300" b="1" dirty="0">
                <a:latin typeface="+mn-lt"/>
              </a:rPr>
              <a:t>Szkoła</a:t>
            </a:r>
            <a:r>
              <a:rPr lang="pl-PL" sz="4300" dirty="0">
                <a:latin typeface="+mn-lt"/>
              </a:rPr>
              <a:t> – podmiot, o którym mowa w </a:t>
            </a:r>
            <a:r>
              <a:rPr lang="pl-PL" sz="4300" b="1" dirty="0">
                <a:latin typeface="+mn-lt"/>
              </a:rPr>
              <a:t>art. 2 </a:t>
            </a:r>
            <a:r>
              <a:rPr lang="pl-PL" sz="4300" b="1" dirty="0" err="1">
                <a:latin typeface="+mn-lt"/>
              </a:rPr>
              <a:t>pkt</a:t>
            </a:r>
            <a:r>
              <a:rPr lang="pl-PL" sz="4300" b="1" dirty="0">
                <a:latin typeface="+mn-lt"/>
              </a:rPr>
              <a:t> 2 </a:t>
            </a:r>
            <a:r>
              <a:rPr lang="pl-PL" sz="4300" dirty="0">
                <a:latin typeface="+mn-lt"/>
              </a:rPr>
              <a:t>oraz </a:t>
            </a:r>
            <a:r>
              <a:rPr lang="pl-PL" sz="4300" b="1" dirty="0">
                <a:latin typeface="+mn-lt"/>
              </a:rPr>
              <a:t>art. 18 ust 1 i 2 </a:t>
            </a:r>
            <a:r>
              <a:rPr lang="pl-PL" sz="4300" dirty="0">
                <a:latin typeface="+mn-lt"/>
              </a:rPr>
              <a:t>Prawa oświatowego: </a:t>
            </a:r>
          </a:p>
          <a:p>
            <a:pPr algn="just"/>
            <a:r>
              <a:rPr lang="pl-PL" sz="4300" b="1" u="sng" dirty="0">
                <a:latin typeface="+mn-lt"/>
              </a:rPr>
              <a:t>art. 2 </a:t>
            </a:r>
            <a:r>
              <a:rPr lang="pl-PL" sz="4300" b="1" u="sng" dirty="0" err="1">
                <a:latin typeface="+mn-lt"/>
              </a:rPr>
              <a:t>pkt</a:t>
            </a:r>
            <a:r>
              <a:rPr lang="pl-PL" sz="4300" b="1" u="sng" dirty="0">
                <a:latin typeface="+mn-lt"/>
              </a:rPr>
              <a:t> 2</a:t>
            </a:r>
            <a:r>
              <a:rPr lang="pl-PL" sz="4300" dirty="0">
                <a:latin typeface="+mn-lt"/>
              </a:rPr>
              <a:t>:</a:t>
            </a:r>
          </a:p>
          <a:p>
            <a:r>
              <a:rPr lang="pl-PL" sz="4300" dirty="0">
                <a:latin typeface="+mn-lt"/>
              </a:rPr>
              <a:t>szkoły: </a:t>
            </a:r>
          </a:p>
          <a:p>
            <a:r>
              <a:rPr lang="pl-PL" sz="4300" dirty="0">
                <a:latin typeface="+mn-lt"/>
              </a:rPr>
              <a:t>a) podstawowe, w tym: specjalne, integracyjne, z oddziałami przedszkolnymi, integracyjnymi, specjalnymi, przysposabiającymi do pracy, dwujęzycznymi, sportowymi i mistrzostwa sportowego, sportowe i mistrzostwa sportowego,</a:t>
            </a:r>
          </a:p>
          <a:p>
            <a:r>
              <a:rPr lang="pl-PL" sz="4300" dirty="0">
                <a:latin typeface="+mn-lt"/>
              </a:rPr>
              <a:t>b) ponadpodstawowe, w tym: specjalne, integracyjne, dwujęzyczne, z oddziałami integracyjnymi, specjalnymi, dwujęzycznymi, sportowymi i mistrzostwa sportowego, sportowe, mistrzostwa sportowego, rolnicze, leśne, morskie, żeglugi śródlądowej oraz rybołówstwa,</a:t>
            </a:r>
          </a:p>
          <a:p>
            <a:r>
              <a:rPr lang="pl-PL" sz="4300" dirty="0">
                <a:latin typeface="+mn-lt"/>
              </a:rPr>
              <a:t>c) artystyczne;</a:t>
            </a:r>
          </a:p>
          <a:p>
            <a:pPr algn="just"/>
            <a:endParaRPr lang="pl-PL" sz="2900" dirty="0">
              <a:latin typeface="+mn-lt"/>
            </a:endParaRPr>
          </a:p>
          <a:p>
            <a:r>
              <a:rPr lang="pl-PL" sz="4300" b="1" u="sng" dirty="0">
                <a:latin typeface="+mn-lt"/>
              </a:rPr>
              <a:t>Art. 18. 1.: </a:t>
            </a:r>
            <a:r>
              <a:rPr lang="pl-PL" sz="4300" dirty="0">
                <a:latin typeface="+mn-lt"/>
              </a:rPr>
              <a:t>Szkoły publiczne i niepubliczne dzielą się na następujące typy: </a:t>
            </a:r>
          </a:p>
          <a:p>
            <a:r>
              <a:rPr lang="pl-PL" sz="4300" dirty="0">
                <a:latin typeface="+mn-lt"/>
              </a:rPr>
              <a:t>1) ośmioletnią szkołę podstawową;</a:t>
            </a:r>
          </a:p>
          <a:p>
            <a:r>
              <a:rPr lang="pl-PL" sz="4300" dirty="0">
                <a:latin typeface="+mn-lt"/>
              </a:rPr>
              <a:t>2) szkoły ponadpodstawowe: </a:t>
            </a:r>
          </a:p>
          <a:p>
            <a:r>
              <a:rPr lang="pl-PL" sz="4300" dirty="0">
                <a:latin typeface="+mn-lt"/>
              </a:rPr>
              <a:t>	a) czteroletnie liceum ogólnokształcące,</a:t>
            </a:r>
          </a:p>
          <a:p>
            <a:r>
              <a:rPr lang="pl-PL" sz="4300" dirty="0">
                <a:latin typeface="+mn-lt"/>
              </a:rPr>
              <a:t>	b) pięcioletnie technikum,</a:t>
            </a:r>
          </a:p>
          <a:p>
            <a:r>
              <a:rPr lang="pl-PL" sz="4300" dirty="0">
                <a:latin typeface="+mn-lt"/>
              </a:rPr>
              <a:t>	c) trzyletnią branżową szkołę I stopnia,</a:t>
            </a:r>
          </a:p>
          <a:p>
            <a:r>
              <a:rPr lang="pl-PL" sz="4300" dirty="0">
                <a:latin typeface="+mn-lt"/>
              </a:rPr>
              <a:t>	d) trzyletnią szkołę specjalną przysposabiającą do pracy,</a:t>
            </a:r>
          </a:p>
          <a:p>
            <a:r>
              <a:rPr lang="pl-PL" sz="4300" dirty="0">
                <a:latin typeface="+mn-lt"/>
              </a:rPr>
              <a:t>	e) dwuletnią branżową szkołę II stopnia,</a:t>
            </a:r>
          </a:p>
          <a:p>
            <a:r>
              <a:rPr lang="pl-PL" sz="4300" dirty="0">
                <a:latin typeface="+mn-lt"/>
              </a:rPr>
              <a:t>	f) szkołę policealną dla osób posiadających wykształcenie średnie lub  wykształcenie średnie 	branżowe, o okresie nauczania nie dłuższym niż 2,5 roku.</a:t>
            </a:r>
          </a:p>
          <a:p>
            <a:endParaRPr lang="pl-PL" sz="2900" b="1" dirty="0">
              <a:latin typeface="+mn-lt"/>
            </a:endParaRPr>
          </a:p>
          <a:p>
            <a:r>
              <a:rPr lang="pl-PL" sz="4300" b="1" dirty="0">
                <a:latin typeface="+mn-lt"/>
              </a:rPr>
              <a:t>UWAGA: wyłączone są szkoły dla dorosłych (szkoła podstawowa dla dorosłych, liceum dla dorosłych, szkoła policealna dla dorosłych)</a:t>
            </a:r>
          </a:p>
          <a:p>
            <a:endParaRPr lang="pl-PL" sz="2900" dirty="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10368</TotalTime>
  <Words>7026</Words>
  <Application>Microsoft Office PowerPoint</Application>
  <PresentationFormat>Pokaz na ekranie (4:3)</PresentationFormat>
  <Paragraphs>1214</Paragraphs>
  <Slides>86</Slides>
  <Notes>86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86</vt:i4>
      </vt:variant>
    </vt:vector>
  </HeadingPairs>
  <TitlesOfParts>
    <vt:vector size="91" baseType="lpstr">
      <vt:lpstr>Arial</vt:lpstr>
      <vt:lpstr>Calibri</vt:lpstr>
      <vt:lpstr>Symbol</vt:lpstr>
      <vt:lpstr>Wingdings</vt:lpstr>
      <vt:lpstr>plik</vt:lpstr>
      <vt:lpstr>Prezentacja programu PowerPoint</vt:lpstr>
      <vt:lpstr>Prezentacja programu PowerPoint</vt:lpstr>
      <vt:lpstr>Prezentacja programu PowerPoint</vt:lpstr>
      <vt:lpstr>Prezentacja programu PowerPoint</vt:lpstr>
      <vt:lpstr>Kwota środków europejskich przeznaczona na konkurs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Diagnoza potrzeb edukacyjnych</vt:lpstr>
      <vt:lpstr>Kryteria formalne – 11 kryteriów szczegółowo opisane w Załączniku nr 1  Weryfikowane na zasadzie Tak/Nie/Nie dotyczy</vt:lpstr>
      <vt:lpstr>Kryteria formalne cd.</vt:lpstr>
      <vt:lpstr>Kryteria formalne cd.</vt:lpstr>
      <vt:lpstr>Prezentacja programu PowerPoint</vt:lpstr>
      <vt:lpstr>Kryteria formalne cd.</vt:lpstr>
      <vt:lpstr>Kryteria formalne cd.</vt:lpstr>
      <vt:lpstr>Kryteria formalne cd.</vt:lpstr>
      <vt:lpstr>Kryteria merytoryczne – 11 kryteriów szczegółowo opisane w Załączniku nr 1  punktowane lub tak/nie</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Wskaźniki w ramach Działania 10.2</vt:lpstr>
      <vt:lpstr>Wskaźniki programowe – 6 wskaźników produktu</vt:lpstr>
      <vt:lpstr>Wskaźniki programowe – 6 wskaźników produktu cd.</vt:lpstr>
      <vt:lpstr>Wskaźniki programowe – 6 wskaźników produktu cd.</vt:lpstr>
      <vt:lpstr>Wskaźniki programowe – 4 wskaźniki rezultatu bezpośredniego</vt:lpstr>
      <vt:lpstr>Wskaźniki programowe – 4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10.2.A – wsparcie w zakresie TIK a OSE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Dorota Szafko-Kocowska</cp:lastModifiedBy>
  <cp:revision>990</cp:revision>
  <cp:lastPrinted>2015-09-17T13:52:11Z</cp:lastPrinted>
  <dcterms:created xsi:type="dcterms:W3CDTF">2010-12-31T07:04:34Z</dcterms:created>
  <dcterms:modified xsi:type="dcterms:W3CDTF">2018-05-22T11:05:18Z</dcterms:modified>
</cp:coreProperties>
</file>