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373" r:id="rId2"/>
    <p:sldId id="504" r:id="rId3"/>
    <p:sldId id="506" r:id="rId4"/>
    <p:sldId id="503" r:id="rId5"/>
    <p:sldId id="518" r:id="rId6"/>
    <p:sldId id="508" r:id="rId7"/>
    <p:sldId id="511" r:id="rId8"/>
    <p:sldId id="512" r:id="rId9"/>
    <p:sldId id="523" r:id="rId10"/>
    <p:sldId id="507" r:id="rId11"/>
    <p:sldId id="513" r:id="rId12"/>
    <p:sldId id="525" r:id="rId13"/>
    <p:sldId id="522" r:id="rId14"/>
    <p:sldId id="344" r:id="rId15"/>
    <p:sldId id="520" r:id="rId16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0295" autoAdjust="0"/>
  </p:normalViewPr>
  <p:slideViewPr>
    <p:cSldViewPr>
      <p:cViewPr varScale="1">
        <p:scale>
          <a:sx n="105" d="100"/>
          <a:sy n="105" d="100"/>
        </p:scale>
        <p:origin x="-19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Zwiększenie kompetencji osób dorosłych w szczególności osób pozostających w niekorzystnej sytuacji na rynku pracy w zakresie ICT i języków obcych.</a:t>
            </a:r>
          </a:p>
          <a:p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Wsk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rezultatu bezpośredniego: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Liczba osób w wieku 25 lat i więcej, które uzyskały kwalifikacje lub nabyły kompetencje po opuszczeniu programu.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Liczba osób w wieku 50 lat i więcej, które uzyskały kwalifikacje lub nabyły kompetencje po opuszczeniu programu.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Liczba osób o niskich kwalifikacjach, które uzyskały kwalifikacje lub nabyły kompetencje po opuszczeniu programu. </a:t>
            </a:r>
          </a:p>
          <a:p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Wsk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produktu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Liczba osób w wieku 25 lat i więcej objętych wsparciem w programie.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Liczba osób w wieku 50 lat i więcej objętych wsparciem w programie.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Liczba osób o niskich kwalifikacjach objętych wsparciem w programie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 przypadku 6.3 A i 6.</a:t>
            </a:r>
            <a:r>
              <a:rPr lang="pl-PL" altLang="pl-PL" b="1" u="sng" baseline="0" dirty="0" smtClean="0"/>
              <a:t>3 B </a:t>
            </a: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/>
              <a:t>Powinny być kształtowane odpowiednie kompetencje, z uwzględnieniem umiejętności interpersonalnych i społecznych. 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971600" y="1484784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000" b="1" dirty="0" smtClean="0"/>
              <a:t>Cel oraz wskaźniki dla naboru wniosków                               o dofinansowanie w trybie konkursowym  </a:t>
            </a:r>
          </a:p>
          <a:p>
            <a:pPr algn="ctr"/>
            <a:r>
              <a:rPr lang="pl-PL" sz="2000" b="1" dirty="0" smtClean="0"/>
              <a:t>dla Osi Priorytetowej 10 Edukacja </a:t>
            </a:r>
          </a:p>
          <a:p>
            <a:pPr algn="ctr"/>
            <a:r>
              <a:rPr lang="pl-PL" sz="2000" b="1" dirty="0" smtClean="0"/>
              <a:t>Działania 10.4 Dostosowanie systemów kształcenia i szkolenia zawodowego </a:t>
            </a:r>
          </a:p>
          <a:p>
            <a:pPr algn="ctr"/>
            <a:r>
              <a:rPr lang="pl-PL" sz="2000" b="1" dirty="0" smtClean="0"/>
              <a:t>do potrzeb rynku pracy. </a:t>
            </a:r>
          </a:p>
          <a:p>
            <a:pPr lvl="0" algn="ctr"/>
            <a:endParaRPr lang="pl-PL" sz="2000" b="1" dirty="0" smtClean="0"/>
          </a:p>
          <a:p>
            <a:pPr algn="ctr" eaLnBrk="1" hangingPunct="1"/>
            <a:endParaRPr lang="pl-PL" altLang="pl-PL" sz="2000" b="1" dirty="0" smtClean="0"/>
          </a:p>
          <a:p>
            <a:pPr algn="ctr" eaLnBrk="1" hangingPunct="1"/>
            <a:r>
              <a:rPr lang="pl-PL" altLang="pl-PL" sz="2000" b="1" dirty="0" smtClean="0"/>
              <a:t>Regionalny Program Operacyjny </a:t>
            </a:r>
          </a:p>
          <a:p>
            <a:pPr algn="ctr" eaLnBrk="1" hangingPunct="1"/>
            <a:r>
              <a:rPr lang="pl-PL" altLang="pl-PL" sz="2000" b="1" dirty="0" smtClean="0"/>
              <a:t>Województwa Dolnośląskiego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2014-2020</a:t>
            </a:r>
            <a:endParaRPr lang="pl-PL" altLang="pl-PL" sz="20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588224" y="5949280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 smtClean="0"/>
              <a:t>Wrocław, </a:t>
            </a:r>
            <a:r>
              <a:rPr lang="pl-PL" b="1" dirty="0" smtClean="0"/>
              <a:t>18.02.2016 </a:t>
            </a:r>
            <a:r>
              <a:rPr lang="pl-PL" b="1" dirty="0" smtClean="0"/>
              <a:t>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rezultatu bezpośredniego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dotyczą oczekiwanych efektów wsparcia 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 środków EFS.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Określają efekt bezpośrednio po zakończeniu udziału w projekcie i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mierzone są do 4 tygodni od zakończenia udziału przez uczestnika 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projekcie.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celu ograniczenia wpływu czynników zewnętrznych na wartość wskaźnika rezultatu, powinien on być jak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najbliżej powiązany z działaniami wdrażanymi w ramach Działania 10.4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 kształcenia zawodowego oraz instruktorów praktycznej nauki zawodu, którzy uzyskali kwalifikacje lub nabyli kompetencje </a:t>
            </a:r>
            <a:r>
              <a:rPr lang="pl-PL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opuszczeniu programu [osoby]. </a:t>
            </a:r>
          </a:p>
          <a:p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Definicja kwalifikacji jest zgodna z definicją zawartą w części dot. wskaźników EFS monitorowanych we wszystkich priorytetach inwestycyjnych dla wskaźnika </a:t>
            </a:r>
            <a:r>
              <a:rPr lang="pl-PL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osób, które uzyskały kwalifikacje po opuszczeniu programu.</a:t>
            </a:r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Fakt nabycia kompetencji będzie weryfikowany w ramach poszczególnych etapów wymienionych w Regulaminie konkursu.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10.4: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objęcie w ramach Osi priorytetowej 73% osób (szacowana wartość docelowa na 2023 r.).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600"/>
              </a:spcAft>
              <a:defRPr/>
            </a:pPr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i placówek kształcenia zawodowego wykorzystujących doposażenie zakupione dzięki EFS [sztuki].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i placówek prowadzących kształcenie zawodowe, wykorzystujących doposażenie zakupione w ramach programu do prowadzenia zajęć edukacyjnych.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Wykorzystanie doposażenia jest weryfikowane na reprezentatywnej próbie szkół/placówek objętych wsparciem w ramach RPO do 4 tygodni </a:t>
            </a:r>
            <a:r>
              <a:rPr lang="pl-PL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zakończeniu projektu w ramach wizyt monitoringowych przeprowadzonych przez pracowników Instytucji Zarządzającej.</a:t>
            </a:r>
          </a:p>
          <a:p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10.4: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objęcie w ramach Osi priorytetowej 89% szkół (szacowana wartość docelowa na 2023 r.).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971600" y="1052736"/>
            <a:ext cx="6692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l-PL" b="1" dirty="0" smtClean="0"/>
              <a:t>Wskaźniki wspólne i wskaźniki projektowe</a:t>
            </a:r>
            <a:endParaRPr lang="pl-PL" altLang="pl-PL" b="1" dirty="0"/>
          </a:p>
        </p:txBody>
      </p:sp>
      <p:sp>
        <p:nvSpPr>
          <p:cNvPr id="8" name="Prostokąt 7"/>
          <p:cNvSpPr/>
          <p:nvPr/>
        </p:nvSpPr>
        <p:spPr>
          <a:xfrm>
            <a:off x="467544" y="1628800"/>
            <a:ext cx="777686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Poza monitorowaniem wskaźników określonych we wniosku o dofinansowanie, realizacja projektów w ramach Działania 10.4 wiąże się z obowiązkiem 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wskazanych w rozporządzeniu EFS oraz zdefiniowanych                      w Wytycznych KE dotyczących monitorowania i ewaluacji EFS 2014-2020                          i Wytycznych w zakresie monitorowania postępu rzeczowego realizacji programów operacyjnych na lata 2014-2020.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250825" y="1268413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10" name="Prostokąt 1"/>
          <p:cNvSpPr>
            <a:spLocks noChangeArrowheads="1"/>
          </p:cNvSpPr>
          <p:nvPr/>
        </p:nvSpPr>
        <p:spPr bwMode="auto">
          <a:xfrm>
            <a:off x="467544" y="2780928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40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prawidłowe zebranie danych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będących podstawą do monitorowania wskaźników, a następnie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wprowadzenie tych danych do SL2014 odpowiada Beneficjent.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4372608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</a:rPr>
              <a:t>Wydziała Zarządzania RPO</a:t>
            </a: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/>
              <a:t>rpo@dolnyslask.pl</a:t>
            </a:r>
            <a:r>
              <a:rPr lang="pl-PL" sz="1600" dirty="0"/>
              <a:t>           </a:t>
            </a:r>
            <a:r>
              <a:rPr lang="pl-PL" sz="1600" dirty="0" err="1"/>
              <a:t>www.rpo.dolnyslask.pl</a:t>
            </a:r>
            <a:r>
              <a:rPr lang="pl-PL" sz="1600" dirty="0"/>
              <a:t>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 smtClean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 smtClean="0">
                <a:solidFill>
                  <a:srgbClr val="000000"/>
                </a:solidFill>
              </a:rPr>
              <a:t>Dziękuję </a:t>
            </a:r>
            <a:r>
              <a:rPr lang="pl-PL" sz="3200" b="1" i="1" dirty="0">
                <a:solidFill>
                  <a:srgbClr val="000000"/>
                </a:solidFill>
              </a:rPr>
              <a:t>za </a:t>
            </a:r>
            <a:r>
              <a:rPr lang="pl-PL" sz="3200" b="1" i="1" dirty="0" smtClean="0">
                <a:solidFill>
                  <a:srgbClr val="000000"/>
                </a:solidFill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 </a:t>
            </a: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95536" y="126876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 dirty="0"/>
          </a:p>
        </p:txBody>
      </p:sp>
      <p:sp>
        <p:nvSpPr>
          <p:cNvPr id="7" name="Prostokąt 6"/>
          <p:cNvSpPr/>
          <p:nvPr/>
        </p:nvSpPr>
        <p:spPr>
          <a:xfrm>
            <a:off x="683568" y="1628800"/>
            <a:ext cx="72008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/>
              <a:t>Umowa Partnerstwa </a:t>
            </a:r>
            <a:r>
              <a:rPr lang="pl-PL" dirty="0" smtClean="0"/>
              <a:t>– określająca ramy programów operacyjnych   w perspektywie 2014 - 2020 w zakresie celu tematycznego dotyczącego Edukacji precyzuje, by </a:t>
            </a:r>
            <a:r>
              <a:rPr lang="pl-PL" b="1" dirty="0" smtClean="0"/>
              <a:t>podnoszony był poziom umiejętności i kwalifikacji społeczeństwa przez podniesienie jakości edukacji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Wobec obecnej sytuacji na rynku pracy konieczne jest </a:t>
            </a:r>
            <a:r>
              <a:rPr lang="pl-PL" b="1" dirty="0" smtClean="0"/>
              <a:t>zwiększenie powiązania systemu edukacji i umiejętności osób z potrzebami rynku pracy</a:t>
            </a:r>
            <a:r>
              <a:rPr lang="pl-PL" dirty="0" smtClean="0"/>
              <a:t>, o czym świadczy rosnące bezrobocie wśród ludzi młodych, pomimo jednej z najwyższych w Europie stóp </a:t>
            </a:r>
            <a:r>
              <a:rPr lang="pl-PL" dirty="0" err="1" smtClean="0"/>
              <a:t>skolaryzacji</a:t>
            </a:r>
            <a:r>
              <a:rPr lang="pl-PL" dirty="0" smtClean="0"/>
              <a:t>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Wyniki badań pracodawców świadczą o niespełnieniu przez absolwentów wymagań zarówno co do umiejętności, jak i postaw. </a:t>
            </a:r>
          </a:p>
          <a:p>
            <a:pPr algn="just"/>
            <a:r>
              <a:rPr lang="pl-PL" dirty="0" smtClean="0"/>
              <a:t>Taki stan rzeczy jest efektem zarówno jakości kształcenia (niedostosowania programów nauczania, deficytów w wyposażeniu szkół oraz jakości kadry pedagogicznej), jak i niedostatecznej współpracy szkół i uczelni z pracodawcami i ich otoczeniem.</a:t>
            </a:r>
          </a:p>
          <a:p>
            <a:endParaRPr lang="pl-PL" sz="1600" dirty="0" smtClean="0"/>
          </a:p>
          <a:p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7305201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539552" y="980728"/>
            <a:ext cx="7488832" cy="524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r>
              <a:rPr lang="pl-PL" b="1" dirty="0" smtClean="0"/>
              <a:t>Umowa partnerstwa wskazuje na potrzebę:</a:t>
            </a:r>
          </a:p>
          <a:p>
            <a:pPr algn="just">
              <a:spcBef>
                <a:spcPct val="30000"/>
              </a:spcBef>
              <a:defRPr/>
            </a:pPr>
            <a:endParaRPr lang="pl-PL" b="1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współpracy szkół i placówek oświatowych z ich otoczeniem, zwłaszcza pracodawcami i instytucjami rynku pracy;</a:t>
            </a:r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włączenia pracodawców w proces kształcenia zawodowego i egzaminowania;</a:t>
            </a:r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poszerzania oferty praktyk i staży dla nauczycieli w przedsiębiorstwach, uruchomienia studiów podyplomowych, szkoleń kaskadowych; </a:t>
            </a:r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zwiększenia potencjału szkół zawodowych poprzez inwestycje w wyposażenie pracowni do praktycznej nauki zawodu w celu stworzenia w szkole warunków zbliżonych do rzeczywistego środowiska pracy zawodowej pod kątem wyposażenia, doposażenie warsztatów, pracowni, itp.</a:t>
            </a:r>
          </a:p>
          <a:p>
            <a:pPr marL="263525" indent="-263525" algn="just">
              <a:spcBef>
                <a:spcPct val="30000"/>
              </a:spcBef>
              <a:defRPr/>
            </a:pPr>
            <a:r>
              <a:rPr lang="pl-P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9526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251520" y="1340768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600"/>
              </a:spcAft>
              <a:defRPr/>
            </a:pPr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250825" y="1268413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971600" y="1628800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4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pl-PL" altLang="pl-PL" sz="24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Celem szczegółowym w Działaniu 10.4  jest:</a:t>
            </a:r>
          </a:p>
          <a:p>
            <a:pPr algn="ctr" eaLnBrk="1" hangingPunct="1"/>
            <a:endParaRPr lang="pl-PL" altLang="pl-PL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400" b="1" dirty="0" smtClean="0"/>
              <a:t>Zwiększenie szans na zatrudnienie uczniów kształcenia i szkolenia zawodowego, w</a:t>
            </a:r>
          </a:p>
          <a:p>
            <a:pPr algn="ctr"/>
            <a:r>
              <a:rPr lang="pl-PL" sz="2400" b="1" dirty="0" smtClean="0"/>
              <a:t>szczególności poprzez poprawę efektywności kształcenia zawodowego.</a:t>
            </a:r>
            <a:endParaRPr lang="pl-PL" sz="2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5223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430212" y="1916832"/>
            <a:ext cx="831825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Produkt stanowi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wszystko, co zostało uzyskane 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wyniku realizacji projektu. </a:t>
            </a:r>
          </a:p>
          <a:p>
            <a:pPr algn="ctr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produktu odnoszą się do osób lub podmiotów objętych wsparciem.</a:t>
            </a: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produktu 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monitorowane są w momencie rozpoczęcia udziału w projekcie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co do zasady za rozpoczęcie udziału w projekcie uznaje się przystąpienie do pierwszej formy wsparcia świadczonej w ramach projektu.</a:t>
            </a:r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1600" b="1" dirty="0" smtClean="0">
              <a:solidFill>
                <a:schemeClr val="tx1"/>
              </a:solidFill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 kształcenia zawodowego oraz instruktorów praktycznej nauki zawodu objętych wsparciem w programie [osoby].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 oraz instruktorów praktycznej nauki zawodu objętych wsparciem, w tym: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liczba osób przygotowanych do wykonywania zawodu nauczyciela przedmiotów zawodowych w ramach studiów podyplomowych lub innych form doskonalenia;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liczba nauczycieli uczestniczących w formach doskonalenia zawodowego organizowanych we współpracy z uczelniami;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liczba nauczycieli uczestniczących w stażach i praktykach u pracodawców o czasie trwania nie krótszym niż dwa tygodnie;</a:t>
            </a:r>
          </a:p>
          <a:p>
            <a:pPr algn="just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 objętych wspomaganiem realizowanym przez placówki doskonalenia nauczycieli, poradnie psychologiczno-pedagogiczne i biblioteki pedagogiczne oraz uczestniczących w sieciach współpracy i samokształcenia.</a:t>
            </a:r>
          </a:p>
          <a:p>
            <a:pPr>
              <a:buFontTx/>
              <a:buChar char="-"/>
            </a:pPr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10.4: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1067 osób (szacowana wartość docelowa 2023 r.).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uczniów szkół i placówek kształcenia zawodowego uczestniczących w stażach i praktykach u pracodawcy [osoby].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uczniów szkół i placówek kształcenia zawodowego, objętych wsparciem bezpośrednim w ramach programu w postaci staży i praktyk u pracodawcy. Pod pojęciem stażu realizowanego w ramach wszystkich typów operacji należy rozumieć takie formy nabywania umiejętności praktycznych, których zakres wykracza poza ramy określone dla praktyki zawodowej.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Staże mogą zatem obejmować kształcenie zawodowe praktyczne realizowane w ramach praktycznej nauki zawodu (</a:t>
            </a:r>
            <a:r>
              <a:rPr lang="pl-PL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pnz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lub wykraczać poza zakres </a:t>
            </a:r>
            <a:r>
              <a:rPr lang="pl-PL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pnz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Zasady realizacji </a:t>
            </a:r>
            <a:r>
              <a:rPr lang="pl-PL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pnz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określa Rozporządzenie MEN z dnia 15 grudnia 2010 roku w sprawie praktycznej nauki zawodu.</a:t>
            </a:r>
          </a:p>
          <a:p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10.4:</a:t>
            </a: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17 331 osób (szacowana wartość docelowa na 2023 r.).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i placówek kształcenia zawodowego doposażonych w programie w sprzęt i materiały dydaktyczne niezbędne do realizacji kształcenia zawodowego [sztuki].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szkół i placówek prowadzących kształcenie zawodowe wyposażonych/ doposażonych w ramach programu w nowoczesny sprzęt i materiały dydaktyczne zapewniające wysoką jakość kształcenia i umożliwiające realizację podstawy programowej kształcenia w zawodach. Moment pomiaru wskaźnika rozumiany jest jako dzień dostarczenia sprzętu/materiałów dydaktycznych do szkół i placówek prowadzących kształcenie zawodowe.</a:t>
            </a:r>
          </a:p>
          <a:p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10.4: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256 szkół (szacowana wartość docelowa na 2023 r.).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podmiotów realizujących zadania centrum kształcenia zawodowego i ustawicznego, objętych wsparciem w programie [sztuki].</a:t>
            </a:r>
          </a:p>
          <a:p>
            <a:pPr algn="ctr"/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jednostek systemu oświaty istniejących lub nowoutworzonych, realizujących zadania zbieżne z zadaniami centrum kształcenia zawodowego i ustawicznego (</a:t>
            </a:r>
            <a:r>
              <a:rPr lang="pl-PL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ckziu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tj. współpracujących z pracodawcami i organizacjami pracodawców oraz prowadzących kwalifikacyjne kursy zawodowe, a także podejmujących działania w zakresie poradnictwa zawodowego i informacji zawodowej, w tym również dla osób dorosłych.</a:t>
            </a: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10.4: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39 podmiotów (szacowana wartość docelowa na 2023 r.).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5325</TotalTime>
  <Words>989</Words>
  <Application>Microsoft Office PowerPoint</Application>
  <PresentationFormat>Pokaz na ekranie (4:3)</PresentationFormat>
  <Paragraphs>191</Paragraphs>
  <Slides>15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Edyta Wójcik</cp:lastModifiedBy>
  <cp:revision>533</cp:revision>
  <cp:lastPrinted>2015-09-17T13:52:11Z</cp:lastPrinted>
  <dcterms:created xsi:type="dcterms:W3CDTF">2010-12-31T07:04:34Z</dcterms:created>
  <dcterms:modified xsi:type="dcterms:W3CDTF">2016-02-12T09:41:05Z</dcterms:modified>
</cp:coreProperties>
</file>