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4025" r:id="rId9"/>
  </p:sldMasterIdLst>
  <p:notesMasterIdLst>
    <p:notesMasterId r:id="rId115"/>
  </p:notesMasterIdLst>
  <p:handoutMasterIdLst>
    <p:handoutMasterId r:id="rId116"/>
  </p:handoutMasterIdLst>
  <p:sldIdLst>
    <p:sldId id="257" r:id="rId10"/>
    <p:sldId id="278" r:id="rId11"/>
    <p:sldId id="279" r:id="rId12"/>
    <p:sldId id="379" r:id="rId13"/>
    <p:sldId id="490" r:id="rId14"/>
    <p:sldId id="422" r:id="rId15"/>
    <p:sldId id="492" r:id="rId16"/>
    <p:sldId id="524" r:id="rId17"/>
    <p:sldId id="542" r:id="rId18"/>
    <p:sldId id="543" r:id="rId19"/>
    <p:sldId id="423" r:id="rId20"/>
    <p:sldId id="540" r:id="rId21"/>
    <p:sldId id="424" r:id="rId22"/>
    <p:sldId id="493" r:id="rId23"/>
    <p:sldId id="494" r:id="rId24"/>
    <p:sldId id="495" r:id="rId25"/>
    <p:sldId id="427" r:id="rId26"/>
    <p:sldId id="428" r:id="rId27"/>
    <p:sldId id="431" r:id="rId28"/>
    <p:sldId id="477" r:id="rId29"/>
    <p:sldId id="478" r:id="rId30"/>
    <p:sldId id="322" r:id="rId31"/>
    <p:sldId id="544" r:id="rId32"/>
    <p:sldId id="281" r:id="rId33"/>
    <p:sldId id="527" r:id="rId34"/>
    <p:sldId id="441" r:id="rId35"/>
    <p:sldId id="387" r:id="rId36"/>
    <p:sldId id="388" r:id="rId37"/>
    <p:sldId id="496" r:id="rId38"/>
    <p:sldId id="481" r:id="rId39"/>
    <p:sldId id="430" r:id="rId40"/>
    <p:sldId id="498" r:id="rId41"/>
    <p:sldId id="500" r:id="rId42"/>
    <p:sldId id="499" r:id="rId43"/>
    <p:sldId id="482" r:id="rId44"/>
    <p:sldId id="429" r:id="rId45"/>
    <p:sldId id="391" r:id="rId46"/>
    <p:sldId id="392" r:id="rId47"/>
    <p:sldId id="393" r:id="rId48"/>
    <p:sldId id="394" r:id="rId49"/>
    <p:sldId id="396" r:id="rId50"/>
    <p:sldId id="398" r:id="rId51"/>
    <p:sldId id="399" r:id="rId52"/>
    <p:sldId id="400" r:id="rId53"/>
    <p:sldId id="357" r:id="rId54"/>
    <p:sldId id="501" r:id="rId55"/>
    <p:sldId id="486" r:id="rId56"/>
    <p:sldId id="502" r:id="rId57"/>
    <p:sldId id="402" r:id="rId58"/>
    <p:sldId id="503" r:id="rId59"/>
    <p:sldId id="365" r:id="rId60"/>
    <p:sldId id="366" r:id="rId61"/>
    <p:sldId id="504" r:id="rId62"/>
    <p:sldId id="352" r:id="rId63"/>
    <p:sldId id="405" r:id="rId64"/>
    <p:sldId id="420" r:id="rId65"/>
    <p:sldId id="419" r:id="rId66"/>
    <p:sldId id="418" r:id="rId67"/>
    <p:sldId id="417" r:id="rId68"/>
    <p:sldId id="416" r:id="rId69"/>
    <p:sldId id="415" r:id="rId70"/>
    <p:sldId id="414" r:id="rId71"/>
    <p:sldId id="413" r:id="rId72"/>
    <p:sldId id="412" r:id="rId73"/>
    <p:sldId id="411" r:id="rId74"/>
    <p:sldId id="410" r:id="rId75"/>
    <p:sldId id="409" r:id="rId76"/>
    <p:sldId id="408" r:id="rId77"/>
    <p:sldId id="407" r:id="rId78"/>
    <p:sldId id="528" r:id="rId79"/>
    <p:sldId id="545" r:id="rId80"/>
    <p:sldId id="546" r:id="rId81"/>
    <p:sldId id="547" r:id="rId82"/>
    <p:sldId id="548" r:id="rId83"/>
    <p:sldId id="549" r:id="rId84"/>
    <p:sldId id="550" r:id="rId85"/>
    <p:sldId id="551" r:id="rId86"/>
    <p:sldId id="552" r:id="rId87"/>
    <p:sldId id="553" r:id="rId88"/>
    <p:sldId id="554" r:id="rId89"/>
    <p:sldId id="555" r:id="rId90"/>
    <p:sldId id="515" r:id="rId91"/>
    <p:sldId id="519" r:id="rId92"/>
    <p:sldId id="518" r:id="rId93"/>
    <p:sldId id="520" r:id="rId94"/>
    <p:sldId id="521" r:id="rId95"/>
    <p:sldId id="522" r:id="rId96"/>
    <p:sldId id="523" r:id="rId97"/>
    <p:sldId id="556" r:id="rId98"/>
    <p:sldId id="450" r:id="rId99"/>
    <p:sldId id="451" r:id="rId100"/>
    <p:sldId id="452" r:id="rId101"/>
    <p:sldId id="453" r:id="rId102"/>
    <p:sldId id="454" r:id="rId103"/>
    <p:sldId id="455" r:id="rId104"/>
    <p:sldId id="456" r:id="rId105"/>
    <p:sldId id="458" r:id="rId106"/>
    <p:sldId id="459" r:id="rId107"/>
    <p:sldId id="514" r:id="rId108"/>
    <p:sldId id="472" r:id="rId109"/>
    <p:sldId id="473" r:id="rId110"/>
    <p:sldId id="474" r:id="rId111"/>
    <p:sldId id="489" r:id="rId112"/>
    <p:sldId id="557" r:id="rId113"/>
    <p:sldId id="476" r:id="rId114"/>
  </p:sldIdLst>
  <p:sldSz cx="9144000" cy="6858000" type="screen4x3"/>
  <p:notesSz cx="6797675" cy="98742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A00"/>
    <a:srgbClr val="1070A0"/>
    <a:srgbClr val="008000"/>
    <a:srgbClr val="0033CC"/>
    <a:srgbClr val="FF9900"/>
    <a:srgbClr val="FF9966"/>
    <a:srgbClr val="FFB900"/>
    <a:srgbClr val="FFBE00"/>
    <a:srgbClr val="FFB800"/>
    <a:srgbClr val="FF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3" autoAdjust="0"/>
    <p:restoredTop sz="86358" autoAdjust="0"/>
  </p:normalViewPr>
  <p:slideViewPr>
    <p:cSldViewPr snapToGrid="0">
      <p:cViewPr varScale="1">
        <p:scale>
          <a:sx n="109" d="100"/>
          <a:sy n="109" d="100"/>
        </p:scale>
        <p:origin x="282" y="102"/>
      </p:cViewPr>
      <p:guideLst>
        <p:guide orient="horz" pos="2160"/>
        <p:guide pos="2880"/>
      </p:guideLst>
    </p:cSldViewPr>
  </p:slideViewPr>
  <p:outlineViewPr>
    <p:cViewPr>
      <p:scale>
        <a:sx n="33" d="100"/>
        <a:sy n="33" d="100"/>
      </p:scale>
      <p:origin x="0" y="11904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presProps" Target="presProps.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slide" Target="slides/slide101.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slide" Target="slides/slide104.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93F71DB5-E1F9-4FB8-A2CC-9672718C73FA}" type="datetimeFigureOut">
              <a:rPr lang="pl-PL" smtClean="0"/>
              <a:pPr/>
              <a:t>2015-11-05</a:t>
            </a:fld>
            <a:endParaRPr lang="pl-PL"/>
          </a:p>
        </p:txBody>
      </p:sp>
      <p:sp>
        <p:nvSpPr>
          <p:cNvPr id="4" name="Symbol zastępczy stopki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BD708B6-522C-4A2E-8A4A-29650C96FAAA}" type="datetimeFigureOut">
              <a:rPr lang="pl-PL" smtClean="0"/>
              <a:pPr/>
              <a:t>2015-11-05</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a:p>
        </p:txBody>
      </p:sp>
    </p:spTree>
    <p:extLst>
      <p:ext uri="{BB962C8B-B14F-4D97-AF65-F5344CB8AC3E}">
        <p14:creationId xmlns:p14="http://schemas.microsoft.com/office/powerpoint/2010/main" val="257971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42</a:t>
            </a:fld>
            <a:endParaRPr lang="pl-PL"/>
          </a:p>
        </p:txBody>
      </p:sp>
    </p:spTree>
    <p:extLst>
      <p:ext uri="{BB962C8B-B14F-4D97-AF65-F5344CB8AC3E}">
        <p14:creationId xmlns:p14="http://schemas.microsoft.com/office/powerpoint/2010/main" val="56633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43</a:t>
            </a:fld>
            <a:endParaRPr lang="pl-PL"/>
          </a:p>
        </p:txBody>
      </p:sp>
    </p:spTree>
    <p:extLst>
      <p:ext uri="{BB962C8B-B14F-4D97-AF65-F5344CB8AC3E}">
        <p14:creationId xmlns:p14="http://schemas.microsoft.com/office/powerpoint/2010/main" val="284415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97</a:t>
            </a:fld>
            <a:endParaRPr lang="pl-PL"/>
          </a:p>
        </p:txBody>
      </p:sp>
    </p:spTree>
    <p:extLst>
      <p:ext uri="{BB962C8B-B14F-4D97-AF65-F5344CB8AC3E}">
        <p14:creationId xmlns:p14="http://schemas.microsoft.com/office/powerpoint/2010/main" val="319740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a:p>
        </p:txBody>
      </p:sp>
    </p:spTree>
    <p:extLst>
      <p:ext uri="{BB962C8B-B14F-4D97-AF65-F5344CB8AC3E}">
        <p14:creationId xmlns:p14="http://schemas.microsoft.com/office/powerpoint/2010/main" val="108741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11</a:t>
            </a:fld>
            <a:endParaRPr lang="pl-PL"/>
          </a:p>
        </p:txBody>
      </p:sp>
    </p:spTree>
    <p:extLst>
      <p:ext uri="{BB962C8B-B14F-4D97-AF65-F5344CB8AC3E}">
        <p14:creationId xmlns:p14="http://schemas.microsoft.com/office/powerpoint/2010/main" val="95304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18</a:t>
            </a:fld>
            <a:endParaRPr lang="pl-PL"/>
          </a:p>
        </p:txBody>
      </p:sp>
    </p:spTree>
    <p:extLst>
      <p:ext uri="{BB962C8B-B14F-4D97-AF65-F5344CB8AC3E}">
        <p14:creationId xmlns:p14="http://schemas.microsoft.com/office/powerpoint/2010/main" val="393920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24</a:t>
            </a:fld>
            <a:endParaRPr lang="pl-PL"/>
          </a:p>
        </p:txBody>
      </p:sp>
    </p:spTree>
    <p:extLst>
      <p:ext uri="{BB962C8B-B14F-4D97-AF65-F5344CB8AC3E}">
        <p14:creationId xmlns:p14="http://schemas.microsoft.com/office/powerpoint/2010/main" val="74828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28</a:t>
            </a:fld>
            <a:endParaRPr lang="pl-PL"/>
          </a:p>
        </p:txBody>
      </p:sp>
    </p:spTree>
    <p:extLst>
      <p:ext uri="{BB962C8B-B14F-4D97-AF65-F5344CB8AC3E}">
        <p14:creationId xmlns:p14="http://schemas.microsoft.com/office/powerpoint/2010/main" val="166634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30</a:t>
            </a:fld>
            <a:endParaRPr lang="pl-PL"/>
          </a:p>
        </p:txBody>
      </p:sp>
    </p:spTree>
    <p:extLst>
      <p:ext uri="{BB962C8B-B14F-4D97-AF65-F5344CB8AC3E}">
        <p14:creationId xmlns:p14="http://schemas.microsoft.com/office/powerpoint/2010/main" val="311824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37</a:t>
            </a:fld>
            <a:endParaRPr lang="pl-PL"/>
          </a:p>
        </p:txBody>
      </p:sp>
    </p:spTree>
    <p:extLst>
      <p:ext uri="{BB962C8B-B14F-4D97-AF65-F5344CB8AC3E}">
        <p14:creationId xmlns:p14="http://schemas.microsoft.com/office/powerpoint/2010/main" val="375959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41</a:t>
            </a:fld>
            <a:endParaRPr lang="pl-PL"/>
          </a:p>
        </p:txBody>
      </p:sp>
    </p:spTree>
    <p:extLst>
      <p:ext uri="{BB962C8B-B14F-4D97-AF65-F5344CB8AC3E}">
        <p14:creationId xmlns:p14="http://schemas.microsoft.com/office/powerpoint/2010/main" val="2066145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6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7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prstClr val="white"/>
                </a:solidFill>
              </a:rPr>
              <a:t>Kliknij, aby dodać tytuł prezentacji</a:t>
            </a:r>
            <a:endParaRPr lang="pl-PL" dirty="0">
              <a:solidFill>
                <a:prstClr val="white"/>
              </a:solidFill>
            </a:endParaRPr>
          </a:p>
        </p:txBody>
      </p:sp>
      <p:pic>
        <p:nvPicPr>
          <p:cNvPr id="4" name="Obraz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 y="-185738"/>
            <a:ext cx="4648200" cy="115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extLst>
      <p:ext uri="{BB962C8B-B14F-4D97-AF65-F5344CB8AC3E}">
        <p14:creationId xmlns:p14="http://schemas.microsoft.com/office/powerpoint/2010/main" val="2102513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prstClr val="white"/>
                </a:solidFill>
              </a:rPr>
              <a:t>Kliknij, aby dodać tytuł prezentacji</a:t>
            </a:r>
            <a:endParaRPr lang="pl-PL" dirty="0">
              <a:solidFill>
                <a:prstClr val="white"/>
              </a:solidFill>
            </a:endParaRPr>
          </a:p>
        </p:txBody>
      </p:sp>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2113" y="209550"/>
            <a:ext cx="417988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extLst>
      <p:ext uri="{BB962C8B-B14F-4D97-AF65-F5344CB8AC3E}">
        <p14:creationId xmlns:p14="http://schemas.microsoft.com/office/powerpoint/2010/main" val="19072318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388" y="122238"/>
            <a:ext cx="41814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fld id="{46EB1545-E53E-43C3-8E6C-CEF32D643275}" type="slidenum">
              <a:rPr lang="pl-PL" altLang="pl-PL"/>
              <a:pPr/>
              <a:t>‹#›</a:t>
            </a:fld>
            <a:endParaRPr lang="pl-PL" altLang="pl-PL"/>
          </a:p>
        </p:txBody>
      </p:sp>
    </p:spTree>
    <p:extLst>
      <p:ext uri="{BB962C8B-B14F-4D97-AF65-F5344CB8AC3E}">
        <p14:creationId xmlns:p14="http://schemas.microsoft.com/office/powerpoint/2010/main" val="17278274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388" y="138113"/>
            <a:ext cx="41814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fld id="{AD5FD6F7-D509-48A7-955F-257F19DC2C8F}" type="slidenum">
              <a:rPr lang="pl-PL" altLang="pl-PL"/>
              <a:pPr/>
              <a:t>‹#›</a:t>
            </a:fld>
            <a:endParaRPr lang="pl-PL" altLang="pl-PL"/>
          </a:p>
        </p:txBody>
      </p:sp>
    </p:spTree>
    <p:extLst>
      <p:ext uri="{BB962C8B-B14F-4D97-AF65-F5344CB8AC3E}">
        <p14:creationId xmlns:p14="http://schemas.microsoft.com/office/powerpoint/2010/main" val="38965990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388" y="138113"/>
            <a:ext cx="41814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fld id="{9D2C2229-0A98-4B8A-95EF-993596A8AB98}" type="slidenum">
              <a:rPr lang="pl-PL" altLang="pl-PL"/>
              <a:pPr/>
              <a:t>‹#›</a:t>
            </a:fld>
            <a:endParaRPr lang="pl-PL" altLang="pl-PL"/>
          </a:p>
        </p:txBody>
      </p:sp>
    </p:spTree>
    <p:extLst>
      <p:ext uri="{BB962C8B-B14F-4D97-AF65-F5344CB8AC3E}">
        <p14:creationId xmlns:p14="http://schemas.microsoft.com/office/powerpoint/2010/main" val="15798007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388" y="138113"/>
            <a:ext cx="41814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fld id="{98CBEB83-98D7-43D6-9155-2AE38260C4D4}" type="slidenum">
              <a:rPr lang="pl-PL" altLang="pl-PL"/>
              <a:pPr/>
              <a:t>‹#›</a:t>
            </a:fld>
            <a:endParaRPr lang="pl-PL" altLang="pl-PL"/>
          </a:p>
        </p:txBody>
      </p:sp>
    </p:spTree>
    <p:extLst>
      <p:ext uri="{BB962C8B-B14F-4D97-AF65-F5344CB8AC3E}">
        <p14:creationId xmlns:p14="http://schemas.microsoft.com/office/powerpoint/2010/main" val="428832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388" y="138113"/>
            <a:ext cx="41814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fld id="{58E63EAA-D386-4656-B8A1-5EEAA88898E3}" type="slidenum">
              <a:rPr lang="pl-PL" altLang="pl-PL"/>
              <a:pPr/>
              <a:t>‹#›</a:t>
            </a:fld>
            <a:endParaRPr lang="pl-PL" altLang="pl-PL"/>
          </a:p>
        </p:txBody>
      </p:sp>
    </p:spTree>
    <p:extLst>
      <p:ext uri="{BB962C8B-B14F-4D97-AF65-F5344CB8AC3E}">
        <p14:creationId xmlns:p14="http://schemas.microsoft.com/office/powerpoint/2010/main" val="12135919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388" y="138113"/>
            <a:ext cx="41814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fld id="{4A0EB3C3-CF32-456C-B34A-99F5D2C4D9B9}" type="slidenum">
              <a:rPr lang="pl-PL" altLang="pl-PL"/>
              <a:pPr/>
              <a:t>‹#›</a:t>
            </a:fld>
            <a:endParaRPr lang="pl-PL" altLang="pl-PL"/>
          </a:p>
        </p:txBody>
      </p:sp>
    </p:spTree>
    <p:extLst>
      <p:ext uri="{BB962C8B-B14F-4D97-AF65-F5344CB8AC3E}">
        <p14:creationId xmlns:p14="http://schemas.microsoft.com/office/powerpoint/2010/main" val="40037779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388" y="138113"/>
            <a:ext cx="41814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fld id="{100073AA-7A47-43B2-9CC2-CDF784B5BC36}" type="slidenum">
              <a:rPr lang="pl-PL" altLang="pl-PL"/>
              <a:pPr/>
              <a:t>‹#›</a:t>
            </a:fld>
            <a:endParaRPr lang="pl-PL" altLang="pl-PL"/>
          </a:p>
        </p:txBody>
      </p:sp>
    </p:spTree>
    <p:extLst>
      <p:ext uri="{BB962C8B-B14F-4D97-AF65-F5344CB8AC3E}">
        <p14:creationId xmlns:p14="http://schemas.microsoft.com/office/powerpoint/2010/main" val="23523717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388" y="138113"/>
            <a:ext cx="41814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fld id="{A6A106A7-578F-4B1E-873D-B7D0D64865E1}" type="slidenum">
              <a:rPr lang="pl-PL" altLang="pl-PL"/>
              <a:pPr/>
              <a:t>‹#›</a:t>
            </a:fld>
            <a:endParaRPr lang="pl-PL" altLang="pl-PL"/>
          </a:p>
        </p:txBody>
      </p:sp>
    </p:spTree>
    <p:extLst>
      <p:ext uri="{BB962C8B-B14F-4D97-AF65-F5344CB8AC3E}">
        <p14:creationId xmlns:p14="http://schemas.microsoft.com/office/powerpoint/2010/main" val="8287004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388" y="138113"/>
            <a:ext cx="41814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fld id="{C9F21552-B679-47DD-B3E5-ED26C13AD6AA}" type="slidenum">
              <a:rPr lang="pl-PL" altLang="pl-PL"/>
              <a:pPr/>
              <a:t>‹#›</a:t>
            </a:fld>
            <a:endParaRPr lang="pl-PL" altLang="pl-PL"/>
          </a:p>
        </p:txBody>
      </p:sp>
    </p:spTree>
    <p:extLst>
      <p:ext uri="{BB962C8B-B14F-4D97-AF65-F5344CB8AC3E}">
        <p14:creationId xmlns:p14="http://schemas.microsoft.com/office/powerpoint/2010/main" val="40171000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188" y="288925"/>
            <a:ext cx="44688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41218524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188" y="288925"/>
            <a:ext cx="44688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21184825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800" y="-114300"/>
            <a:ext cx="4648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388698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353" y="209629"/>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622" y="122165"/>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623" y="138068"/>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623" y="138068"/>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623" y="138068"/>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623" y="138068"/>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623" y="138068"/>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623" y="138068"/>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623" y="138068"/>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78623" y="138068"/>
            <a:ext cx="4180647" cy="6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7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862"/>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3.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8.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3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7.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35.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image" Target="../media/image31.jpe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9.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980" r:id="rId12"/>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79" r:id="rId12"/>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78" r:id="rId12"/>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81" r:id="rId13"/>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82" r:id="rId12"/>
    <p:sldLayoutId id="2147483985" r:id="rId13"/>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66" r:id="rId12"/>
    <p:sldLayoutId id="2147483967" r:id="rId13"/>
    <p:sldLayoutId id="2147483977" r:id="rId14"/>
    <p:sldLayoutId id="2147483983" r:id="rId15"/>
    <p:sldLayoutId id="2147484024" r:id="rId16"/>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84" r:id="rId12"/>
    <p:sldLayoutId id="2147484011" r:id="rId13"/>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7171" name="Text Placeholder 2"/>
          <p:cNvSpPr>
            <a:spLocks noGrp="1"/>
          </p:cNvSpPr>
          <p:nvPr>
            <p:ph type="body" idx="1"/>
          </p:nvPr>
        </p:nvSpPr>
        <p:spPr bwMode="auto">
          <a:xfrm>
            <a:off x="628650" y="2463800"/>
            <a:ext cx="78867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BD78BD1-5946-45D4-899F-830EDEE488E5}" type="slidenum">
              <a:rPr lang="pl-PL" altLang="pl-PL" smtClean="0"/>
              <a:pPr/>
              <a:t>‹#›</a:t>
            </a:fld>
            <a:endParaRPr lang="pl-PL" altLang="pl-PL" smtClean="0"/>
          </a:p>
        </p:txBody>
      </p:sp>
    </p:spTree>
    <p:extLst>
      <p:ext uri="{BB962C8B-B14F-4D97-AF65-F5344CB8AC3E}">
        <p14:creationId xmlns:p14="http://schemas.microsoft.com/office/powerpoint/2010/main" val="2756048702"/>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9.xml"/><Relationship Id="rId4" Type="http://schemas.openxmlformats.org/officeDocument/2006/relationships/image" Target="../media/image4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4.xml.rels><?xml version="1.0" encoding="UTF-8" standalone="yes"?>
<Relationships xmlns="http://schemas.openxmlformats.org/package/2006/relationships"><Relationship Id="rId3" Type="http://schemas.openxmlformats.org/officeDocument/2006/relationships/hyperlink" Target="mailto:promocja@dwup.pl" TargetMode="External"/><Relationship Id="rId2" Type="http://schemas.openxmlformats.org/officeDocument/2006/relationships/hyperlink" Target="http://www.rpo.dwup.pl/" TargetMode="External"/><Relationship Id="rId1" Type="http://schemas.openxmlformats.org/officeDocument/2006/relationships/slideLayout" Target="../slideLayouts/slideLayout10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9.xml.rels><?xml version="1.0" encoding="UTF-8" standalone="yes"?>
<Relationships xmlns="http://schemas.openxmlformats.org/package/2006/relationships"><Relationship Id="rId2" Type="http://schemas.openxmlformats.org/officeDocument/2006/relationships/hyperlink" Target="http://www.rpo.dwup.pl/" TargetMode="External"/><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241" y="5069150"/>
            <a:ext cx="7288567" cy="523782"/>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1378" name="Symbol zastępczy zawartości 1"/>
          <p:cNvSpPr>
            <a:spLocks noGrp="1"/>
          </p:cNvSpPr>
          <p:nvPr>
            <p:ph idx="1"/>
          </p:nvPr>
        </p:nvSpPr>
        <p:spPr>
          <a:xfrm>
            <a:off x="972306" y="5110568"/>
            <a:ext cx="7886700" cy="1485541"/>
          </a:xfrm>
        </p:spPr>
        <p:txBody>
          <a:bodyPr>
            <a:noAutofit/>
          </a:bodyPr>
          <a:lstStyle/>
          <a:p>
            <a:r>
              <a:rPr lang="pl-PL" b="1" dirty="0" smtClean="0">
                <a:solidFill>
                  <a:schemeClr val="tx1"/>
                </a:solidFill>
              </a:rPr>
              <a:t>Godzenie życia zawodowego i prywatnego</a:t>
            </a:r>
            <a:endParaRPr lang="pl-PL" b="1" dirty="0" smtClean="0">
              <a:solidFill>
                <a:schemeClr val="tx1"/>
              </a:solidFill>
              <a:effectLst>
                <a:outerShdw blurRad="63500" dist="12700" dir="2700000" algn="tl">
                  <a:srgbClr val="000000">
                    <a:alpha val="43137"/>
                  </a:srgbClr>
                </a:outerShdw>
              </a:effectLst>
            </a:endParaRPr>
          </a:p>
          <a:p>
            <a:r>
              <a:rPr lang="pl-PL" sz="2600" b="1" dirty="0" smtClean="0">
                <a:solidFill>
                  <a:schemeClr val="tx1"/>
                </a:solidFill>
                <a:effectLst>
                  <a:outerShdw blurRad="63500" dist="12700" dir="2700000" algn="tl">
                    <a:srgbClr val="000000">
                      <a:alpha val="43137"/>
                    </a:srgbClr>
                  </a:outerShdw>
                </a:effectLst>
              </a:rPr>
              <a:t>RPO WD 2014-2020  </a:t>
            </a:r>
            <a:r>
              <a:rPr lang="pl-PL" sz="2000" b="1" dirty="0" smtClean="0">
                <a:effectLst>
                  <a:outerShdw blurRad="63500" dist="12700" dir="2700000" algn="tl">
                    <a:srgbClr val="000000">
                      <a:alpha val="43137"/>
                    </a:srgbClr>
                  </a:outerShdw>
                </a:effectLst>
              </a:rPr>
              <a:t/>
            </a:r>
            <a:br>
              <a:rPr lang="pl-PL" sz="2000" b="1" dirty="0" smtClean="0">
                <a:effectLst>
                  <a:outerShdw blurRad="63500" dist="12700" dir="2700000" algn="tl">
                    <a:srgbClr val="000000">
                      <a:alpha val="43137"/>
                    </a:srgbClr>
                  </a:outerShdw>
                </a:effectLst>
              </a:rPr>
            </a:br>
            <a:endParaRPr lang="pl-PL" sz="2000" dirty="0"/>
          </a:p>
        </p:txBody>
      </p:sp>
      <p:sp>
        <p:nvSpPr>
          <p:cNvPr id="8" name="Prostokąt 7"/>
          <p:cNvSpPr/>
          <p:nvPr/>
        </p:nvSpPr>
        <p:spPr>
          <a:xfrm>
            <a:off x="193229" y="255002"/>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5"/>
          <p:cNvGrpSpPr/>
          <p:nvPr/>
        </p:nvGrpSpPr>
        <p:grpSpPr>
          <a:xfrm>
            <a:off x="37389" y="75994"/>
            <a:ext cx="4823135" cy="798172"/>
            <a:chOff x="35489" y="88314"/>
            <a:chExt cx="4823135" cy="798172"/>
          </a:xfrm>
        </p:grpSpPr>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3"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sp>
        <p:nvSpPr>
          <p:cNvPr id="14" name="Tytuł 3"/>
          <p:cNvSpPr txBox="1">
            <a:spLocks/>
          </p:cNvSpPr>
          <p:nvPr/>
        </p:nvSpPr>
        <p:spPr>
          <a:xfrm>
            <a:off x="624643" y="5110568"/>
            <a:ext cx="8346009" cy="1127213"/>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pPr algn="r"/>
            <a:endParaRPr lang="pl-PL" sz="2600" dirty="0"/>
          </a:p>
        </p:txBody>
      </p:sp>
      <p:sp>
        <p:nvSpPr>
          <p:cNvPr id="16" name="Podtytuł 2"/>
          <p:cNvSpPr txBox="1">
            <a:spLocks/>
          </p:cNvSpPr>
          <p:nvPr/>
        </p:nvSpPr>
        <p:spPr bwMode="auto">
          <a:xfrm>
            <a:off x="1045903" y="6591251"/>
            <a:ext cx="7886700" cy="25344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85000" lnSpcReduction="2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600" b="1" dirty="0" smtClean="0">
                <a:solidFill>
                  <a:srgbClr val="FF0000"/>
                </a:solidFill>
              </a:rPr>
              <a:t>Jelenia Góra, 05 listopada 2015 r.</a:t>
            </a:r>
            <a:endParaRPr lang="pl-PL" sz="1600" b="1" dirty="0" smtClean="0">
              <a:solidFill>
                <a:schemeClr val="tx1"/>
              </a:solidFill>
            </a:endParaRPr>
          </a:p>
          <a:p>
            <a:endParaRPr lang="pl-PL" b="1" i="1" dirty="0" smtClean="0">
              <a:solidFill>
                <a:schemeClr val="tx1"/>
              </a:solidFill>
            </a:endParaRPr>
          </a:p>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8800" y="958850"/>
            <a:ext cx="8255000" cy="654050"/>
          </a:xfrm>
        </p:spPr>
        <p:txBody>
          <a:bodyPr/>
          <a:lstStyle/>
          <a:p>
            <a:pPr algn="just">
              <a:defRPr/>
            </a:pPr>
            <a:r>
              <a:rPr lang="pl-PL" sz="2400" b="1" dirty="0" smtClean="0">
                <a:latin typeface="+mn-lt"/>
              </a:rPr>
              <a:t>Wsparcie w ramach konkursu adresowane jest do obszarów Dolnego Śląska, które są objęte mechanizmem ZIT AJ, tj.:</a:t>
            </a:r>
            <a:endParaRPr lang="pl-PL" sz="2400"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877887934"/>
              </p:ext>
            </p:extLst>
          </p:nvPr>
        </p:nvGraphicFramePr>
        <p:xfrm>
          <a:off x="615950" y="1727200"/>
          <a:ext cx="8299450" cy="4077196"/>
        </p:xfrm>
        <a:graphic>
          <a:graphicData uri="http://schemas.openxmlformats.org/drawingml/2006/table">
            <a:tbl>
              <a:tblPr firstRow="1" bandRow="1">
                <a:tableStyleId>{00A15C55-8517-42AA-B614-E9B94910E393}</a:tableStyleId>
              </a:tblPr>
              <a:tblGrid>
                <a:gridCol w="4149725"/>
                <a:gridCol w="4149725"/>
              </a:tblGrid>
              <a:tr h="4076700">
                <a:tc>
                  <a:txBody>
                    <a:bodyPr/>
                    <a:lstStyle/>
                    <a:p>
                      <a:pPr marL="228600" indent="-228600">
                        <a:lnSpc>
                          <a:spcPct val="90000"/>
                        </a:lnSpc>
                        <a:spcBef>
                          <a:spcPts val="1000"/>
                        </a:spcBef>
                        <a:buFont typeface="Arial" pitchFamily="34" charset="0"/>
                        <a:buChar char="•"/>
                      </a:pPr>
                      <a:r>
                        <a:rPr lang="pl-PL" sz="1800" b="1" dirty="0" smtClean="0">
                          <a:solidFill>
                            <a:schemeClr val="tx1">
                              <a:lumMod val="95000"/>
                              <a:lumOff val="5000"/>
                            </a:schemeClr>
                          </a:solidFill>
                          <a:latin typeface="+mn-lt"/>
                        </a:rPr>
                        <a:t>Miasto Jelenia Góra,</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Gmina Janowice Wielkie,</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Gmina Jeżów Sudecki,</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Miasto Karpacz,</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Miasto Kowary,</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Gmina Mysłakowice,</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Miasto Piechowice,</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Gmina Podgórzyn,</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Gmina Stara Kamienica,</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Miasto Szklarska Poręba,</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Gmina i Miasto Gryfów Śląski,</a:t>
                      </a:r>
                      <a:endParaRPr lang="pl-PL" sz="1800" dirty="0" smtClean="0">
                        <a:solidFill>
                          <a:schemeClr val="tx1">
                            <a:lumMod val="95000"/>
                            <a:lumOff val="5000"/>
                          </a:schemeClr>
                        </a:solidFill>
                      </a:endParaRPr>
                    </a:p>
                  </a:txBody>
                  <a:tcPr marT="45714" marB="45714"/>
                </a:tc>
                <a:tc>
                  <a:txBody>
                    <a:bodyPr/>
                    <a:lstStyle/>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Gmina i Miasto Lubomierz,</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Miasto i Gmina Mirsk,</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Miasto i Gmina Wleń,</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Gmina Pielgrzymka,</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Miasto i Gmina Świerzawa,</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Miasto Wojcieszów,</a:t>
                      </a:r>
                    </a:p>
                    <a:p>
                      <a:pPr marL="228600" indent="-228600">
                        <a:lnSpc>
                          <a:spcPct val="90000"/>
                        </a:lnSpc>
                        <a:spcBef>
                          <a:spcPts val="1000"/>
                        </a:spcBef>
                        <a:buFont typeface="Arial" charset="0"/>
                        <a:buChar char="•"/>
                      </a:pPr>
                      <a:r>
                        <a:rPr lang="pl-PL" sz="1800" b="1" dirty="0" smtClean="0">
                          <a:solidFill>
                            <a:schemeClr val="tx1">
                              <a:lumMod val="95000"/>
                              <a:lumOff val="5000"/>
                            </a:schemeClr>
                          </a:solidFill>
                          <a:latin typeface="+mn-lt"/>
                        </a:rPr>
                        <a:t>Miasto Złotoryja,</a:t>
                      </a:r>
                    </a:p>
                  </a:txBody>
                  <a:tcPr marT="45714" marB="45714"/>
                </a:tc>
              </a:tr>
            </a:tbl>
          </a:graphicData>
        </a:graphic>
      </p:graphicFrame>
      <p:sp>
        <p:nvSpPr>
          <p:cNvPr id="5" name="pole tekstowe 4"/>
          <p:cNvSpPr txBox="1"/>
          <p:nvPr/>
        </p:nvSpPr>
        <p:spPr>
          <a:xfrm>
            <a:off x="584200" y="5905500"/>
            <a:ext cx="8318500" cy="708025"/>
          </a:xfrm>
          <a:prstGeom prst="rect">
            <a:avLst/>
          </a:prstGeom>
          <a:noFill/>
        </p:spPr>
        <p:txBody>
          <a:bodyPr>
            <a:spAutoFit/>
          </a:bodyPr>
          <a:lstStyle/>
          <a:p>
            <a:pPr algn="just">
              <a:defRPr/>
            </a:pPr>
            <a:r>
              <a:rPr lang="pl-PL" sz="2000" b="1" dirty="0">
                <a:solidFill>
                  <a:prstClr val="black"/>
                </a:solidFill>
                <a:latin typeface="Calibri"/>
              </a:rPr>
              <a:t>Wsparciem w ramach ZIT AJ objęte są w całości powiaty: jeleniogórski, Jelenia Góra Miasto</a:t>
            </a:r>
            <a:r>
              <a:rPr lang="pl-PL" sz="2000" b="1" dirty="0" smtClean="0">
                <a:solidFill>
                  <a:prstClr val="black"/>
                </a:solidFill>
                <a:latin typeface="Calibri"/>
              </a:rPr>
              <a:t>.</a:t>
            </a:r>
            <a:endParaRPr lang="pl-PL" dirty="0">
              <a:solidFill>
                <a:prstClr val="black"/>
              </a:solidFill>
            </a:endParaRPr>
          </a:p>
        </p:txBody>
      </p:sp>
    </p:spTree>
    <p:extLst>
      <p:ext uri="{BB962C8B-B14F-4D97-AF65-F5344CB8AC3E}">
        <p14:creationId xmlns:p14="http://schemas.microsoft.com/office/powerpoint/2010/main" val="8791972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3568" y="2266950"/>
            <a:ext cx="7848872" cy="1323439"/>
          </a:xfrm>
          <a:prstGeom prst="rect">
            <a:avLst/>
          </a:prstGeom>
        </p:spPr>
        <p:txBody>
          <a:bodyPr wrap="square">
            <a:spAutoFit/>
          </a:bodyPr>
          <a:lstStyle/>
          <a:p>
            <a:pPr algn="ctr" fontAlgn="auto">
              <a:spcBef>
                <a:spcPts val="0"/>
              </a:spcBef>
              <a:spcAft>
                <a:spcPts val="0"/>
              </a:spcAft>
            </a:pPr>
            <a:r>
              <a:rPr lang="pl-PL" sz="4000" b="1" dirty="0" smtClean="0">
                <a:solidFill>
                  <a:prstClr val="black"/>
                </a:solidFill>
                <a:latin typeface="Calibri"/>
              </a:rPr>
              <a:t>Informacje dotyczące składania wniosków</a:t>
            </a:r>
            <a:endParaRPr lang="pl-PL" sz="4000" b="1" dirty="0">
              <a:solidFill>
                <a:prstClr val="black"/>
              </a:solidFill>
              <a:latin typeface="Calibri"/>
            </a:endParaRP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100</a:t>
            </a:fld>
            <a:endParaRPr lang="pl-PL">
              <a:solidFill>
                <a:prstClr val="black">
                  <a:tint val="75000"/>
                </a:prstClr>
              </a:solidFill>
            </a:endParaRPr>
          </a:p>
        </p:txBody>
      </p:sp>
    </p:spTree>
    <p:extLst>
      <p:ext uri="{BB962C8B-B14F-4D97-AF65-F5344CB8AC3E}">
        <p14:creationId xmlns:p14="http://schemas.microsoft.com/office/powerpoint/2010/main" val="13751666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55964"/>
            <a:ext cx="8148918" cy="5534484"/>
          </a:xfrm>
        </p:spPr>
        <p:txBody>
          <a:bodyPr>
            <a:noAutofit/>
          </a:bodyPr>
          <a:lstStyle/>
          <a:p>
            <a:pPr lvl="0" algn="just">
              <a:buNone/>
            </a:pPr>
            <a:endParaRPr lang="pl-PL" sz="3200" u="sng" dirty="0" smtClean="0">
              <a:ea typeface="Calibri" panose="020F0502020204030204" pitchFamily="34" charset="0"/>
            </a:endParaRPr>
          </a:p>
          <a:p>
            <a:pPr lvl="0" algn="ctr">
              <a:buNone/>
            </a:pPr>
            <a:r>
              <a:rPr lang="pl-PL" sz="2400" u="sng" dirty="0" smtClean="0">
                <a:ea typeface="Calibri" panose="020F0502020204030204" pitchFamily="34" charset="0"/>
              </a:rPr>
              <a:t>Termin, od którego można składać wnioski: </a:t>
            </a:r>
          </a:p>
          <a:p>
            <a:pPr lvl="0" algn="ctr">
              <a:buNone/>
            </a:pPr>
            <a:endParaRPr lang="pl-PL" sz="2000" u="sng" dirty="0" smtClean="0">
              <a:ea typeface="Calibri" panose="020F0502020204030204" pitchFamily="34" charset="0"/>
            </a:endParaRPr>
          </a:p>
          <a:p>
            <a:pPr lvl="0" algn="ctr">
              <a:buNone/>
            </a:pPr>
            <a:r>
              <a:rPr lang="pl-PL" sz="3600" b="1" dirty="0" smtClean="0">
                <a:solidFill>
                  <a:srgbClr val="FF0000"/>
                </a:solidFill>
              </a:rPr>
              <a:t>od 15 stycznia do 22 stycznia 2016 r. </a:t>
            </a:r>
            <a:endParaRPr lang="pl-PL" altLang="pl-PL" b="1" dirty="0" smtClean="0">
              <a:solidFill>
                <a:srgbClr val="FF0000"/>
              </a:solidFill>
            </a:endParaRPr>
          </a:p>
          <a:p>
            <a:pPr lvl="0" algn="just">
              <a:buNone/>
            </a:pPr>
            <a:endParaRPr lang="pl-PL" altLang="pl-PL" sz="2400" dirty="0" smtClean="0">
              <a:solidFill>
                <a:prstClr val="black"/>
              </a:solidFill>
            </a:endParaRPr>
          </a:p>
          <a:p>
            <a:pPr lvl="0" algn="ctr">
              <a:buNone/>
            </a:pPr>
            <a:r>
              <a:rPr lang="pl-PL" sz="2400" u="sng" dirty="0" smtClean="0">
                <a:ea typeface="Calibri" panose="020F0502020204030204" pitchFamily="34" charset="0"/>
              </a:rPr>
              <a:t>Termin rozstrzygnięcia konkursu</a:t>
            </a:r>
            <a:r>
              <a:rPr lang="pl-PL" sz="2400" dirty="0" smtClean="0">
                <a:ea typeface="Calibri" panose="020F0502020204030204" pitchFamily="34" charset="0"/>
              </a:rPr>
              <a:t>: </a:t>
            </a:r>
          </a:p>
          <a:p>
            <a:pPr lvl="0" algn="ctr">
              <a:buNone/>
            </a:pPr>
            <a:endParaRPr lang="pl-PL" sz="2400" dirty="0" smtClean="0">
              <a:ea typeface="Calibri" panose="020F0502020204030204" pitchFamily="34" charset="0"/>
            </a:endParaRPr>
          </a:p>
          <a:p>
            <a:pPr lvl="0" algn="ctr">
              <a:buNone/>
            </a:pPr>
            <a:r>
              <a:rPr lang="pl-PL" sz="2400" dirty="0" smtClean="0">
                <a:ea typeface="Calibri" panose="020F0502020204030204" pitchFamily="34" charset="0"/>
              </a:rPr>
              <a:t>    </a:t>
            </a:r>
            <a:r>
              <a:rPr lang="pl-PL" sz="2400" b="1" dirty="0" smtClean="0">
                <a:ea typeface="Calibri" panose="020F0502020204030204" pitchFamily="34" charset="0"/>
              </a:rPr>
              <a:t>IOK szacuje, że orientacyjny termin rozstrzygnięcia konkursu          przypadnie na </a:t>
            </a:r>
            <a:r>
              <a:rPr lang="pl-PL" sz="2400" b="1" dirty="0" smtClean="0">
                <a:solidFill>
                  <a:srgbClr val="FF0000"/>
                </a:solidFill>
                <a:ea typeface="Calibri" panose="020F0502020204030204" pitchFamily="34" charset="0"/>
              </a:rPr>
              <a:t>lipiec 2016 r.</a:t>
            </a:r>
          </a:p>
          <a:p>
            <a:pPr lvl="0"/>
            <a:endParaRPr lang="pl-PL" sz="2400" dirty="0" smtClean="0">
              <a:ea typeface="Calibri" panose="020F0502020204030204" pitchFamily="34" charset="0"/>
            </a:endParaRPr>
          </a:p>
          <a:p>
            <a:pPr marL="0" indent="0">
              <a:buNone/>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101</a:t>
            </a:fld>
            <a:endParaRPr lang="pl-PL" dirty="0">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4118" y="1124743"/>
            <a:ext cx="8740588" cy="5446385"/>
          </a:xfrm>
        </p:spPr>
        <p:txBody>
          <a:bodyPr>
            <a:normAutofit fontScale="85000" lnSpcReduction="10000"/>
          </a:bodyPr>
          <a:lstStyle/>
          <a:p>
            <a:pPr>
              <a:buNone/>
            </a:pPr>
            <a:r>
              <a:rPr lang="pl-PL" sz="3300" b="1" dirty="0" smtClean="0"/>
              <a:t>Sposób składania wniosków o dofinansowanie</a:t>
            </a:r>
          </a:p>
          <a:p>
            <a:pPr>
              <a:buNone/>
            </a:pPr>
            <a:endParaRPr lang="pl-PL" sz="100" b="1" dirty="0" smtClean="0"/>
          </a:p>
          <a:p>
            <a:pPr marL="457200" indent="-457200">
              <a:buFont typeface="+mj-lt"/>
              <a:buAutoNum type="arabicPeriod"/>
            </a:pPr>
            <a:r>
              <a:rPr lang="pl-PL" sz="2100" u="sng" dirty="0" smtClean="0"/>
              <a:t>Wnioski składane są w terminie wskazanym powyżej na obowiązującym formularzu:</a:t>
            </a:r>
            <a:endParaRPr lang="pl-PL" sz="2100" b="1" u="sng" dirty="0" smtClean="0"/>
          </a:p>
          <a:p>
            <a:pPr lvl="0"/>
            <a:r>
              <a:rPr lang="pl-PL" sz="2400" b="1" dirty="0" smtClean="0"/>
              <a:t>w formie dokumentu elektronicznego</a:t>
            </a:r>
            <a:r>
              <a:rPr lang="pl-PL" sz="2400" dirty="0" smtClean="0"/>
              <a:t> </a:t>
            </a:r>
            <a:r>
              <a:rPr lang="pl-PL" sz="1800" dirty="0" smtClean="0"/>
              <a:t>za pośrednictwem </a:t>
            </a:r>
            <a:r>
              <a:rPr lang="pl-PL" sz="2000" b="1" dirty="0" smtClean="0"/>
              <a:t>Systemu Naboru i Oceny Wniosków SNOW </a:t>
            </a:r>
          </a:p>
          <a:p>
            <a:pPr lvl="0">
              <a:buNone/>
            </a:pPr>
            <a:endParaRPr lang="pl-PL" sz="100" dirty="0" smtClean="0"/>
          </a:p>
          <a:p>
            <a:pPr>
              <a:buNone/>
            </a:pPr>
            <a:r>
              <a:rPr lang="pl-PL" sz="1800" dirty="0" smtClean="0"/>
              <a:t>oraz</a:t>
            </a:r>
          </a:p>
          <a:p>
            <a:pPr>
              <a:buNone/>
            </a:pPr>
            <a:endParaRPr lang="pl-PL" sz="100" dirty="0" smtClean="0"/>
          </a:p>
          <a:p>
            <a:pPr lvl="0" algn="just"/>
            <a:r>
              <a:rPr lang="pl-PL" sz="2400" b="1" dirty="0" smtClean="0"/>
              <a:t>w formie papierowej</a:t>
            </a:r>
            <a:r>
              <a:rPr lang="pl-PL" sz="2400" dirty="0" smtClean="0"/>
              <a:t> </a:t>
            </a:r>
            <a:r>
              <a:rPr lang="pl-PL" sz="1800" dirty="0" smtClean="0"/>
              <a:t>wydrukowanej z systemu SNOW i opatrzonej podpisem osoby uprawnionej/podpisami osób uprawnionych do złożenia tego wniosku. Wniosek   w formie papierowej należy złożyć  </a:t>
            </a:r>
            <a:r>
              <a:rPr lang="pl-PL" sz="2000" b="1" dirty="0" smtClean="0"/>
              <a:t>w jednym egzemplarzu</a:t>
            </a:r>
            <a:r>
              <a:rPr lang="pl-PL" sz="2000" dirty="0" smtClean="0"/>
              <a:t>.</a:t>
            </a:r>
          </a:p>
          <a:p>
            <a:pPr lvl="0" algn="just">
              <a:buNone/>
            </a:pPr>
            <a:endParaRPr lang="pl-PL" sz="1200" dirty="0" smtClean="0"/>
          </a:p>
          <a:p>
            <a:pPr marL="457200" indent="-457200" algn="just">
              <a:buFont typeface="+mj-lt"/>
              <a:buAutoNum type="arabicPeriod" startAt="2"/>
            </a:pPr>
            <a:r>
              <a:rPr lang="pl-PL" sz="2100" u="sng" dirty="0" smtClean="0"/>
              <a:t>Sumy kontrolne na wydruku i wersji elektronicznej wniosku muszą być ze sobą zgodne. </a:t>
            </a:r>
          </a:p>
          <a:p>
            <a:pPr>
              <a:buNone/>
            </a:pPr>
            <a:r>
              <a:rPr lang="pl-PL" sz="1800" dirty="0" smtClean="0"/>
              <a:t>      </a:t>
            </a:r>
          </a:p>
          <a:p>
            <a:pPr algn="just">
              <a:buNone/>
            </a:pPr>
            <a:r>
              <a:rPr lang="pl-PL" sz="1800" dirty="0" smtClean="0"/>
              <a:t>     UWAGA! Wniosek z różnymi sumami kontrolnymi w wersji papierowej i elektronicznej zostanie skierowany do uzupełnienia na etapie weryfikacji technicznej zgodnie z zapisami rozdziału IV podrozdziału 3 pkt. 1 niniejszego regulaminu. Dopuszcza się zmianę sumy kontrolnej w wersji elektronicznej wniosku jedynie           w sytuacji kiedy wniosek podlega uzupełnieniu lub poprawieniu w nim oczywistej omyłki w zakresie uspójnienia zapisów:</a:t>
            </a:r>
          </a:p>
          <a:p>
            <a:pPr lvl="0"/>
            <a:r>
              <a:rPr lang="pl-PL" sz="1800" dirty="0" smtClean="0"/>
              <a:t>części B.1.4 (</a:t>
            </a:r>
            <a:r>
              <a:rPr lang="pl-PL" sz="1800" i="1" dirty="0" smtClean="0"/>
              <a:t>Osoba uprawniona</a:t>
            </a:r>
            <a:r>
              <a:rPr lang="pl-PL" sz="1800" dirty="0" smtClean="0"/>
              <a:t>) wniosku z pieczęcią i podpisem albo pieczęciami i podpisami zawartymi w części </a:t>
            </a:r>
            <a:r>
              <a:rPr lang="pl-PL" sz="1800" i="1" dirty="0" smtClean="0"/>
              <a:t>Oświadczenia </a:t>
            </a:r>
            <a:r>
              <a:rPr lang="pl-PL" sz="1800" dirty="0" smtClean="0"/>
              <a:t>wniosku.</a:t>
            </a:r>
          </a:p>
          <a:p>
            <a:pPr marL="457200" lvl="0" indent="-457200" algn="just">
              <a:buNone/>
            </a:pPr>
            <a:endParaRPr lang="pl-PL" sz="20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102</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4118" y="1124743"/>
            <a:ext cx="8740588" cy="5446385"/>
          </a:xfrm>
        </p:spPr>
        <p:txBody>
          <a:bodyPr>
            <a:normAutofit/>
          </a:bodyPr>
          <a:lstStyle/>
          <a:p>
            <a:pPr>
              <a:buNone/>
            </a:pPr>
            <a:r>
              <a:rPr lang="pl-PL" b="1" dirty="0" smtClean="0"/>
              <a:t>Sposób składania wniosków o dofinansowanie- c.d.</a:t>
            </a:r>
          </a:p>
          <a:p>
            <a:pPr>
              <a:buNone/>
            </a:pPr>
            <a:endParaRPr lang="pl-PL" sz="400" b="1" dirty="0" smtClean="0"/>
          </a:p>
          <a:p>
            <a:pPr>
              <a:buNone/>
            </a:pPr>
            <a:endParaRPr lang="pl-PL" sz="400" b="1" dirty="0" smtClean="0"/>
          </a:p>
          <a:p>
            <a:pPr>
              <a:buNone/>
            </a:pPr>
            <a:endParaRPr lang="pl-PL" sz="400" b="1" dirty="0" smtClean="0"/>
          </a:p>
          <a:p>
            <a:pPr marL="342900" indent="-342900">
              <a:buFont typeface="+mj-lt"/>
              <a:buAutoNum type="arabicPeriod" startAt="3"/>
            </a:pPr>
            <a:r>
              <a:rPr lang="pl-PL" sz="1800" u="sng" dirty="0" smtClean="0"/>
              <a:t>Wnioski w formie papierowej można dostarczać:</a:t>
            </a:r>
            <a:endParaRPr lang="pl-PL" sz="1800" b="1" u="sng" dirty="0" smtClean="0"/>
          </a:p>
          <a:p>
            <a:pPr>
              <a:buNone/>
            </a:pPr>
            <a:endParaRPr lang="pl-PL" sz="400" b="1" dirty="0" smtClean="0"/>
          </a:p>
          <a:p>
            <a:pPr lvl="0" algn="just"/>
            <a:r>
              <a:rPr lang="pl-PL" sz="2000" b="1" dirty="0" smtClean="0"/>
              <a:t>osobiście</a:t>
            </a:r>
            <a:r>
              <a:rPr lang="pl-PL" sz="2000" dirty="0" smtClean="0"/>
              <a:t>: do kancelarii Dolnośląskiego Wojewódzkiego Urzędu Pracy – Filia we Wrocławiu, przy Al. Armii Krajowej 54, od poniedziałku do piątku w godzinach pracy IOK, tj. od 7:30 do 15:30;</a:t>
            </a:r>
          </a:p>
          <a:p>
            <a:pPr lvl="0" algn="just">
              <a:buNone/>
            </a:pPr>
            <a:endParaRPr lang="pl-PL" sz="800" b="1" dirty="0" smtClean="0"/>
          </a:p>
          <a:p>
            <a:pPr algn="just"/>
            <a:r>
              <a:rPr lang="pl-PL" sz="2000" b="1" dirty="0" smtClean="0"/>
              <a:t>kurierem lub pocztą</a:t>
            </a:r>
            <a:r>
              <a:rPr lang="pl-PL" sz="2000" dirty="0" smtClean="0"/>
              <a:t> na adres: Dolnośląski Wojewódzki Urząd Pracy - Filia we Wrocławiu, Al. Armii Krajowej 54, 50-541 Wrocław, od poniedziałku do piątku w godzinach pracy IOK, tj. od 7:30 do 15:30.</a:t>
            </a:r>
          </a:p>
          <a:p>
            <a:pPr lvl="0" algn="just"/>
            <a:endParaRPr lang="pl-PL" sz="2000" dirty="0" smtClean="0"/>
          </a:p>
          <a:p>
            <a:pPr marL="457200" lvl="0" indent="-457200" algn="just">
              <a:buNone/>
            </a:pPr>
            <a:endParaRPr lang="pl-PL" sz="20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103</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ymbol zastępczy zawartości 2"/>
          <p:cNvSpPr>
            <a:spLocks noGrp="1"/>
          </p:cNvSpPr>
          <p:nvPr>
            <p:ph idx="1"/>
          </p:nvPr>
        </p:nvSpPr>
        <p:spPr>
          <a:xfrm>
            <a:off x="323850" y="1125538"/>
            <a:ext cx="8569325" cy="5111750"/>
          </a:xfrm>
        </p:spPr>
        <p:txBody>
          <a:bodyPr/>
          <a:lstStyle/>
          <a:p>
            <a:pPr eaLnBrk="1" hangingPunct="1">
              <a:buFont typeface="Arial" panose="020B0604020202020204" pitchFamily="34" charset="0"/>
              <a:buNone/>
            </a:pPr>
            <a:r>
              <a:rPr lang="pl-PL" altLang="pl-PL" b="1" dirty="0" smtClean="0"/>
              <a:t>  Pytania i odpowiedzi</a:t>
            </a:r>
          </a:p>
          <a:p>
            <a:pPr eaLnBrk="1" hangingPunct="1">
              <a:buFont typeface="Arial" panose="020B0604020202020204" pitchFamily="34" charset="0"/>
              <a:buNone/>
            </a:pPr>
            <a:endParaRPr lang="pl-PL" altLang="pl-PL" sz="100" b="1" dirty="0" smtClean="0"/>
          </a:p>
          <a:p>
            <a:pPr eaLnBrk="1" hangingPunct="1"/>
            <a:r>
              <a:rPr lang="pl-PL" altLang="pl-PL" sz="2400" b="1" dirty="0" smtClean="0"/>
              <a:t> </a:t>
            </a:r>
            <a:r>
              <a:rPr lang="pl-PL" altLang="pl-PL" sz="2400" dirty="0" smtClean="0"/>
              <a:t>Wyjaśnienia o </a:t>
            </a:r>
            <a:r>
              <a:rPr lang="pl-PL" altLang="pl-PL" sz="2400" b="1" dirty="0" smtClean="0"/>
              <a:t>charakterze ogólnym </a:t>
            </a:r>
            <a:r>
              <a:rPr lang="pl-PL" altLang="pl-PL" sz="2400" dirty="0" smtClean="0"/>
              <a:t>publikowane są na stronie internetowej IOK: </a:t>
            </a:r>
            <a:r>
              <a:rPr lang="pl-PL" altLang="pl-PL" sz="2400" u="sng" dirty="0" smtClean="0">
                <a:hlinkClick r:id="rId2"/>
              </a:rPr>
              <a:t>www.rpo.dwup.pl</a:t>
            </a:r>
            <a:r>
              <a:rPr lang="pl-PL" altLang="pl-PL" sz="2400" dirty="0" smtClean="0"/>
              <a:t>. </a:t>
            </a:r>
          </a:p>
          <a:p>
            <a:pPr eaLnBrk="1" hangingPunct="1">
              <a:buFont typeface="Arial" panose="020B0604020202020204" pitchFamily="34" charset="0"/>
              <a:buNone/>
            </a:pPr>
            <a:endParaRPr lang="pl-PL" altLang="pl-PL" sz="1000" dirty="0" smtClean="0"/>
          </a:p>
          <a:p>
            <a:pPr eaLnBrk="1" hangingPunct="1"/>
            <a:r>
              <a:rPr lang="pl-PL" altLang="pl-PL" sz="2400" b="1" dirty="0" smtClean="0"/>
              <a:t>Pytania indywidualne </a:t>
            </a:r>
            <a:r>
              <a:rPr lang="pl-PL" altLang="pl-PL" sz="2400" dirty="0" smtClean="0"/>
              <a:t>można kierować                                             na adres: </a:t>
            </a:r>
            <a:r>
              <a:rPr lang="pl-PL" altLang="pl-PL" sz="2400" u="sng" dirty="0" smtClean="0">
                <a:hlinkClick r:id="rId3"/>
              </a:rPr>
              <a:t>promocja@dwup.pl</a:t>
            </a:r>
            <a:r>
              <a:rPr lang="pl-PL" altLang="pl-PL" sz="2400" dirty="0" smtClean="0"/>
              <a:t> </a:t>
            </a:r>
          </a:p>
          <a:p>
            <a:pPr eaLnBrk="1" hangingPunct="1">
              <a:buFont typeface="Arial" panose="020B0604020202020204" pitchFamily="34" charset="0"/>
              <a:buNone/>
            </a:pPr>
            <a:r>
              <a:rPr lang="pl-PL" altLang="pl-PL" sz="2400" dirty="0" smtClean="0"/>
              <a:t>   lub telefonicznie: 71 39 74 110 lub 71 39 74 111 lub nr infolinii       0 800 300 376.</a:t>
            </a:r>
          </a:p>
          <a:p>
            <a:pPr eaLnBrk="1" hangingPunct="1">
              <a:buFont typeface="Arial" panose="020B0604020202020204" pitchFamily="34" charset="0"/>
              <a:buNone/>
            </a:pPr>
            <a:endParaRPr lang="pl-PL" altLang="pl-PL" sz="1000" dirty="0" smtClean="0"/>
          </a:p>
          <a:p>
            <a:pPr eaLnBrk="1" hangingPunct="1"/>
            <a:r>
              <a:rPr lang="pl-PL" altLang="pl-PL" sz="2400" dirty="0" smtClean="0"/>
              <a:t>W zakresie </a:t>
            </a:r>
            <a:r>
              <a:rPr lang="pl-PL" altLang="pl-PL" sz="2400" b="1" dirty="0" smtClean="0"/>
              <a:t>oceny zgodności projektu ze Strategią ZIT AJ </a:t>
            </a:r>
            <a:r>
              <a:rPr lang="pl-PL" altLang="pl-PL" sz="2400" dirty="0" smtClean="0"/>
              <a:t>pytania można kierować</a:t>
            </a:r>
          </a:p>
          <a:p>
            <a:pPr eaLnBrk="1" hangingPunct="1">
              <a:buNone/>
            </a:pPr>
            <a:r>
              <a:rPr lang="pl-PL" altLang="pl-PL" sz="2400" dirty="0" smtClean="0"/>
              <a:t>	na adres: </a:t>
            </a:r>
            <a:r>
              <a:rPr lang="pl-PL" altLang="pl-PL" sz="2400" u="sng" dirty="0" smtClean="0">
                <a:solidFill>
                  <a:srgbClr val="0070C0"/>
                </a:solidFill>
              </a:rPr>
              <a:t>zitaj@jeleniagora.pl</a:t>
            </a:r>
            <a:r>
              <a:rPr lang="pl-PL" altLang="pl-PL" sz="2400" dirty="0" smtClean="0">
                <a:solidFill>
                  <a:srgbClr val="0070C0"/>
                </a:solidFill>
              </a:rPr>
              <a:t> </a:t>
            </a:r>
          </a:p>
          <a:p>
            <a:pPr eaLnBrk="1" hangingPunct="1">
              <a:buNone/>
            </a:pPr>
            <a:r>
              <a:rPr lang="pl-PL" altLang="pl-PL" sz="2400" dirty="0" smtClean="0"/>
              <a:t>   lub telefonicznie: </a:t>
            </a:r>
            <a:r>
              <a:rPr lang="pl-PL" altLang="pl-PL" sz="2400" dirty="0"/>
              <a:t>75 75 46 249 oraz 75 75 46 286</a:t>
            </a:r>
            <a:endParaRPr lang="pl-PL" altLang="pl-PL" sz="2400" dirty="0" smtClean="0"/>
          </a:p>
          <a:p>
            <a:pPr eaLnBrk="1" hangingPunct="1">
              <a:buFont typeface="Arial" panose="020B0604020202020204" pitchFamily="34" charset="0"/>
              <a:buNone/>
            </a:pPr>
            <a:endParaRPr lang="pl-PL" altLang="pl-PL" sz="2400" b="1" dirty="0" smtClean="0"/>
          </a:p>
        </p:txBody>
      </p:sp>
      <p:sp>
        <p:nvSpPr>
          <p:cNvPr id="4" name="Symbol zastępczy numeru slajdu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2ED8A9-A2CB-420D-BFE6-94F72FA3FBCA}" type="slidenum">
              <a:rPr lang="pl-PL" altLang="pl-PL">
                <a:solidFill>
                  <a:srgbClr val="898989"/>
                </a:solidFill>
                <a:latin typeface="Calibri" panose="020F0502020204030204" pitchFamily="34" charset="0"/>
              </a:rPr>
              <a:pPr eaLnBrk="1" hangingPunct="1"/>
              <a:t>104</a:t>
            </a:fld>
            <a:endParaRPr lang="pl-PL" altLang="pl-PL">
              <a:solidFill>
                <a:srgbClr val="898989"/>
              </a:solidFill>
              <a:latin typeface="Calibri" panose="020F0502020204030204" pitchFamily="34" charset="0"/>
            </a:endParaRPr>
          </a:p>
        </p:txBody>
      </p:sp>
    </p:spTree>
    <p:extLst>
      <p:ext uri="{BB962C8B-B14F-4D97-AF65-F5344CB8AC3E}">
        <p14:creationId xmlns:p14="http://schemas.microsoft.com/office/powerpoint/2010/main" val="342338628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3568" y="2343071"/>
            <a:ext cx="7848872" cy="1815882"/>
          </a:xfrm>
          <a:prstGeom prst="rect">
            <a:avLst/>
          </a:prstGeom>
        </p:spPr>
        <p:txBody>
          <a:bodyPr wrap="square">
            <a:spAutoFit/>
          </a:bodyPr>
          <a:lstStyle/>
          <a:p>
            <a:pPr algn="ctr" fontAlgn="auto">
              <a:spcBef>
                <a:spcPts val="0"/>
              </a:spcBef>
              <a:spcAft>
                <a:spcPts val="0"/>
              </a:spcAft>
            </a:pPr>
            <a:r>
              <a:rPr lang="pl-PL" sz="3200" b="1" dirty="0" smtClean="0">
                <a:solidFill>
                  <a:prstClr val="black"/>
                </a:solidFill>
                <a:latin typeface="Calibri"/>
                <a:cs typeface="Arial" pitchFamily="34" charset="0"/>
              </a:rPr>
              <a:t>Dziękuję za uwagę</a:t>
            </a:r>
          </a:p>
          <a:p>
            <a:pPr algn="ctr" fontAlgn="auto">
              <a:spcBef>
                <a:spcPts val="0"/>
              </a:spcBef>
              <a:spcAft>
                <a:spcPts val="0"/>
              </a:spcAft>
            </a:pPr>
            <a:endParaRPr lang="pl-PL" sz="2000" b="1" dirty="0" smtClean="0">
              <a:solidFill>
                <a:prstClr val="black"/>
              </a:solidFill>
              <a:latin typeface="Calibri"/>
              <a:cs typeface="Arial" pitchFamily="34" charset="0"/>
            </a:endParaRPr>
          </a:p>
          <a:p>
            <a:pPr algn="ctr" fontAlgn="auto">
              <a:spcBef>
                <a:spcPts val="0"/>
              </a:spcBef>
              <a:spcAft>
                <a:spcPts val="0"/>
              </a:spcAft>
            </a:pPr>
            <a:endParaRPr lang="pl-PL" sz="2000" b="1" dirty="0" smtClean="0">
              <a:solidFill>
                <a:prstClr val="black"/>
              </a:solidFill>
              <a:latin typeface="Calibri"/>
              <a:cs typeface="Arial" pitchFamily="34" charset="0"/>
            </a:endParaRPr>
          </a:p>
          <a:p>
            <a:pPr algn="ctr" fontAlgn="auto">
              <a:spcBef>
                <a:spcPts val="0"/>
              </a:spcBef>
              <a:spcAft>
                <a:spcPts val="0"/>
              </a:spcAft>
            </a:pPr>
            <a:r>
              <a:rPr lang="pl-PL" sz="2000" i="1" dirty="0" smtClean="0">
                <a:solidFill>
                  <a:prstClr val="black"/>
                </a:solidFill>
                <a:latin typeface="Calibri"/>
                <a:cs typeface="Arial" pitchFamily="34" charset="0"/>
              </a:rPr>
              <a:t>Ewa Grzebieniak</a:t>
            </a:r>
          </a:p>
          <a:p>
            <a:pPr algn="ctr" fontAlgn="auto">
              <a:spcBef>
                <a:spcPts val="0"/>
              </a:spcBef>
              <a:spcAft>
                <a:spcPts val="0"/>
              </a:spcAft>
            </a:pPr>
            <a:r>
              <a:rPr lang="pl-PL" sz="2000" dirty="0" smtClean="0">
                <a:solidFill>
                  <a:prstClr val="black"/>
                </a:solidFill>
                <a:latin typeface="Calibri"/>
                <a:cs typeface="Arial" pitchFamily="34" charset="0"/>
              </a:rPr>
              <a:t>Wicedyrektor ds. Wdrażania EFS</a:t>
            </a:r>
            <a:endParaRPr lang="pl-PL" sz="2000" dirty="0">
              <a:solidFill>
                <a:prstClr val="black"/>
              </a:solidFill>
              <a:latin typeface="Calibri"/>
              <a:cs typeface="Arial" pitchFamily="34" charset="0"/>
            </a:endParaRP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105</a:t>
            </a:fld>
            <a:endParaRPr lang="pl-PL">
              <a:solidFill>
                <a:prstClr val="black">
                  <a:tint val="75000"/>
                </a:prstClr>
              </a:solidFill>
            </a:endParaRPr>
          </a:p>
        </p:txBody>
      </p:sp>
    </p:spTree>
    <p:extLst>
      <p:ext uri="{BB962C8B-B14F-4D97-AF65-F5344CB8AC3E}">
        <p14:creationId xmlns:p14="http://schemas.microsoft.com/office/powerpoint/2010/main" val="259878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9074" y="958850"/>
            <a:ext cx="8296275" cy="933450"/>
          </a:xfrm>
        </p:spPr>
        <p:txBody>
          <a:bodyPr/>
          <a:lstStyle/>
          <a:p>
            <a:r>
              <a:rPr lang="pl-PL" sz="2800" b="1" dirty="0" smtClean="0"/>
              <a:t>Przedmiot konkursu </a:t>
            </a:r>
            <a:endParaRPr lang="pl-PL" sz="2800" b="1" dirty="0"/>
          </a:p>
        </p:txBody>
      </p:sp>
      <p:sp>
        <p:nvSpPr>
          <p:cNvPr id="3" name="Symbol zastępczy zawartości 2"/>
          <p:cNvSpPr>
            <a:spLocks noGrp="1"/>
          </p:cNvSpPr>
          <p:nvPr>
            <p:ph idx="1"/>
          </p:nvPr>
        </p:nvSpPr>
        <p:spPr>
          <a:xfrm>
            <a:off x="342900" y="1675998"/>
            <a:ext cx="8524875" cy="4492002"/>
          </a:xfrm>
        </p:spPr>
        <p:txBody>
          <a:bodyPr/>
          <a:lstStyle/>
          <a:p>
            <a:pPr marL="266700" lvl="0" indent="-266700" algn="just">
              <a:buFont typeface="+mj-lt"/>
              <a:buAutoNum type="arabicPeriod"/>
            </a:pPr>
            <a:r>
              <a:rPr lang="pl-PL" sz="1600" dirty="0" smtClean="0"/>
              <a:t>W ramach niniejszego konkursu ogłoszony jest nabór na typ projektów </a:t>
            </a:r>
            <a:r>
              <a:rPr lang="pl-PL" sz="1600" b="1" dirty="0" smtClean="0"/>
              <a:t>8.4. A</a:t>
            </a:r>
            <a:r>
              <a:rPr lang="pl-PL" sz="1600" dirty="0" smtClean="0"/>
              <a:t>., tj.: aktywizację zawodową osób opiekujących się dziećmi w wieku do lat 3 poprzez tworzenie i rozwijanie miejsc opieki nad dziećmi do lat 3 zgodnie z ustawą o opiece nad dziećmi w wieku                                            do lat 3 oraz pokrywanie kosztów opieki w tym</a:t>
            </a:r>
            <a:r>
              <a:rPr lang="pl-PL" sz="1400" dirty="0" smtClean="0"/>
              <a:t>:</a:t>
            </a:r>
          </a:p>
          <a:p>
            <a:pPr marL="266700" lvl="0" indent="-266700" algn="just">
              <a:buNone/>
            </a:pPr>
            <a:endParaRPr lang="pl-PL" sz="500" dirty="0" smtClean="0"/>
          </a:p>
          <a:p>
            <a:pPr marL="266700" lvl="0" indent="-266700" algn="just"/>
            <a:r>
              <a:rPr lang="pl-PL" sz="1400" dirty="0" smtClean="0"/>
              <a:t>tworzenie nowych miejsc opieki nad dziećmi do lat 3, w tym dostosowanych do potrzeb dzieci                                              z </a:t>
            </a:r>
            <a:r>
              <a:rPr lang="pl-PL" sz="1400" dirty="0" err="1" smtClean="0"/>
              <a:t>niepełnosprawnościami</a:t>
            </a:r>
            <a:r>
              <a:rPr lang="pl-PL" sz="1400" dirty="0" smtClean="0"/>
              <a:t> w istniejących lub nowotworzonych formach opieki przewidzianych ustawą;</a:t>
            </a:r>
          </a:p>
          <a:p>
            <a:pPr marL="266700" lvl="0" indent="-266700" algn="just"/>
            <a:r>
              <a:rPr lang="pl-PL" sz="1400" dirty="0" smtClean="0"/>
              <a:t>dostosowanie miejsc opieki nad dziećmi do lat 3 do potrzeb dzieci z </a:t>
            </a:r>
            <a:r>
              <a:rPr lang="pl-PL" sz="1400" dirty="0" err="1" smtClean="0"/>
              <a:t>niepełnosprawnościami</a:t>
            </a:r>
            <a:r>
              <a:rPr lang="pl-PL" sz="1400" dirty="0" smtClean="0"/>
              <a:t>;</a:t>
            </a:r>
          </a:p>
          <a:p>
            <a:pPr marL="266700" lvl="0" indent="-266700" algn="just"/>
            <a:r>
              <a:rPr lang="pl-PL" sz="1400" dirty="0" smtClean="0"/>
              <a:t>sfinansowanie kosztów usług bieżącej opieki nad dziećmi lub wynagrodzenia dziennego opiekuna lub niani;</a:t>
            </a:r>
          </a:p>
          <a:p>
            <a:pPr marL="266700" lvl="0" indent="-266700" algn="just"/>
            <a:r>
              <a:rPr lang="pl-PL" sz="1400" dirty="0" smtClean="0"/>
              <a:t> sfinansowanie kosztów przeszkolenia zawodowego dziennego opiekuna;</a:t>
            </a:r>
          </a:p>
          <a:p>
            <a:pPr marL="266700" indent="-266700" algn="just"/>
            <a:r>
              <a:rPr lang="pl-PL" sz="1400" dirty="0" smtClean="0"/>
              <a:t>aktywizację zawodową opiekunów dzieci do lat 3 (realizowana wyłącznie jako element projektu z zakresu sfinansowania kosztów usług bieżącej opieki nad dziećmi lub wynagrodzenia dziennego opiekuna lub niani.</a:t>
            </a:r>
          </a:p>
          <a:p>
            <a:pPr>
              <a:buNone/>
            </a:pPr>
            <a:endParaRPr lang="pl-PL" sz="800" b="1" dirty="0" smtClean="0"/>
          </a:p>
          <a:p>
            <a:pPr>
              <a:buNone/>
            </a:pPr>
            <a:endParaRPr lang="pl-PL" sz="2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t>Przedmiot konkursu </a:t>
            </a:r>
            <a:r>
              <a:rPr lang="pl-PL" sz="2800" b="1" dirty="0" smtClean="0"/>
              <a:t>– c.d.</a:t>
            </a:r>
            <a:endParaRPr lang="pl-PL" sz="2800" dirty="0"/>
          </a:p>
        </p:txBody>
      </p:sp>
      <p:sp>
        <p:nvSpPr>
          <p:cNvPr id="3" name="Symbol zastępczy zawartości 2"/>
          <p:cNvSpPr>
            <a:spLocks noGrp="1"/>
          </p:cNvSpPr>
          <p:nvPr>
            <p:ph idx="1"/>
          </p:nvPr>
        </p:nvSpPr>
        <p:spPr>
          <a:xfrm>
            <a:off x="628650" y="1771650"/>
            <a:ext cx="7886700" cy="4405313"/>
          </a:xfrm>
        </p:spPr>
        <p:txBody>
          <a:bodyPr>
            <a:normAutofit/>
          </a:bodyPr>
          <a:lstStyle/>
          <a:p>
            <a:pPr algn="just">
              <a:buNone/>
            </a:pPr>
            <a:r>
              <a:rPr lang="pl-PL" sz="1800" b="1" dirty="0" smtClean="0"/>
              <a:t>    Elementem uzupełniającym  projekt z zakresu sfinansowania kosztów usług bieżącej opieki nad dziećmi lub wynagrodzenia dziennego opiekuna lub niani może być aktywizacja zawodowa opiekunów dzieci do lat 3, którzy                               w momencie przystąpienia do projektu pozostają bez zatrudnienia. W ramach aktywizacji zawodowej możliwa jest realizacja poradnictwa zawodowego, szkoleń oraz kursów zawodowych dopasowanych do indywidualnych potrzeb uczestnika projektu.</a:t>
            </a:r>
            <a:endParaRPr lang="pl-PL" sz="1800" b="1" dirty="0"/>
          </a:p>
          <a:p>
            <a:pPr algn="just">
              <a:buNone/>
            </a:pPr>
            <a:r>
              <a:rPr lang="pl-PL" sz="1800" b="1" dirty="0" smtClean="0"/>
              <a:t>UWAGA</a:t>
            </a:r>
            <a:r>
              <a:rPr lang="pl-PL" sz="1800" b="1" dirty="0"/>
              <a:t>!                                                                                                                                                                                                       </a:t>
            </a:r>
            <a:r>
              <a:rPr lang="pl-PL" sz="1800" dirty="0"/>
              <a:t>Zgodnie z ustawą o opiece nad dziećmi w wieku do lat 3:</a:t>
            </a:r>
          </a:p>
          <a:p>
            <a:pPr algn="just">
              <a:buNone/>
            </a:pPr>
            <a:r>
              <a:rPr lang="pl-PL" sz="1800" dirty="0"/>
              <a:t> </a:t>
            </a:r>
            <a:r>
              <a:rPr lang="pl-PL" sz="1800" dirty="0" smtClean="0"/>
              <a:t>    - opieka </a:t>
            </a:r>
            <a:r>
              <a:rPr lang="pl-PL" sz="1800" dirty="0"/>
              <a:t>nad dzieckiem może być sprawowana do ukończenia roku szkolnego, </a:t>
            </a:r>
            <a:r>
              <a:rPr lang="pl-PL" sz="1800" dirty="0" smtClean="0"/>
              <a:t/>
            </a:r>
            <a:br>
              <a:rPr lang="pl-PL" sz="1800" dirty="0" smtClean="0"/>
            </a:br>
            <a:r>
              <a:rPr lang="pl-PL" sz="1800" dirty="0" smtClean="0"/>
              <a:t>w </a:t>
            </a:r>
            <a:r>
              <a:rPr lang="pl-PL" sz="1800" dirty="0"/>
              <a:t>którym dziecko ukończy 3 rok życia lub w przypadku gdy niemożliwe </a:t>
            </a:r>
            <a:r>
              <a:rPr lang="pl-PL" sz="1800" dirty="0" smtClean="0"/>
              <a:t/>
            </a:r>
            <a:br>
              <a:rPr lang="pl-PL" sz="1800" dirty="0" smtClean="0"/>
            </a:br>
            <a:r>
              <a:rPr lang="pl-PL" sz="1800" dirty="0" smtClean="0"/>
              <a:t>lub </a:t>
            </a:r>
            <a:r>
              <a:rPr lang="pl-PL" sz="1800" dirty="0"/>
              <a:t>utrudnione jest objęcie dziecka wychowaniem przedszkolnym – 4 rok </a:t>
            </a:r>
            <a:r>
              <a:rPr lang="pl-PL" sz="1800" dirty="0" smtClean="0"/>
              <a:t>życia</a:t>
            </a:r>
            <a:r>
              <a:rPr lang="pl-PL" sz="1600" dirty="0" smtClean="0"/>
              <a:t>,</a:t>
            </a:r>
          </a:p>
          <a:p>
            <a:pPr algn="just">
              <a:buNone/>
            </a:pPr>
            <a:r>
              <a:rPr lang="pl-PL" sz="1600" b="1" dirty="0"/>
              <a:t> </a:t>
            </a:r>
            <a:r>
              <a:rPr lang="pl-PL" sz="1600" b="1" dirty="0" smtClean="0"/>
              <a:t>     - </a:t>
            </a:r>
            <a:r>
              <a:rPr lang="pl-PL" sz="1800" dirty="0" smtClean="0"/>
              <a:t>przez opiekunów dzieci należy rozumieć rodziców/opiekunów prawnych oraz inne   osoby, którym sąd powierzył sprawowanie opieki nad dzieckiem</a:t>
            </a:r>
            <a:endParaRPr lang="pl-PL" sz="1800" dirty="0"/>
          </a:p>
          <a:p>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12</a:t>
            </a:fld>
            <a:endParaRPr lang="pl-PL"/>
          </a:p>
        </p:txBody>
      </p:sp>
    </p:spTree>
    <p:extLst>
      <p:ext uri="{BB962C8B-B14F-4D97-AF65-F5344CB8AC3E}">
        <p14:creationId xmlns:p14="http://schemas.microsoft.com/office/powerpoint/2010/main" val="189664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8259" y="958850"/>
            <a:ext cx="8327091" cy="933450"/>
          </a:xfrm>
        </p:spPr>
        <p:txBody>
          <a:bodyPr/>
          <a:lstStyle/>
          <a:p>
            <a:r>
              <a:rPr lang="pl-PL" sz="2800" b="1" dirty="0" smtClean="0"/>
              <a:t>Przedmiot konkursu – c.d.</a:t>
            </a:r>
            <a:endParaRPr lang="pl-PL" sz="2800" dirty="0"/>
          </a:p>
        </p:txBody>
      </p:sp>
      <p:sp>
        <p:nvSpPr>
          <p:cNvPr id="3" name="Symbol zastępczy zawartości 2"/>
          <p:cNvSpPr>
            <a:spLocks noGrp="1"/>
          </p:cNvSpPr>
          <p:nvPr>
            <p:ph idx="1"/>
          </p:nvPr>
        </p:nvSpPr>
        <p:spPr>
          <a:xfrm>
            <a:off x="376518" y="1726058"/>
            <a:ext cx="8364070" cy="4450905"/>
          </a:xfrm>
        </p:spPr>
        <p:txBody>
          <a:bodyPr>
            <a:normAutofit lnSpcReduction="10000"/>
          </a:bodyPr>
          <a:lstStyle/>
          <a:p>
            <a:pPr marL="266700" lvl="0" indent="-266700" algn="just">
              <a:buFont typeface="+mj-lt"/>
              <a:buAutoNum type="arabicPeriod" startAt="2"/>
            </a:pPr>
            <a:r>
              <a:rPr lang="pl-PL" sz="1400" dirty="0" smtClean="0"/>
              <a:t>W ramach projektów </a:t>
            </a:r>
            <a:r>
              <a:rPr lang="pl-PL" sz="1400" b="1" dirty="0" smtClean="0"/>
              <a:t>ukierunkowanych na tworzenie nowych miejsc opieki nad dziećmi do lat 3 </a:t>
            </a:r>
            <a:r>
              <a:rPr lang="pl-PL" sz="1400" dirty="0" smtClean="0"/>
              <a:t>możliwe         są m.in. następujące kategorie działań:</a:t>
            </a:r>
          </a:p>
          <a:p>
            <a:pPr marL="266700" lvl="0" indent="-266700" algn="just"/>
            <a:r>
              <a:rPr lang="pl-PL" sz="1400" dirty="0" smtClean="0"/>
              <a:t>dostosowanie pomieszczeń do potrzeb dzieci, w tym do wymogów budowlanych, sanitarno-higienicznych, bezpieczeństwa przeciwpożarowego, organizacja kuchni, stołówek, szatni zgodnie z koncepcją uniwersalnego projektowania itp.; </a:t>
            </a:r>
          </a:p>
          <a:p>
            <a:pPr marL="266700" lvl="0" indent="-266700" algn="just"/>
            <a:r>
              <a:rPr lang="pl-PL" sz="1400" dirty="0" smtClean="0"/>
              <a:t>zakup i montaż wyposażenia (w tym m. in. meble, wyposażenie wypoczynkowe, wyposażenie sanitarne, zabawki);</a:t>
            </a:r>
          </a:p>
          <a:p>
            <a:pPr marL="266700" lvl="0" indent="-266700" algn="just"/>
            <a:r>
              <a:rPr lang="pl-PL" sz="1400" dirty="0" smtClean="0"/>
              <a:t>zakup pomocy do prowadzenia zajęć opiekuńczo-wychowawczych i edukacyjnych, specjalistycznego sprzętu oraz narzędzi do rozpoznawania potrzeb rozwojowych i edukacyjnych oraz możliwości psychofizycznych dzieci, wspomagania rozwoju i prowadzenia terapii dzieci ze specjalnymi potrzebami edukacyjnymi,                      ze szczególnym uwzględnieniem tych pomocy, sprzętu i narzędzi, które są zgodne z koncepcją uniwersalnego projektowania;</a:t>
            </a:r>
          </a:p>
          <a:p>
            <a:pPr marL="266700" lvl="0" indent="-266700" algn="just"/>
            <a:r>
              <a:rPr lang="pl-PL" sz="1400" dirty="0" smtClean="0"/>
              <a:t>wyposażenie i montaż placu zabaw wraz z bezpieczną nawierzchnią i ogrodzeniem;</a:t>
            </a:r>
          </a:p>
          <a:p>
            <a:pPr marL="266700" lvl="0" indent="-266700" algn="just"/>
            <a:r>
              <a:rPr lang="pl-PL" sz="1400" dirty="0" smtClean="0"/>
              <a:t>modyfikacja przestrzeni wspierająca rozwój psychoruchowy i poznawczy dzieci;</a:t>
            </a:r>
          </a:p>
          <a:p>
            <a:pPr marL="266700" lvl="0" indent="-266700" algn="just"/>
            <a:r>
              <a:rPr lang="pl-PL" sz="1400" dirty="0" smtClean="0"/>
              <a:t>zapewnienie bieżącego funkcjonowania utworzonego miejsca opieki nad dziećmi do lat 3, w tym: koszty wynagrodzenia personelu zatrudnionego w miejscu opieki nad dziećmi do lat 3, koszty żywienia dzieci;</a:t>
            </a:r>
          </a:p>
          <a:p>
            <a:pPr marL="266700" lvl="0" indent="-266700" algn="just"/>
            <a:r>
              <a:rPr lang="pl-PL" sz="1400" dirty="0" smtClean="0"/>
              <a:t>inne wydatki, o ile są niezbędne do prawidłowego funkcjonowania miejsca opieki nad dziećmi do lat 3.</a:t>
            </a:r>
          </a:p>
          <a:p>
            <a:pPr>
              <a:buNone/>
            </a:pPr>
            <a:r>
              <a:rPr lang="pl-PL" sz="1800" b="1" dirty="0" smtClean="0"/>
              <a:t>   </a:t>
            </a:r>
          </a:p>
          <a:p>
            <a:pPr>
              <a:buNone/>
            </a:pPr>
            <a:endParaRPr lang="pl-PL" sz="1800" dirty="0" smtClean="0"/>
          </a:p>
          <a:p>
            <a:pPr>
              <a:buNone/>
            </a:pPr>
            <a:endParaRPr lang="pl-PL" sz="1800" dirty="0" smtClean="0"/>
          </a:p>
          <a:p>
            <a:endParaRPr lang="pl-PL" sz="1800" dirty="0" smtClean="0"/>
          </a:p>
          <a:p>
            <a:endParaRPr lang="pl-PL" sz="1400" dirty="0" smtClean="0"/>
          </a:p>
          <a:p>
            <a:pPr lvl="0"/>
            <a:endParaRPr lang="pl-PL" sz="1400" dirty="0" smtClean="0"/>
          </a:p>
          <a:p>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8259" y="958850"/>
            <a:ext cx="8327091" cy="933450"/>
          </a:xfrm>
        </p:spPr>
        <p:txBody>
          <a:bodyPr/>
          <a:lstStyle/>
          <a:p>
            <a:r>
              <a:rPr lang="pl-PL" sz="2800" b="1" dirty="0" smtClean="0"/>
              <a:t>Przedmiot konkursu – c.d.</a:t>
            </a:r>
            <a:endParaRPr lang="pl-PL" sz="2800" dirty="0"/>
          </a:p>
        </p:txBody>
      </p:sp>
      <p:sp>
        <p:nvSpPr>
          <p:cNvPr id="3" name="Symbol zastępczy zawartości 2"/>
          <p:cNvSpPr>
            <a:spLocks noGrp="1"/>
          </p:cNvSpPr>
          <p:nvPr>
            <p:ph idx="1"/>
          </p:nvPr>
        </p:nvSpPr>
        <p:spPr>
          <a:xfrm>
            <a:off x="295275" y="1726058"/>
            <a:ext cx="8445313" cy="4746460"/>
          </a:xfrm>
        </p:spPr>
        <p:txBody>
          <a:bodyPr>
            <a:normAutofit lnSpcReduction="10000"/>
          </a:bodyPr>
          <a:lstStyle/>
          <a:p>
            <a:pPr marL="266700" indent="-266700" algn="just">
              <a:buFont typeface="+mj-lt"/>
              <a:buAutoNum type="arabicPeriod" startAt="3"/>
            </a:pPr>
            <a:r>
              <a:rPr lang="pl-PL" sz="1400" dirty="0" smtClean="0"/>
              <a:t>Wydatki wymienione w pkt. 2 mogą być ponoszone również na dostosowanie istniejących miejsc opieki                 nad dziećmi w wieku do lat 3 do potrzeb dzieci z niepełnosprawnościami, jednak wyłącznie w zakresie bezpośrednio wynikającym z diagnozy potrzeb konkretnych dzieci i stopnia niedostosowania placówki.</a:t>
            </a:r>
          </a:p>
          <a:p>
            <a:pPr marL="266700" indent="-266700" algn="just">
              <a:buNone/>
            </a:pPr>
            <a:endParaRPr lang="pl-PL" sz="500" dirty="0" smtClean="0"/>
          </a:p>
          <a:p>
            <a:pPr marL="266700" indent="-266700" algn="just">
              <a:buFont typeface="+mj-lt"/>
              <a:buAutoNum type="arabicPeriod" startAt="4"/>
            </a:pPr>
            <a:r>
              <a:rPr lang="pl-PL" sz="1400" b="1" dirty="0" smtClean="0"/>
              <a:t>Finansowanie działalności bieżącej nowo utworzonych miejsc opieki nad dziećmi do 3 lat w formie żłobków lub klubów dziecięcych oraz dziennego opiekuna w ramach projektów może trwać przez okres nie dłuższy           niż 24 miesiące.</a:t>
            </a:r>
          </a:p>
          <a:p>
            <a:pPr marL="266700" indent="-266700" algn="just">
              <a:buNone/>
            </a:pPr>
            <a:endParaRPr lang="pl-PL" sz="500" b="1" dirty="0" smtClean="0"/>
          </a:p>
          <a:p>
            <a:pPr marL="266700" indent="-266700" algn="just">
              <a:buFont typeface="+mj-lt"/>
              <a:buAutoNum type="arabicPeriod" startAt="5"/>
            </a:pPr>
            <a:r>
              <a:rPr lang="pl-PL" sz="1400" b="1" dirty="0" smtClean="0"/>
              <a:t>Pokrycie kosztów związanych z bieżącym świadczeniem usług opieki</a:t>
            </a:r>
            <a:r>
              <a:rPr lang="pl-PL" sz="1400" dirty="0" smtClean="0"/>
              <a:t> nad dziećmi do lat 3 obejmuje: </a:t>
            </a:r>
          </a:p>
          <a:p>
            <a:pPr marL="266700" indent="-266700" algn="just">
              <a:buNone/>
            </a:pPr>
            <a:endParaRPr lang="pl-PL" sz="100" dirty="0" smtClean="0"/>
          </a:p>
          <a:p>
            <a:pPr marL="266700" lvl="0" indent="-266700" algn="just">
              <a:buFont typeface="+mj-lt"/>
              <a:buAutoNum type="alphaLcPeriod"/>
            </a:pPr>
            <a:r>
              <a:rPr lang="pl-PL" sz="1400" dirty="0" smtClean="0"/>
              <a:t>opiekę nad dzieckiem w żłobku lub klubie dziecięcym lub</a:t>
            </a:r>
          </a:p>
          <a:p>
            <a:pPr marL="266700" lvl="0" indent="-266700" algn="just">
              <a:buFont typeface="+mj-lt"/>
              <a:buAutoNum type="alphaLcPeriod"/>
            </a:pPr>
            <a:r>
              <a:rPr lang="pl-PL" sz="1400" dirty="0" smtClean="0"/>
              <a:t>wynagrodzenie opiekuna dziennego w części odpowiadającej kosztom opieki nad dzieckiem skierowanym             w ramach projektu, lub</a:t>
            </a:r>
          </a:p>
          <a:p>
            <a:pPr marL="266700" lvl="0" indent="-266700" algn="just">
              <a:buFont typeface="+mj-lt"/>
              <a:buAutoNum type="alphaLcPeriod"/>
            </a:pPr>
            <a:r>
              <a:rPr lang="pl-PL" sz="1400" dirty="0" smtClean="0"/>
              <a:t>wynagrodzenie oraz koszty składek na ubezpieczenia społeczne niani sprawującej opiekę nad dzieckiem, zgodnie z umową o świadczenie usług oraz zgodnie z ustawą z dnia 4 lutego 2011 r. o opiece nad dziećmi               w wieku do lat 3.</a:t>
            </a:r>
          </a:p>
          <a:p>
            <a:pPr lvl="0">
              <a:buNone/>
            </a:pPr>
            <a:endParaRPr lang="pl-PL" sz="1600" dirty="0" smtClean="0"/>
          </a:p>
          <a:p>
            <a:pPr algn="just">
              <a:buNone/>
            </a:pPr>
            <a:r>
              <a:rPr lang="pl-PL" sz="1050" b="1" dirty="0" smtClean="0"/>
              <a:t>        </a:t>
            </a:r>
            <a:r>
              <a:rPr lang="pl-PL" sz="1300" b="1" dirty="0" smtClean="0"/>
              <a:t>Ww. koszty względem konkretnego dziecka i opiekuna są finansowane przez okres nie dłuższy niż 12 miesięcy i nie stanowią kosztów związanych z zapewnieniem finansowania działalności bieżącej nowo utworzonych miejsc opieki</a:t>
            </a:r>
            <a:r>
              <a:rPr lang="pl-PL" sz="1300" dirty="0" smtClean="0"/>
              <a:t> nad dziećmi do lat 3, o których mowa w pkt. 4.</a:t>
            </a:r>
          </a:p>
          <a:p>
            <a:pPr marL="342900" indent="-342900">
              <a:buNone/>
            </a:pPr>
            <a:endParaRPr lang="pl-PL" sz="1800" dirty="0" smtClean="0"/>
          </a:p>
          <a:p>
            <a:pPr>
              <a:buNone/>
            </a:pPr>
            <a:endParaRPr lang="pl-PL" sz="1800" dirty="0" smtClean="0"/>
          </a:p>
          <a:p>
            <a:endParaRPr lang="pl-PL" sz="1800" dirty="0" smtClean="0"/>
          </a:p>
          <a:p>
            <a:endParaRPr lang="pl-PL" sz="1400" dirty="0" smtClean="0"/>
          </a:p>
          <a:p>
            <a:pPr lvl="0"/>
            <a:endParaRPr lang="pl-PL" sz="1400" dirty="0" smtClean="0"/>
          </a:p>
          <a:p>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8259" y="958850"/>
            <a:ext cx="8327091" cy="933450"/>
          </a:xfrm>
        </p:spPr>
        <p:txBody>
          <a:bodyPr/>
          <a:lstStyle/>
          <a:p>
            <a:r>
              <a:rPr lang="pl-PL" sz="2800" b="1" dirty="0" smtClean="0"/>
              <a:t>Przedmiot konkursu – c.d.</a:t>
            </a:r>
            <a:endParaRPr lang="pl-PL" sz="2800" dirty="0"/>
          </a:p>
        </p:txBody>
      </p:sp>
      <p:sp>
        <p:nvSpPr>
          <p:cNvPr id="3" name="Symbol zastępczy zawartości 2"/>
          <p:cNvSpPr>
            <a:spLocks noGrp="1"/>
          </p:cNvSpPr>
          <p:nvPr>
            <p:ph idx="1"/>
          </p:nvPr>
        </p:nvSpPr>
        <p:spPr>
          <a:xfrm>
            <a:off x="376518" y="1885950"/>
            <a:ext cx="8364070" cy="4586568"/>
          </a:xfrm>
        </p:spPr>
        <p:txBody>
          <a:bodyPr/>
          <a:lstStyle/>
          <a:p>
            <a:pPr marL="266700" lvl="0" indent="-266700" algn="just">
              <a:buFont typeface="+mj-lt"/>
              <a:buAutoNum type="arabicPeriod" startAt="6"/>
            </a:pPr>
            <a:r>
              <a:rPr lang="pl-PL" sz="1600" dirty="0" smtClean="0"/>
              <a:t>Zgodnie z </a:t>
            </a:r>
            <a:r>
              <a:rPr lang="pl-PL" sz="1600" i="1" dirty="0" smtClean="0"/>
              <a:t>Wytycznymi w zakresie realizacji przedsięwzięć z udziałem środków Europejskiego Funduszu Społecznego w obszarze rynku pracy na lata 2014-2020</a:t>
            </a:r>
            <a:r>
              <a:rPr lang="pl-PL" sz="1600" dirty="0" smtClean="0"/>
              <a:t> Wnioskodawca we wniosku     o dofinansowanie zawiera co najmniej następujące informacje:</a:t>
            </a:r>
          </a:p>
          <a:p>
            <a:pPr marL="266700" lvl="0" indent="-266700" algn="just">
              <a:buNone/>
            </a:pPr>
            <a:endParaRPr lang="pl-PL" sz="300" dirty="0" smtClean="0"/>
          </a:p>
          <a:p>
            <a:pPr marL="266700" lvl="0" indent="-266700" algn="just">
              <a:buFont typeface="+mj-lt"/>
              <a:buAutoNum type="alphaLcPeriod"/>
            </a:pPr>
            <a:r>
              <a:rPr lang="pl-PL" sz="1600" dirty="0" smtClean="0"/>
              <a:t>uzasadnienie zapotrzebowania na miejsca opieki nad dziećmi do lat 3, w tym analizę uwarunkowań w zakresie zróżnicowań przestrzennych w dostępie do form opieki </a:t>
            </a:r>
            <a:br>
              <a:rPr lang="pl-PL" sz="1600" dirty="0" smtClean="0"/>
            </a:br>
            <a:r>
              <a:rPr lang="pl-PL" sz="1600" dirty="0" smtClean="0"/>
              <a:t>i prognoz demograficznych;</a:t>
            </a:r>
          </a:p>
          <a:p>
            <a:pPr marL="266700" lvl="0" indent="-266700" algn="just">
              <a:buFont typeface="+mj-lt"/>
              <a:buAutoNum type="alphaLcPeriod"/>
            </a:pPr>
            <a:r>
              <a:rPr lang="pl-PL" sz="1600" dirty="0" smtClean="0"/>
              <a:t>warunki lokalowe, tj. wykorzystanie bazy lokalowej, w której będzie realizowana opieka nad dziećmi do lat 3;</a:t>
            </a:r>
          </a:p>
          <a:p>
            <a:pPr marL="266700" lvl="0" indent="-266700" algn="just">
              <a:buFont typeface="+mj-lt"/>
              <a:buAutoNum type="alphaLcPeriod"/>
            </a:pPr>
            <a:r>
              <a:rPr lang="pl-PL" sz="1600" dirty="0" smtClean="0"/>
              <a:t>zasady rekrutacji uczestników do projektu;</a:t>
            </a:r>
          </a:p>
          <a:p>
            <a:pPr marL="266700" lvl="0" indent="-266700" algn="just">
              <a:buFont typeface="+mj-lt"/>
              <a:buAutoNum type="alphaLcPeriod"/>
            </a:pPr>
            <a:r>
              <a:rPr lang="pl-PL" sz="1600" dirty="0" smtClean="0"/>
              <a:t>informacje dotyczące sposobu utrzymania funkcjonowania miejsc opieki nad dziećmi do lat             3 po ustaniu finansowania z EFS, tj. informacje, z jakiego źródła, innego niż wsparcie EFS, miejsca te będą utrzymane przez okres minimum 2 lat po ustaniu finansowania EFS, a także planowane działania zmierzające do utrzymania funkcjonowania tych miejsc opieki po ustaniu finansowania EFS.</a:t>
            </a:r>
          </a:p>
          <a:p>
            <a:pPr marL="342900" indent="-342900">
              <a:buNone/>
            </a:pPr>
            <a:endParaRPr lang="pl-PL" sz="1800" dirty="0" smtClean="0"/>
          </a:p>
          <a:p>
            <a:pPr marL="342900" indent="-342900">
              <a:buNone/>
            </a:pPr>
            <a:endParaRPr lang="pl-PL" sz="1800" dirty="0" smtClean="0"/>
          </a:p>
          <a:p>
            <a:pPr>
              <a:buNone/>
            </a:pPr>
            <a:endParaRPr lang="pl-PL" sz="1800" dirty="0" smtClean="0"/>
          </a:p>
          <a:p>
            <a:endParaRPr lang="pl-PL" sz="1800" dirty="0" smtClean="0"/>
          </a:p>
          <a:p>
            <a:endParaRPr lang="pl-PL" sz="1400" dirty="0" smtClean="0"/>
          </a:p>
          <a:p>
            <a:pPr lvl="0"/>
            <a:endParaRPr lang="pl-PL" sz="1400" dirty="0" smtClean="0"/>
          </a:p>
          <a:p>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6700" y="958850"/>
            <a:ext cx="8248650" cy="933450"/>
          </a:xfrm>
        </p:spPr>
        <p:txBody>
          <a:bodyPr/>
          <a:lstStyle/>
          <a:p>
            <a:r>
              <a:rPr lang="pl-PL" sz="2800" b="1" dirty="0" smtClean="0"/>
              <a:t>Przedmiot konkursu – c.d.</a:t>
            </a:r>
            <a:endParaRPr lang="pl-PL" sz="2800" dirty="0"/>
          </a:p>
        </p:txBody>
      </p:sp>
      <p:sp>
        <p:nvSpPr>
          <p:cNvPr id="3" name="Symbol zastępczy zawartości 2"/>
          <p:cNvSpPr>
            <a:spLocks noGrp="1"/>
          </p:cNvSpPr>
          <p:nvPr>
            <p:ph idx="1"/>
          </p:nvPr>
        </p:nvSpPr>
        <p:spPr>
          <a:xfrm>
            <a:off x="349624" y="1681234"/>
            <a:ext cx="8364070" cy="4746460"/>
          </a:xfrm>
        </p:spPr>
        <p:txBody>
          <a:bodyPr/>
          <a:lstStyle/>
          <a:p>
            <a:pPr marL="342900" lvl="0" indent="-342900" algn="just">
              <a:buNone/>
            </a:pPr>
            <a:endParaRPr lang="pl-PL" sz="1050" dirty="0" smtClean="0"/>
          </a:p>
          <a:p>
            <a:pPr marL="342900" lvl="0" indent="-342900" algn="just">
              <a:buFont typeface="+mj-lt"/>
              <a:buAutoNum type="arabicPeriod" startAt="7"/>
            </a:pPr>
            <a:r>
              <a:rPr lang="pl-PL" sz="1800" dirty="0" smtClean="0"/>
              <a:t>W celu upowszechnienia dostępu do form opieki nad dziećmi w wieku do lat                 3 dzieciom z niepełnosprawnościami, zgodnie z </a:t>
            </a:r>
            <a:r>
              <a:rPr lang="pl-PL" sz="1800" i="1" dirty="0" smtClean="0"/>
              <a:t>Wytycznymi Ministra Infrastruktury             i Rozwoju w zakresie realizacji zasady równości szans i niedyskryminacji, w tym dostępności dla osób z niepełnosprawnościami oraz zasady równości szans kobiet           i mężczyzn w ramach funduszy unijnych na lata 2014-2020</a:t>
            </a:r>
            <a:r>
              <a:rPr lang="pl-PL" sz="1800" dirty="0" smtClean="0"/>
              <a:t> jest możliwe finansowanie </a:t>
            </a:r>
            <a:r>
              <a:rPr lang="pl-PL" sz="1800" b="1" dirty="0" smtClean="0"/>
              <a:t>mechanizmu racjonalnych usprawnień</a:t>
            </a:r>
            <a:r>
              <a:rPr lang="pl-PL" sz="1800" dirty="0" smtClean="0"/>
              <a:t>, w tym np. zatrudnienie asystenta dziecka, dostosowanie posiłków z uwzględnieniem specyficznych potrzeb żywieniowych wynikających z niepełnosprawności dziecka, zakup pomocy dydaktycznych adekwatnych do specjalnych potrzeb edukacyjnych wynikających             z niepełnosprawności, w oparciu o indywidualnie przeprowadzoną diagnozę.</a:t>
            </a:r>
          </a:p>
          <a:p>
            <a:pPr marL="342900" indent="-342900">
              <a:buFont typeface="+mj-lt"/>
              <a:buAutoNum type="arabicPeriod" startAt="7"/>
            </a:pPr>
            <a:endParaRPr lang="pl-PL" sz="1800" dirty="0" smtClean="0"/>
          </a:p>
          <a:p>
            <a:pPr>
              <a:buNone/>
            </a:pPr>
            <a:endParaRPr lang="pl-PL" sz="1800" dirty="0" smtClean="0"/>
          </a:p>
          <a:p>
            <a:endParaRPr lang="pl-PL" sz="1800" dirty="0" smtClean="0"/>
          </a:p>
          <a:p>
            <a:endParaRPr lang="pl-PL" sz="1400" dirty="0" smtClean="0"/>
          </a:p>
          <a:p>
            <a:pPr lvl="0"/>
            <a:endParaRPr lang="pl-PL" sz="1400" dirty="0" smtClean="0"/>
          </a:p>
          <a:p>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958850"/>
            <a:ext cx="8210550" cy="933450"/>
          </a:xfrm>
        </p:spPr>
        <p:txBody>
          <a:bodyPr/>
          <a:lstStyle/>
          <a:p>
            <a:r>
              <a:rPr lang="pl-PL" sz="2800" b="1" dirty="0" smtClean="0"/>
              <a:t>Mechanizm racjonalnych usprawnień</a:t>
            </a:r>
            <a:endParaRPr lang="pl-PL" sz="2800" dirty="0"/>
          </a:p>
        </p:txBody>
      </p:sp>
      <p:sp>
        <p:nvSpPr>
          <p:cNvPr id="3" name="Symbol zastępczy zawartości 2"/>
          <p:cNvSpPr>
            <a:spLocks noGrp="1"/>
          </p:cNvSpPr>
          <p:nvPr>
            <p:ph idx="1"/>
          </p:nvPr>
        </p:nvSpPr>
        <p:spPr>
          <a:xfrm>
            <a:off x="628650" y="1941816"/>
            <a:ext cx="7886700" cy="4235147"/>
          </a:xfrm>
        </p:spPr>
        <p:txBody>
          <a:bodyPr/>
          <a:lstStyle/>
          <a:p>
            <a:pPr marL="0" indent="0" algn="just">
              <a:buNone/>
            </a:pPr>
            <a:r>
              <a:rPr lang="pl-PL" sz="1800" dirty="0" smtClean="0"/>
              <a:t>Mechanizm racjonalnych usprawnień to konieczne i odpowiednie zmiany oraz dostosowania, nienakładające nieproporcjonalnego lub nadmiernego obciążenia, rozpatrywane osobno dla każdego konkretnego przypadku, w celu zapewnienia osobom z </a:t>
            </a:r>
            <a:r>
              <a:rPr lang="pl-PL" sz="1800" dirty="0" err="1" smtClean="0"/>
              <a:t>niepełnosprawnościami</a:t>
            </a:r>
            <a:r>
              <a:rPr lang="pl-PL" sz="1800" dirty="0" smtClean="0"/>
              <a:t> możliwości korzystania z wszelkich praw człowieka i podstawowych wolności oraz ich wykonywania na zasadzie równości </a:t>
            </a:r>
            <a:br>
              <a:rPr lang="pl-PL" sz="1800" dirty="0" smtClean="0"/>
            </a:br>
            <a:r>
              <a:rPr lang="pl-PL" sz="1800" dirty="0" smtClean="0"/>
              <a:t>z innymi osobami.</a:t>
            </a:r>
          </a:p>
          <a:p>
            <a:pPr marL="0" indent="0" algn="just">
              <a:buNone/>
            </a:pPr>
            <a:endParaRPr lang="pl-PL" sz="800" dirty="0" smtClean="0"/>
          </a:p>
          <a:p>
            <a:r>
              <a:rPr lang="pl-PL" sz="1800" u="sng" dirty="0" smtClean="0"/>
              <a:t>W projektach ogólnodostępnych </a:t>
            </a:r>
            <a:r>
              <a:rPr lang="pl-PL" sz="1600" dirty="0" smtClean="0"/>
              <a:t>w celu zapewnienia możliwości pełnego uczestnictwa osób z </a:t>
            </a:r>
            <a:r>
              <a:rPr lang="pl-PL" sz="1600" dirty="0" err="1" smtClean="0"/>
              <a:t>niepełnosprawnościami</a:t>
            </a:r>
            <a:r>
              <a:rPr lang="pl-PL" sz="1600" dirty="0" smtClean="0"/>
              <a:t> należy zastosować mechanizm racjonalnych usprawnień.	</a:t>
            </a:r>
          </a:p>
          <a:p>
            <a:pPr algn="just"/>
            <a:r>
              <a:rPr lang="pl-PL" sz="1800" u="sng" dirty="0" smtClean="0"/>
              <a:t>W projektach dedykowanych</a:t>
            </a:r>
            <a:r>
              <a:rPr lang="pl-PL" sz="1800" dirty="0" smtClean="0"/>
              <a:t>, </a:t>
            </a:r>
            <a:r>
              <a:rPr lang="pl-PL" sz="1600" dirty="0" smtClean="0"/>
              <a:t>wyłącznie lub przede wszystkim osobom </a:t>
            </a:r>
            <a:br>
              <a:rPr lang="pl-PL" sz="1600" dirty="0" smtClean="0"/>
            </a:br>
            <a:r>
              <a:rPr lang="pl-PL" sz="1600" dirty="0" smtClean="0"/>
              <a:t>z niepełnosprawnościami wydatki na sfinansowanie mechanizmu racjonalnych usprawnień należy zaplanować na poziomie wniosku o dofinansowanie projektu.</a:t>
            </a:r>
          </a:p>
          <a:p>
            <a:pPr algn="ctr">
              <a:buNone/>
            </a:pPr>
            <a:endParaRPr lang="pl-PL" altLang="pl-PL" sz="1600" b="1" dirty="0" smtClean="0">
              <a:solidFill>
                <a:prstClr val="black"/>
              </a:solidFill>
              <a:latin typeface="Arial" panose="020B0604020202020204" pitchFamily="34" charset="0"/>
            </a:endParaRPr>
          </a:p>
          <a:p>
            <a:pPr>
              <a:buNone/>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850" y="958850"/>
            <a:ext cx="8191500" cy="933450"/>
          </a:xfrm>
        </p:spPr>
        <p:txBody>
          <a:bodyPr/>
          <a:lstStyle/>
          <a:p>
            <a:r>
              <a:rPr lang="pl-PL" sz="2800" b="1" dirty="0" smtClean="0"/>
              <a:t>Mechanizm racjonalnych usprawnień</a:t>
            </a:r>
            <a:endParaRPr lang="pl-PL" sz="2800" dirty="0"/>
          </a:p>
        </p:txBody>
      </p:sp>
      <p:sp>
        <p:nvSpPr>
          <p:cNvPr id="3" name="Symbol zastępczy zawartości 2"/>
          <p:cNvSpPr>
            <a:spLocks noGrp="1"/>
          </p:cNvSpPr>
          <p:nvPr>
            <p:ph idx="1"/>
          </p:nvPr>
        </p:nvSpPr>
        <p:spPr>
          <a:xfrm>
            <a:off x="628650" y="1715784"/>
            <a:ext cx="7886700" cy="4695290"/>
          </a:xfrm>
        </p:spPr>
        <p:txBody>
          <a:bodyPr/>
          <a:lstStyle/>
          <a:p>
            <a:pPr marL="0" indent="0">
              <a:buNone/>
            </a:pPr>
            <a:endParaRPr lang="pl-PL" sz="400" dirty="0" smtClean="0"/>
          </a:p>
          <a:p>
            <a:pPr marL="0" indent="0" algn="just">
              <a:buNone/>
            </a:pPr>
            <a:r>
              <a:rPr lang="pl-PL" sz="1800" dirty="0" smtClean="0"/>
              <a:t>Za osoby z </a:t>
            </a:r>
            <a:r>
              <a:rPr lang="pl-PL" sz="1800" dirty="0" err="1" smtClean="0"/>
              <a:t>niepełnosprawnościami</a:t>
            </a:r>
            <a:r>
              <a:rPr lang="pl-PL" sz="1800" dirty="0" smtClean="0"/>
              <a:t> należy uznać osoby niepełnosprawne                       w rozumieniu ustawy z dnia 27 sierpnia 1997 r. o rehabilitacji zawodowej </a:t>
            </a:r>
            <a:br>
              <a:rPr lang="pl-PL" sz="1800" dirty="0" smtClean="0"/>
            </a:br>
            <a:r>
              <a:rPr lang="pl-PL" sz="1800" dirty="0" smtClean="0"/>
              <a:t>i społecznej oraz zatrudnianiu osób niepełnosprawnych (Dz. U. z 2011 r. Nr 127, poz. 721, z </a:t>
            </a:r>
            <a:r>
              <a:rPr lang="pl-PL" sz="1800" dirty="0" err="1" smtClean="0"/>
              <a:t>późn</a:t>
            </a:r>
            <a:r>
              <a:rPr lang="pl-PL" sz="1800" dirty="0" smtClean="0"/>
              <a:t>. zm.), a także osoby z zaburzeniami psychicznymi, w rozumieniu ustawy z dnia 19 sierpnia 1994 r. o ochronie zdrowia psychicznego (Dz. U. z 2011 r. Nr 231, poz. 1375).</a:t>
            </a:r>
          </a:p>
          <a:p>
            <a:pPr>
              <a:buNone/>
            </a:pPr>
            <a:endParaRPr lang="pl-PL" altLang="pl-PL" sz="1800" b="1" dirty="0" smtClean="0">
              <a:solidFill>
                <a:prstClr val="black"/>
              </a:solidFill>
              <a:latin typeface="Arial" panose="020B0604020202020204" pitchFamily="34" charset="0"/>
            </a:endParaRPr>
          </a:p>
          <a:p>
            <a:pPr marL="0" indent="0">
              <a:buNone/>
            </a:pPr>
            <a:r>
              <a:rPr lang="pl-PL" sz="1800" dirty="0" smtClean="0"/>
              <a:t>Każde racjonalne usprawnienie wynika z relacji przynajmniej trzech czynników: </a:t>
            </a:r>
          </a:p>
          <a:p>
            <a:pPr marL="342900" indent="-342900">
              <a:buAutoNum type="arabicPeriod"/>
            </a:pPr>
            <a:r>
              <a:rPr lang="pl-PL" sz="1800" dirty="0" smtClean="0"/>
              <a:t>dysfunkcji związanej z danym uczestnikiem projektu, </a:t>
            </a:r>
          </a:p>
          <a:p>
            <a:pPr marL="342900" indent="-342900">
              <a:buAutoNum type="arabicPeriod"/>
            </a:pPr>
            <a:r>
              <a:rPr lang="pl-PL" sz="1800" dirty="0" smtClean="0"/>
              <a:t>barier otoczenia,</a:t>
            </a:r>
          </a:p>
          <a:p>
            <a:pPr marL="342900" indent="-342900">
              <a:buAutoNum type="arabicPeriod"/>
            </a:pPr>
            <a:r>
              <a:rPr lang="pl-PL" sz="1800" dirty="0" smtClean="0"/>
              <a:t>charakteru usługi realizowanej w ramach projektu.</a:t>
            </a: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endParaRPr>
          </a:p>
          <a:p>
            <a:pPr algn="ctr">
              <a:buNone/>
            </a:pPr>
            <a:endParaRPr lang="pl-PL" altLang="pl-PL" sz="1800" b="1" dirty="0" smtClean="0">
              <a:solidFill>
                <a:prstClr val="black"/>
              </a:solidFill>
            </a:endParaRPr>
          </a:p>
          <a:p>
            <a:pPr algn="ctr">
              <a:buNone/>
            </a:pPr>
            <a:endParaRPr lang="pl-PL" alt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8600" y="958850"/>
            <a:ext cx="8286750" cy="771338"/>
          </a:xfrm>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484095" y="1479175"/>
            <a:ext cx="8256493" cy="4912659"/>
          </a:xfrm>
        </p:spPr>
        <p:txBody>
          <a:bodyPr/>
          <a:lstStyle/>
          <a:p>
            <a:pPr>
              <a:buNone/>
            </a:pPr>
            <a:r>
              <a:rPr lang="pl-PL" sz="1200" dirty="0" smtClean="0"/>
              <a:t>W ramach przykładowego katalogu kosztów racjonalnych usprawnień jest możliwe sfinansowanie:</a:t>
            </a:r>
          </a:p>
          <a:p>
            <a:pPr>
              <a:buNone/>
            </a:pPr>
            <a:r>
              <a:rPr lang="pl-PL" sz="1200" dirty="0" smtClean="0"/>
              <a:t>a)   kosztów specjalistycznego transportu na miejsce realizacji wsparcia;</a:t>
            </a:r>
          </a:p>
          <a:p>
            <a:pPr>
              <a:buNone/>
            </a:pPr>
            <a:r>
              <a:rPr lang="pl-PL" sz="1200" dirty="0" smtClean="0"/>
              <a:t>b)   dostosowania architektonicznego budynków niedostępnych (np. zmiana miejsca realizacji projektu; budowa tymczasowych podjazdów; montaż platform, wind, podnośników; właściwe oznakowanie budynków poprzez wprowadzanie elementów kontrastowych i wypukłych celem właściwego oznakowania dla osób niewidomych i </a:t>
            </a:r>
            <a:r>
              <a:rPr lang="pl-PL" sz="1200" dirty="0" err="1" smtClean="0"/>
              <a:t>słabowidzących</a:t>
            </a:r>
            <a:r>
              <a:rPr lang="pl-PL" sz="1200" dirty="0" smtClean="0"/>
              <a:t> itp.);</a:t>
            </a:r>
          </a:p>
          <a:p>
            <a:pPr>
              <a:buNone/>
            </a:pPr>
            <a:r>
              <a:rPr lang="pl-PL" sz="1200" dirty="0" smtClean="0"/>
              <a:t>c)    dostosowania infrastruktury komputerowej (np. wynajęcie lub zakup i instalacja programów powiększających, mówiących, kamer do kontaktu z osobą posługującą się językiem migowym, drukarek materiałów w alfabecie </a:t>
            </a:r>
            <a:r>
              <a:rPr lang="pl-PL" sz="1200" dirty="0" err="1" smtClean="0"/>
              <a:t>Braille’a</a:t>
            </a:r>
            <a:r>
              <a:rPr lang="pl-PL" sz="1200" dirty="0" smtClean="0"/>
              <a:t>);</a:t>
            </a:r>
          </a:p>
          <a:p>
            <a:pPr>
              <a:buNone/>
            </a:pPr>
            <a:r>
              <a:rPr lang="pl-PL" sz="1200" dirty="0" smtClean="0"/>
              <a:t>d)   dostosowania akustycznego (wynajęcie lub zakup i montaż systemów wspomagających słyszenie, np. pętli indukcyjnych, systemów FM);</a:t>
            </a:r>
          </a:p>
          <a:p>
            <a:pPr>
              <a:buNone/>
            </a:pPr>
            <a:r>
              <a:rPr lang="pl-PL" sz="1200" dirty="0" smtClean="0"/>
              <a:t>e)   asystenta tłumaczącego na język łatwy;</a:t>
            </a:r>
          </a:p>
          <a:p>
            <a:pPr>
              <a:buNone/>
            </a:pPr>
            <a:r>
              <a:rPr lang="pl-PL" sz="1200" dirty="0" smtClean="0"/>
              <a:t>f)    asystenta osoby z niepełnosprawnością;</a:t>
            </a:r>
          </a:p>
          <a:p>
            <a:pPr>
              <a:buNone/>
            </a:pPr>
            <a:r>
              <a:rPr lang="pl-PL" sz="1200" dirty="0" smtClean="0"/>
              <a:t>g)   tłumacza języka migowego lub tłumacza-przewodnika;</a:t>
            </a:r>
          </a:p>
          <a:p>
            <a:pPr>
              <a:buNone/>
            </a:pPr>
            <a:r>
              <a:rPr lang="pl-PL" sz="1200" dirty="0" smtClean="0"/>
              <a:t>h)   przewodnika dla osoby mającej trudności w widzeniu;</a:t>
            </a:r>
          </a:p>
          <a:p>
            <a:pPr>
              <a:buNone/>
            </a:pPr>
            <a:r>
              <a:rPr lang="pl-PL" sz="1200" dirty="0" smtClean="0"/>
              <a:t>i)     alternatywnych form przygotowania materiałów projektowych (szkoleniowych, informacyjnych, np. wersje elektroniczne dokumentów, wersje w druku powiększonym, wersje pisane alfabetem </a:t>
            </a:r>
            <a:r>
              <a:rPr lang="pl-PL" sz="1200" dirty="0" err="1" smtClean="0"/>
              <a:t>Braille’a</a:t>
            </a:r>
            <a:r>
              <a:rPr lang="pl-PL" sz="1200" dirty="0" smtClean="0"/>
              <a:t>, wersje w języku łatwym, nagranie tłumaczenia na język migowy na nośniku elektronicznym, itp.);</a:t>
            </a:r>
          </a:p>
          <a:p>
            <a:pPr>
              <a:buNone/>
            </a:pPr>
            <a:r>
              <a:rPr lang="pl-PL" sz="1200" dirty="0" smtClean="0"/>
              <a:t>j)    zmiany procedur;</a:t>
            </a:r>
          </a:p>
          <a:p>
            <a:pPr>
              <a:buNone/>
            </a:pPr>
            <a:r>
              <a:rPr lang="pl-PL" sz="1200" dirty="0" smtClean="0"/>
              <a:t>k)    wydłużonego czasu wsparcia (wynikającego np. z konieczności wolniejszego tłumaczenia na język migowy, wolnego mówienia, odczytywania komunikatów z ust, stosowania języka łatwego itp.);</a:t>
            </a:r>
          </a:p>
          <a:p>
            <a:pPr>
              <a:buNone/>
            </a:pPr>
            <a:r>
              <a:rPr lang="pl-PL" sz="1200" dirty="0" smtClean="0"/>
              <a:t>l)    dostosowania posiłków, uwzględniania specyficznych potrzeb żywieniowych wynikających z niepełnosprawności.</a:t>
            </a:r>
          </a:p>
          <a:p>
            <a:pPr algn="just">
              <a:buNone/>
            </a:pPr>
            <a:endParaRPr lang="pl-PL" sz="12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19</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340768"/>
            <a:ext cx="7886700" cy="5040560"/>
          </a:xfrm>
        </p:spPr>
        <p:txBody>
          <a:bodyPr>
            <a:normAutofit/>
          </a:bodyPr>
          <a:lstStyle/>
          <a:p>
            <a:pPr algn="ctr">
              <a:buNone/>
            </a:pPr>
            <a:r>
              <a:rPr lang="pl-PL" sz="2400" b="1" dirty="0" smtClean="0"/>
              <a:t>Konkursy nr RPDS.08.04.01-IP.10-02-0017/15</a:t>
            </a:r>
          </a:p>
          <a:p>
            <a:pPr algn="ctr">
              <a:buNone/>
            </a:pPr>
            <a:r>
              <a:rPr lang="pl-PL" sz="2400" b="1" dirty="0" smtClean="0">
                <a:solidFill>
                  <a:srgbClr val="FF0000"/>
                </a:solidFill>
              </a:rPr>
              <a:t>RPDS.08.04.03-IP.10-02-0019/15</a:t>
            </a:r>
            <a:endParaRPr lang="pl-PL" sz="2400" dirty="0" smtClean="0">
              <a:solidFill>
                <a:srgbClr val="FF0000"/>
              </a:solidFill>
            </a:endParaRPr>
          </a:p>
          <a:p>
            <a:pPr algn="ctr">
              <a:buNone/>
            </a:pPr>
            <a:r>
              <a:rPr lang="pl-PL" sz="1800" b="1" dirty="0" smtClean="0"/>
              <a:t>przeprowadzane są w ramach:</a:t>
            </a:r>
          </a:p>
          <a:p>
            <a:pPr>
              <a:buNone/>
            </a:pPr>
            <a:r>
              <a:rPr lang="pl-PL" sz="1800" dirty="0" smtClean="0"/>
              <a:t>  </a:t>
            </a:r>
            <a:r>
              <a:rPr lang="pl-PL" sz="1800" b="1" dirty="0" smtClean="0"/>
              <a:t>Regionalnego Programu Operacyjnego Województwa Dolnośląskiego 2014-2020</a:t>
            </a:r>
          </a:p>
          <a:p>
            <a:pPr algn="ctr">
              <a:buNone/>
            </a:pPr>
            <a:endParaRPr lang="pl-PL" sz="1800" dirty="0" smtClean="0"/>
          </a:p>
          <a:p>
            <a:pPr algn="ctr">
              <a:buNone/>
            </a:pPr>
            <a:r>
              <a:rPr lang="pl-PL" sz="1800" b="1" dirty="0" smtClean="0"/>
              <a:t>Oś priorytetowa 8 </a:t>
            </a:r>
            <a:r>
              <a:rPr lang="pl-PL" sz="1800" i="1" dirty="0" smtClean="0"/>
              <a:t>Rynek pracy</a:t>
            </a:r>
            <a:endParaRPr lang="pl-PL" sz="1800" dirty="0" smtClean="0"/>
          </a:p>
          <a:p>
            <a:pPr algn="ctr">
              <a:buNone/>
            </a:pPr>
            <a:r>
              <a:rPr lang="pl-PL" sz="1800" b="1" dirty="0" smtClean="0"/>
              <a:t>Działanie 8.4 </a:t>
            </a:r>
            <a:r>
              <a:rPr lang="pl-PL" sz="1800" i="1" dirty="0" smtClean="0"/>
              <a:t>Godzenie życia zawodowego i prywatnego</a:t>
            </a:r>
          </a:p>
          <a:p>
            <a:pPr algn="ctr">
              <a:buNone/>
            </a:pPr>
            <a:r>
              <a:rPr lang="x-none" sz="1800" b="1" dirty="0" smtClean="0"/>
              <a:t>Poddziałanie </a:t>
            </a:r>
            <a:r>
              <a:rPr lang="pl-PL" sz="1800" b="1" dirty="0" smtClean="0"/>
              <a:t>8.4.1 </a:t>
            </a:r>
            <a:r>
              <a:rPr lang="pl-PL" sz="1800" i="1" dirty="0" smtClean="0"/>
              <a:t>Godzenie życia zawodowego i prywatnego </a:t>
            </a:r>
            <a:br>
              <a:rPr lang="pl-PL" sz="1800" i="1" dirty="0" smtClean="0"/>
            </a:br>
            <a:r>
              <a:rPr lang="pl-PL" sz="1800" i="1" dirty="0" smtClean="0"/>
              <a:t>                      – konkursy horyzontalne </a:t>
            </a:r>
          </a:p>
          <a:p>
            <a:pPr lvl="0" algn="ctr">
              <a:buNone/>
              <a:defRPr/>
            </a:pPr>
            <a:r>
              <a:rPr lang="pl-PL" sz="1800" b="1" dirty="0" smtClean="0"/>
              <a:t>Poddziałanie 8.4.3</a:t>
            </a:r>
            <a:r>
              <a:rPr lang="pl-PL" sz="1800" dirty="0" smtClean="0"/>
              <a:t> </a:t>
            </a:r>
            <a:r>
              <a:rPr lang="pl-PL" sz="1800" i="1" dirty="0"/>
              <a:t>Godzenie życia zawodowego i prywatnego – </a:t>
            </a:r>
            <a:r>
              <a:rPr lang="pl-PL" sz="2200" i="1" dirty="0" smtClean="0">
                <a:solidFill>
                  <a:prstClr val="black"/>
                </a:solidFill>
              </a:rPr>
              <a:t> </a:t>
            </a:r>
            <a:r>
              <a:rPr lang="pl-PL" sz="2200" i="1" dirty="0">
                <a:solidFill>
                  <a:prstClr val="black"/>
                </a:solidFill>
              </a:rPr>
              <a:t>ZIT </a:t>
            </a:r>
            <a:r>
              <a:rPr lang="pl-PL" sz="2200" i="1" dirty="0" smtClean="0">
                <a:solidFill>
                  <a:prstClr val="black"/>
                </a:solidFill>
              </a:rPr>
              <a:t>AJ</a:t>
            </a:r>
          </a:p>
          <a:p>
            <a:pPr lvl="0" algn="ctr">
              <a:buNone/>
              <a:defRPr/>
            </a:pPr>
            <a:endParaRPr lang="pl-PL" sz="800" dirty="0" smtClean="0"/>
          </a:p>
          <a:p>
            <a:pPr marL="0" indent="0" algn="just">
              <a:buNone/>
            </a:pPr>
            <a:r>
              <a:rPr lang="pl-PL" sz="1600" dirty="0"/>
              <a:t>(na projekty na rzecz aktywizacji zawodowej osób opiekujących się dziećmi w wieku do lat 3 poprzez tworzenie i rozwijanie miejsc opieki nad dziećmi do lat 3 zgodnie z ustawą o opiece nad dziećmi w wieku do lat 3 oraz pokrywanie kosztów opieki)</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a:solidFill>
                <a:prstClr val="black">
                  <a:tint val="75000"/>
                </a:prstClr>
              </a:solidFill>
            </a:endParaRPr>
          </a:p>
        </p:txBody>
      </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50" y="958850"/>
            <a:ext cx="8143874" cy="807197"/>
          </a:xfrm>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484095" y="1622612"/>
            <a:ext cx="8256493" cy="4814048"/>
          </a:xfrm>
        </p:spPr>
        <p:txBody>
          <a:bodyPr/>
          <a:lstStyle/>
          <a:p>
            <a:pPr marL="0" indent="0" algn="just">
              <a:buNone/>
            </a:pPr>
            <a:endParaRPr lang="pl-PL" sz="100" dirty="0" smtClean="0"/>
          </a:p>
          <a:p>
            <a:pPr marL="0" indent="0" algn="just">
              <a:buNone/>
            </a:pPr>
            <a:r>
              <a:rPr lang="pl-PL" sz="1600" dirty="0" smtClean="0"/>
              <a:t>Każdy wydatek poniesiony w celu ułatwienia dostępu i uczestnictwa w projekcie osób                      z </a:t>
            </a:r>
            <a:r>
              <a:rPr lang="pl-PL" sz="1600" dirty="0" err="1" smtClean="0"/>
              <a:t>niepełnosprawnościami</a:t>
            </a:r>
            <a:r>
              <a:rPr lang="pl-PL" sz="1600" dirty="0" smtClean="0"/>
              <a:t> jest </a:t>
            </a:r>
            <a:r>
              <a:rPr lang="pl-PL" sz="1600" dirty="0" err="1" smtClean="0"/>
              <a:t>kwalifikowalny</a:t>
            </a:r>
            <a:r>
              <a:rPr lang="pl-PL" sz="1600" dirty="0" smtClean="0"/>
              <a:t>, o ile nie stanowi wydatku </a:t>
            </a:r>
            <a:r>
              <a:rPr lang="pl-PL" sz="1600" dirty="0" err="1" smtClean="0"/>
              <a:t>niekwalifikowalnego</a:t>
            </a:r>
            <a:r>
              <a:rPr lang="pl-PL" sz="1600" dirty="0" smtClean="0"/>
              <a:t> na mocy przepisów unijnych oraz </a:t>
            </a:r>
            <a:r>
              <a:rPr lang="pl-PL" sz="1600" i="1" dirty="0" smtClean="0"/>
              <a:t>Wytycznych Ministra Infrastruktury i Rozwoju w zakresie </a:t>
            </a:r>
            <a:r>
              <a:rPr lang="pl-PL" sz="1600" i="1" dirty="0" err="1" smtClean="0"/>
              <a:t>kwalifikowalności</a:t>
            </a:r>
            <a:r>
              <a:rPr lang="pl-PL" sz="1600" i="1" dirty="0" smtClean="0"/>
              <a:t> wydatków w ramach Europejskiego Funduszu Rozwoju Regionalnego, Europejskiego Funduszu Społecznego oraz Funduszu Spójności na lata 2014-2020.</a:t>
            </a:r>
          </a:p>
          <a:p>
            <a:pPr marL="0" indent="0" algn="just">
              <a:buNone/>
            </a:pPr>
            <a:endParaRPr lang="pl-PL" sz="100" i="1" dirty="0" smtClean="0"/>
          </a:p>
          <a:p>
            <a:pPr marL="0" indent="0" algn="just">
              <a:buNone/>
            </a:pPr>
            <a:r>
              <a:rPr lang="pl-PL" sz="1800" b="1" dirty="0" smtClean="0"/>
              <a:t>Łączny koszt racjonalnych usprawnień na jednego uczestnika w projekcie nie może przekroczyć 12 tys. PLN.</a:t>
            </a:r>
          </a:p>
          <a:p>
            <a:pPr marL="0" indent="0" algn="just">
              <a:buNone/>
            </a:pPr>
            <a:endParaRPr lang="pl-PL" sz="100" b="1" dirty="0" smtClean="0"/>
          </a:p>
          <a:p>
            <a:pPr marL="0" indent="0" algn="just">
              <a:buNone/>
            </a:pPr>
            <a:r>
              <a:rPr lang="pl-PL" sz="1800" u="sng" dirty="0" smtClean="0"/>
              <a:t>Wydatki na wdrożenie mechanizmu racjonalnych usprawnień nie wlicza się do kosztu wsparcia na jednego uczestnika projektu. </a:t>
            </a:r>
          </a:p>
          <a:p>
            <a:pPr marL="0" indent="0" algn="just">
              <a:buNone/>
            </a:pPr>
            <a:r>
              <a:rPr lang="pl-PL" sz="1800" dirty="0" smtClean="0"/>
              <a:t>W przypadku kalkulowanego przeciętnego kosztu wsparcia (uśrednionego),  wydatki                w ramach mechanizmu racjonalnych usprawnień nie wlicza się do ustalonego limitu koszu na kontrakt socjalny i/lub program aktywności lokalnej.</a:t>
            </a:r>
          </a:p>
          <a:p>
            <a:pPr marL="0" indent="0" algn="just">
              <a:buNone/>
            </a:pPr>
            <a:r>
              <a:rPr lang="pl-PL" sz="1800" dirty="0" smtClean="0"/>
              <a:t>Beneficjent powinien uzasadnić konieczność poniesienia kosztu racjonalnego usprawnienia z zastosowaniem najbardziej efektywnego dla danego przypadku sposobu (np. prymat wynajmu nad zakupem).</a:t>
            </a:r>
          </a:p>
          <a:p>
            <a:pPr algn="just">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20</a:t>
            </a:fld>
            <a:endParaRPr lang="pl-PL" dirty="0">
              <a:solidFill>
                <a:prstClr val="black">
                  <a:tint val="75000"/>
                </a:prst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2725271"/>
            <a:ext cx="7886700" cy="824753"/>
          </a:xfrm>
        </p:spPr>
        <p:txBody>
          <a:bodyPr/>
          <a:lstStyle/>
          <a:p>
            <a:pPr algn="ctr">
              <a:buNone/>
            </a:pPr>
            <a:r>
              <a:rPr lang="pl-PL" sz="4000" b="1" dirty="0" smtClean="0"/>
              <a:t>Wymagania konkursowe</a:t>
            </a:r>
            <a:endParaRPr lang="pl-PL" sz="4000" b="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21</a:t>
            </a:fld>
            <a:endParaRPr lang="pl-P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257768"/>
          </a:xfrm>
        </p:spPr>
        <p:txBody>
          <a:bodyPr>
            <a:normAutofit fontScale="70000" lnSpcReduction="20000"/>
          </a:bodyPr>
          <a:lstStyle/>
          <a:p>
            <a:pPr>
              <a:buNone/>
            </a:pPr>
            <a:r>
              <a:rPr lang="pl-PL" sz="4000" b="1" dirty="0" smtClean="0"/>
              <a:t>Kto może składać wnioski?</a:t>
            </a:r>
          </a:p>
          <a:p>
            <a:pPr>
              <a:buNone/>
            </a:pPr>
            <a:endParaRPr lang="pl-PL" sz="1300" dirty="0" smtClean="0"/>
          </a:p>
          <a:p>
            <a:pPr marL="0" indent="0" algn="just">
              <a:buNone/>
            </a:pPr>
            <a:r>
              <a:rPr lang="pl-PL" sz="2600" dirty="0" smtClean="0"/>
              <a:t>W ramach konkursu o dofinansowanie realizacji projektu mogą ubiegać się następujące  podmioty wyszczególnione w SZOOP RPO WD, tj. </a:t>
            </a:r>
          </a:p>
          <a:p>
            <a:pPr marL="0" indent="0" algn="just">
              <a:buNone/>
            </a:pPr>
            <a:endParaRPr lang="pl-PL" sz="900" dirty="0" smtClean="0"/>
          </a:p>
          <a:p>
            <a:pPr lvl="0"/>
            <a:r>
              <a:rPr lang="pl-PL" sz="2600" b="1" dirty="0" smtClean="0"/>
              <a:t>osoby prowadzące działalność gospodarczą, </a:t>
            </a:r>
          </a:p>
          <a:p>
            <a:pPr lvl="0"/>
            <a:r>
              <a:rPr lang="pl-PL" sz="2600" b="1" dirty="0" smtClean="0"/>
              <a:t>przedsiębiorcy,</a:t>
            </a:r>
          </a:p>
          <a:p>
            <a:pPr lvl="0"/>
            <a:r>
              <a:rPr lang="pl-PL" sz="2600" b="1" dirty="0" smtClean="0"/>
              <a:t>organizacje pracodawców, </a:t>
            </a:r>
          </a:p>
          <a:p>
            <a:pPr lvl="0"/>
            <a:r>
              <a:rPr lang="pl-PL" sz="2600" b="1" dirty="0" smtClean="0"/>
              <a:t>stowarzyszenia, </a:t>
            </a:r>
          </a:p>
          <a:p>
            <a:pPr lvl="0"/>
            <a:r>
              <a:rPr lang="pl-PL" sz="2600" b="1" dirty="0" smtClean="0"/>
              <a:t>związki zawodowe, </a:t>
            </a:r>
          </a:p>
          <a:p>
            <a:pPr lvl="0"/>
            <a:r>
              <a:rPr lang="pl-PL" sz="2600" b="1" dirty="0" smtClean="0"/>
              <a:t>jednostki samorządu terytorialnego, w tym samorządowe jednostki organizacyjne, </a:t>
            </a:r>
          </a:p>
          <a:p>
            <a:pPr lvl="0"/>
            <a:r>
              <a:rPr lang="pl-PL" sz="2600" b="1" dirty="0" smtClean="0"/>
              <a:t>spółdzielnie, </a:t>
            </a:r>
          </a:p>
          <a:p>
            <a:pPr lvl="0"/>
            <a:r>
              <a:rPr lang="pl-PL" sz="2600" b="1" dirty="0" smtClean="0"/>
              <a:t>samodzielne publiczne zakłady opieki zdrowotnej, </a:t>
            </a:r>
          </a:p>
          <a:p>
            <a:pPr lvl="0"/>
            <a:r>
              <a:rPr lang="pl-PL" sz="2600" b="1" dirty="0" smtClean="0"/>
              <a:t>fundacje, </a:t>
            </a:r>
          </a:p>
          <a:p>
            <a:pPr lvl="0"/>
            <a:r>
              <a:rPr lang="pl-PL" sz="2600" b="1" dirty="0" smtClean="0"/>
              <a:t>wspólnoty mieszkaniowe, </a:t>
            </a:r>
          </a:p>
          <a:p>
            <a:pPr lvl="0"/>
            <a:r>
              <a:rPr lang="pl-PL" sz="2600" b="1" dirty="0" smtClean="0"/>
              <a:t>placówki systemu oświaty, </a:t>
            </a:r>
          </a:p>
          <a:p>
            <a:pPr lvl="0"/>
            <a:r>
              <a:rPr lang="pl-PL" sz="2600" b="1" dirty="0" smtClean="0"/>
              <a:t>inne jednostki organizacyjne systemu oświaty niepubliczne. </a:t>
            </a:r>
          </a:p>
          <a:p>
            <a:pPr marL="0" indent="0" algn="just">
              <a:buNone/>
            </a:pPr>
            <a:endParaRPr lang="pl-PL" sz="2400" b="1" dirty="0" smtClean="0"/>
          </a:p>
          <a:p>
            <a:pPr marL="0" indent="0">
              <a:buNone/>
            </a:pPr>
            <a:endParaRPr lang="pl-PL" sz="2000" dirty="0" smtClean="0"/>
          </a:p>
          <a:p>
            <a:pPr>
              <a:buNone/>
            </a:pPr>
            <a:endParaRPr lang="pl-PL" sz="2400" b="1" dirty="0" smtClean="0"/>
          </a:p>
          <a:p>
            <a:pPr>
              <a:buNone/>
            </a:pPr>
            <a:endParaRPr lang="pl-PL" sz="24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22</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850" y="1125538"/>
            <a:ext cx="8569325" cy="5256212"/>
          </a:xfrm>
        </p:spPr>
        <p:txBody>
          <a:bodyPr>
            <a:normAutofit/>
          </a:bodyPr>
          <a:lstStyle/>
          <a:p>
            <a:pPr marL="0" indent="0" algn="just" eaLnBrk="1" hangingPunct="1">
              <a:buFont typeface="Arial" charset="0"/>
              <a:buNone/>
              <a:defRPr/>
            </a:pPr>
            <a:endParaRPr lang="pl-PL" sz="2400" b="1" dirty="0" smtClean="0"/>
          </a:p>
          <a:p>
            <a:pPr marL="0" indent="0" algn="just" eaLnBrk="1" hangingPunct="1">
              <a:buFont typeface="Arial" charset="0"/>
              <a:buNone/>
              <a:defRPr/>
            </a:pPr>
            <a:endParaRPr lang="pl-PL" sz="100" b="1" dirty="0" smtClean="0"/>
          </a:p>
          <a:p>
            <a:pPr marL="0" indent="0" algn="just" eaLnBrk="1" hangingPunct="1">
              <a:buFont typeface="Arial" charset="0"/>
              <a:buNone/>
              <a:defRPr/>
            </a:pPr>
            <a:r>
              <a:rPr lang="pl-PL" sz="2400" b="1" dirty="0" smtClean="0">
                <a:solidFill>
                  <a:srgbClr val="FF0000"/>
                </a:solidFill>
              </a:rPr>
              <a:t>Wnioskodawca składa nie więcej niż 1 wniosek</a:t>
            </a:r>
            <a:r>
              <a:rPr lang="pl-PL" sz="2400" dirty="0" smtClean="0">
                <a:solidFill>
                  <a:srgbClr val="FF0000"/>
                </a:solidFill>
              </a:rPr>
              <a:t> </a:t>
            </a:r>
            <a:r>
              <a:rPr lang="pl-PL" sz="1900" dirty="0" smtClean="0"/>
              <a:t>o dofinansowanie projektu. Kryterium zostanie zweryfikowane na podstawie rejestru prowadzonego przez IOK.</a:t>
            </a:r>
            <a:endParaRPr lang="pl-PL" sz="2200" dirty="0" smtClean="0"/>
          </a:p>
          <a:p>
            <a:pPr eaLnBrk="1" hangingPunct="1">
              <a:buFont typeface="Arial" charset="0"/>
              <a:buNone/>
              <a:defRPr/>
            </a:pPr>
            <a:endParaRPr lang="pl-PL" sz="600" dirty="0" smtClean="0"/>
          </a:p>
          <a:p>
            <a:pPr marL="0" indent="0" eaLnBrk="1" hangingPunct="1">
              <a:buFont typeface="Arial" charset="0"/>
              <a:buNone/>
              <a:defRPr/>
            </a:pPr>
            <a:endParaRPr lang="pl-PL" sz="200" dirty="0" smtClean="0"/>
          </a:p>
          <a:p>
            <a:pPr marL="0" indent="0" eaLnBrk="1" hangingPunct="1">
              <a:buFont typeface="Arial" charset="0"/>
              <a:buNone/>
              <a:defRPr/>
            </a:pPr>
            <a:endParaRPr lang="pl-PL" sz="200" dirty="0" smtClean="0"/>
          </a:p>
          <a:p>
            <a:pPr marL="0" indent="0" algn="just" eaLnBrk="1" hangingPunct="1">
              <a:buFont typeface="Arial" charset="0"/>
              <a:buNone/>
              <a:defRPr/>
            </a:pPr>
            <a:r>
              <a:rPr lang="pl-PL" sz="1700" b="1" dirty="0" smtClean="0"/>
              <a:t>UWAGA! </a:t>
            </a:r>
            <a:r>
              <a:rPr lang="pl-PL" sz="1700" dirty="0" smtClean="0"/>
              <a:t>W przypadku złożenia więcej niż jednego wniosku przez jednego Wnioskodawcę IOK odrzuca wszystkie złożone w odpowiedzi na konkurs wnioski, w związku z niespełnieniem przez Wnioskodawcę kryterium dostępu. </a:t>
            </a:r>
            <a:r>
              <a:rPr lang="pl-PL" sz="1700" dirty="0" smtClean="0">
                <a:solidFill>
                  <a:srgbClr val="FF0000"/>
                </a:solidFill>
              </a:rPr>
              <a:t>W ramach naboru beneficjent ma prawo </a:t>
            </a:r>
            <a:r>
              <a:rPr lang="pl-PL" sz="1700" dirty="0">
                <a:solidFill>
                  <a:srgbClr val="FF0000"/>
                </a:solidFill>
              </a:rPr>
              <a:t>dodatkowo </a:t>
            </a:r>
            <a:r>
              <a:rPr lang="pl-PL" sz="1700" dirty="0" smtClean="0">
                <a:solidFill>
                  <a:srgbClr val="FF0000"/>
                </a:solidFill>
              </a:rPr>
              <a:t>do złożenia 1 projektu, gdzie będzie występował jako partner. </a:t>
            </a:r>
            <a:r>
              <a:rPr lang="pl-PL" sz="1700" dirty="0" smtClean="0"/>
              <a:t>Dodatkowo, w przypadku wycofania przed terminem zamknięcia konkursu jednego wniosku o dofinansowanie Wnioskodawca ma prawo złożyć kolejny wniosek.</a:t>
            </a:r>
          </a:p>
          <a:p>
            <a:pPr marL="0" indent="0" eaLnBrk="1" hangingPunct="1">
              <a:buFont typeface="Arial" charset="0"/>
              <a:buNone/>
              <a:defRPr/>
            </a:pPr>
            <a:endParaRPr lang="pl-PL" sz="2000" dirty="0" smtClean="0"/>
          </a:p>
          <a:p>
            <a:pPr eaLnBrk="1" hangingPunct="1">
              <a:buFont typeface="Arial" charset="0"/>
              <a:buNone/>
              <a:defRPr/>
            </a:pPr>
            <a:endParaRPr lang="pl-PL" sz="2400" b="1" dirty="0" smtClean="0"/>
          </a:p>
          <a:p>
            <a:pPr eaLnBrk="1" hangingPunct="1">
              <a:buFont typeface="Arial" charset="0"/>
              <a:buNone/>
              <a:defRPr/>
            </a:pPr>
            <a:endParaRPr lang="pl-PL" sz="2400" b="1" dirty="0" smtClean="0"/>
          </a:p>
        </p:txBody>
      </p:sp>
      <p:sp>
        <p:nvSpPr>
          <p:cNvPr id="4" name="Symbol zastępczy numeru slajdu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49D084-E00B-4580-9CC6-2EBD720807CE}" type="slidenum">
              <a:rPr lang="pl-PL" altLang="pl-PL">
                <a:solidFill>
                  <a:srgbClr val="898989"/>
                </a:solidFill>
                <a:latin typeface="Calibri" panose="020F0502020204030204" pitchFamily="34" charset="0"/>
              </a:rPr>
              <a:pPr eaLnBrk="1" hangingPunct="1"/>
              <a:t>23</a:t>
            </a:fld>
            <a:endParaRPr lang="pl-PL" altLang="pl-PL">
              <a:solidFill>
                <a:srgbClr val="898989"/>
              </a:solidFill>
              <a:latin typeface="Calibri" panose="020F0502020204030204" pitchFamily="34" charset="0"/>
            </a:endParaRPr>
          </a:p>
        </p:txBody>
      </p:sp>
    </p:spTree>
    <p:extLst>
      <p:ext uri="{BB962C8B-B14F-4D97-AF65-F5344CB8AC3E}">
        <p14:creationId xmlns:p14="http://schemas.microsoft.com/office/powerpoint/2010/main" val="35150538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r>
              <a:rPr lang="pl-PL" b="1" u="sng" dirty="0" smtClean="0"/>
              <a:t>Grupa docelowa/ostateczni odbiorcy wsparcia</a:t>
            </a:r>
          </a:p>
          <a:p>
            <a:pPr algn="ctr">
              <a:buNone/>
            </a:pPr>
            <a:endParaRPr lang="pl-PL" sz="1800" b="1" u="sng" dirty="0" smtClean="0"/>
          </a:p>
          <a:p>
            <a:pPr marL="0" lvl="0" indent="0" algn="just">
              <a:lnSpc>
                <a:spcPct val="120000"/>
              </a:lnSpc>
              <a:buNone/>
            </a:pPr>
            <a:r>
              <a:rPr lang="pl-PL" sz="2000" dirty="0" smtClean="0"/>
              <a:t>Zgodnie z SZOOP RPO WD </a:t>
            </a:r>
            <a:r>
              <a:rPr lang="pl-PL" sz="2000" b="1" dirty="0" smtClean="0"/>
              <a:t>grupa docelowa/ostateczni odbiorcy wsparcia                    </a:t>
            </a:r>
            <a:r>
              <a:rPr lang="pl-PL" sz="2000" dirty="0" smtClean="0"/>
              <a:t>w zakresie projektów typu 8.4.A to osoby:</a:t>
            </a:r>
          </a:p>
          <a:p>
            <a:pPr marL="0" lvl="0" indent="0" algn="just">
              <a:lnSpc>
                <a:spcPct val="120000"/>
              </a:lnSpc>
              <a:buNone/>
            </a:pPr>
            <a:endParaRPr lang="pl-PL" sz="1500" dirty="0" smtClean="0"/>
          </a:p>
          <a:p>
            <a:pPr lvl="0">
              <a:buFont typeface="Wingdings" pitchFamily="2" charset="2"/>
              <a:buChar char="Ø"/>
            </a:pPr>
            <a:r>
              <a:rPr lang="x-none" sz="2000" smtClean="0"/>
              <a:t>powracające na rynek pracy po urlopach macierzyńskich, rodzicielskich, wychowawczych sprawujące opiekę nad dziećmi w wieku do lat 3; </a:t>
            </a:r>
            <a:endParaRPr lang="pl-PL" sz="2000" dirty="0" smtClean="0"/>
          </a:p>
          <a:p>
            <a:pPr lvl="0">
              <a:buNone/>
            </a:pPr>
            <a:endParaRPr lang="pl-PL" sz="800" dirty="0" smtClean="0"/>
          </a:p>
          <a:p>
            <a:pPr lvl="0">
              <a:buFont typeface="Wingdings" pitchFamily="2" charset="2"/>
              <a:buChar char="Ø"/>
            </a:pPr>
            <a:r>
              <a:rPr lang="x-none" sz="2000" smtClean="0"/>
              <a:t>pozostające bez zatrudnienia i sprawujące opiekę nad dziećmi w wieku do lat 3.</a:t>
            </a:r>
            <a:endParaRPr lang="pl-PL" sz="2000" dirty="0" smtClean="0"/>
          </a:p>
          <a:p>
            <a:pPr lvl="0">
              <a:buFont typeface="Wingdings" pitchFamily="2" charset="2"/>
              <a:buChar char="Ø"/>
            </a:pPr>
            <a:endParaRPr lang="pl-PL" sz="2400" b="1" dirty="0" smtClean="0"/>
          </a:p>
          <a:p>
            <a:pPr lvl="0">
              <a:buNone/>
            </a:pPr>
            <a:endParaRPr lang="pl-PL" sz="2400" dirty="0" smtClean="0"/>
          </a:p>
          <a:p>
            <a:pPr lvl="0">
              <a:buNone/>
            </a:pPr>
            <a:endParaRPr lang="pl-PL" sz="24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24</a:t>
            </a:fld>
            <a:endParaRPr lang="pl-PL">
              <a:solidFill>
                <a:prstClr val="black">
                  <a:tint val="75000"/>
                </a:prstClr>
              </a:solidFill>
            </a:endParaRPr>
          </a:p>
        </p:txBody>
      </p:sp>
    </p:spTree>
    <p:extLst>
      <p:ext uri="{BB962C8B-B14F-4D97-AF65-F5344CB8AC3E}">
        <p14:creationId xmlns:p14="http://schemas.microsoft.com/office/powerpoint/2010/main" val="129368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1517650"/>
          </a:xfrm>
        </p:spPr>
        <p:txBody>
          <a:bodyPr/>
          <a:lstStyle/>
          <a:p>
            <a:pPr algn="ctr"/>
            <a:r>
              <a:rPr lang="pl-PL" b="1" dirty="0"/>
              <a:t>Kryteria oceny zgodności </a:t>
            </a:r>
            <a:br>
              <a:rPr lang="pl-PL" b="1" dirty="0"/>
            </a:br>
            <a:r>
              <a:rPr lang="pl-PL" b="1" dirty="0"/>
              <a:t>ze strategią ZIT</a:t>
            </a:r>
            <a:endParaRPr lang="pl-PL" dirty="0"/>
          </a:p>
        </p:txBody>
      </p:sp>
      <p:sp>
        <p:nvSpPr>
          <p:cNvPr id="3" name="Symbol zastępczy zawartości 2"/>
          <p:cNvSpPr>
            <a:spLocks noGrp="1"/>
          </p:cNvSpPr>
          <p:nvPr>
            <p:ph idx="1"/>
          </p:nvPr>
        </p:nvSpPr>
        <p:spPr/>
        <p:txBody>
          <a:bodyPr/>
          <a:lstStyle/>
          <a:p>
            <a:pPr algn="ctr">
              <a:buNone/>
            </a:pPr>
            <a:endParaRPr lang="pl-PL" altLang="pl-PL" sz="1600" b="1" dirty="0">
              <a:solidFill>
                <a:prstClr val="black"/>
              </a:solidFill>
              <a:latin typeface="Arial" panose="020B0604020202020204" pitchFamily="34" charset="0"/>
            </a:endParaRPr>
          </a:p>
          <a:p>
            <a:pPr algn="ctr">
              <a:buNone/>
            </a:pPr>
            <a:endParaRPr lang="pl-PL" altLang="pl-PL" sz="1600" b="1" dirty="0">
              <a:solidFill>
                <a:prstClr val="black"/>
              </a:solidFill>
              <a:latin typeface="Arial" panose="020B0604020202020204" pitchFamily="34" charset="0"/>
            </a:endParaRPr>
          </a:p>
          <a:p>
            <a:pPr marL="0" indent="0" algn="ctr">
              <a:buNone/>
            </a:pPr>
            <a:r>
              <a:rPr lang="pl-PL" dirty="0"/>
              <a:t>W konkursie w ramach Poddziałania </a:t>
            </a:r>
            <a:r>
              <a:rPr lang="pl-PL" dirty="0" smtClean="0"/>
              <a:t>8.4.3 </a:t>
            </a:r>
            <a:r>
              <a:rPr lang="pl-PL" dirty="0"/>
              <a:t>pierwszym etapem oceny wniosku jest ocena zgodności ze strategią ZIT. Szczegółowe kryteria oceny na tym etapie zawiera odrębna prezentacja.</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25</a:t>
            </a:fld>
            <a:endParaRPr lang="pl-PL"/>
          </a:p>
        </p:txBody>
      </p:sp>
    </p:spTree>
    <p:extLst>
      <p:ext uri="{BB962C8B-B14F-4D97-AF65-F5344CB8AC3E}">
        <p14:creationId xmlns:p14="http://schemas.microsoft.com/office/powerpoint/2010/main" val="622354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2792832"/>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altLang="pl-PL" sz="4000" b="1" dirty="0" smtClean="0">
                <a:solidFill>
                  <a:prstClr val="black"/>
                </a:solidFill>
              </a:rPr>
              <a:t>Kryteria formalne</a:t>
            </a: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26</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b="1" dirty="0" smtClean="0"/>
              <a:t>Poprawność wypełnienia wniosku</a:t>
            </a:r>
            <a:r>
              <a:rPr lang="pl-PL" sz="2400" b="1" dirty="0" smtClean="0"/>
              <a:t> </a:t>
            </a:r>
          </a:p>
          <a:p>
            <a:pPr>
              <a:buNone/>
            </a:pPr>
            <a:endParaRPr lang="pl-PL" sz="1800" dirty="0" smtClean="0"/>
          </a:p>
          <a:p>
            <a:pPr>
              <a:buNone/>
            </a:pPr>
            <a:r>
              <a:rPr lang="pl-PL" sz="1800" dirty="0" smtClean="0"/>
              <a:t>	</a:t>
            </a:r>
            <a:r>
              <a:rPr lang="pl-PL" sz="2000" dirty="0" smtClean="0"/>
              <a:t>Wniosek o dofinansowanie został sporządzony w języku polskim oraz został podpisany zgodnie z prawem reprezentacji. </a:t>
            </a:r>
          </a:p>
          <a:p>
            <a:pPr>
              <a:buNone/>
            </a:pPr>
            <a:endParaRPr lang="pl-PL" sz="2000" dirty="0" smtClean="0"/>
          </a:p>
          <a:p>
            <a:pPr>
              <a:buNone/>
            </a:pPr>
            <a:r>
              <a:rPr lang="pl-PL" sz="2000" dirty="0" smtClean="0"/>
              <a:t>	Kryterium jest weryfikowane na podstawie zapisów wniosku o dofinansowanie lub załączników. </a:t>
            </a:r>
          </a:p>
          <a:p>
            <a:pPr>
              <a:buNone/>
            </a:pPr>
            <a:endParaRPr lang="pl-PL" sz="1800" dirty="0" smtClean="0"/>
          </a:p>
          <a:p>
            <a:pPr>
              <a:buNone/>
            </a:pPr>
            <a:endParaRPr lang="pl-PL" sz="1800" dirty="0" smtClean="0"/>
          </a:p>
          <a:p>
            <a:pPr>
              <a:buNone/>
            </a:pPr>
            <a:r>
              <a:rPr lang="pl-PL" sz="3200" dirty="0" smtClean="0"/>
              <a:t>	</a:t>
            </a:r>
          </a:p>
          <a:p>
            <a:pPr>
              <a:buNone/>
            </a:pPr>
            <a:endParaRPr lang="pl-PL" sz="3200" dirty="0" smtClean="0"/>
          </a:p>
          <a:p>
            <a:pPr>
              <a:buNone/>
            </a:pPr>
            <a:endParaRPr 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27</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fontScale="70000" lnSpcReduction="20000"/>
          </a:bodyPr>
          <a:lstStyle/>
          <a:p>
            <a:pPr>
              <a:buNone/>
            </a:pPr>
            <a:r>
              <a:rPr lang="pl-PL" sz="3600" b="1" dirty="0" smtClean="0"/>
              <a:t>Wskaźniki obligatoryjne dla danego typu projektu</a:t>
            </a:r>
            <a:r>
              <a:rPr lang="pl-PL" sz="4000" b="1" dirty="0" smtClean="0"/>
              <a:t> </a:t>
            </a:r>
            <a:r>
              <a:rPr lang="pl-PL" sz="3300" b="1" dirty="0" smtClean="0"/>
              <a:t>	</a:t>
            </a:r>
          </a:p>
          <a:p>
            <a:pPr>
              <a:buNone/>
            </a:pPr>
            <a:r>
              <a:rPr lang="pl-PL" sz="2000" b="1" dirty="0" smtClean="0">
                <a:solidFill>
                  <a:srgbClr val="FF0000"/>
                </a:solidFill>
              </a:rPr>
              <a:t> </a:t>
            </a:r>
            <a:r>
              <a:rPr lang="pl-PL" sz="2900" b="1" dirty="0" smtClean="0">
                <a:solidFill>
                  <a:srgbClr val="FF0000"/>
                </a:solidFill>
              </a:rPr>
              <a:t>Kryterium </a:t>
            </a:r>
            <a:r>
              <a:rPr lang="pl-PL" sz="2900" b="1" dirty="0">
                <a:solidFill>
                  <a:srgbClr val="FF0000"/>
                </a:solidFill>
              </a:rPr>
              <a:t>dotyczy wyłącznie konkursu </a:t>
            </a:r>
            <a:r>
              <a:rPr lang="pl-PL" sz="2900" b="1" dirty="0" smtClean="0">
                <a:solidFill>
                  <a:srgbClr val="FF0000"/>
                </a:solidFill>
              </a:rPr>
              <a:t>8.4.1</a:t>
            </a:r>
            <a:endParaRPr lang="pl-PL" sz="2900" b="1" dirty="0">
              <a:solidFill>
                <a:srgbClr val="FF0000"/>
              </a:solidFill>
            </a:endParaRPr>
          </a:p>
          <a:p>
            <a:pPr>
              <a:buNone/>
            </a:pPr>
            <a:endParaRPr lang="pl-PL" sz="2000" b="1" dirty="0" smtClean="0"/>
          </a:p>
          <a:p>
            <a:pPr algn="just">
              <a:lnSpc>
                <a:spcPct val="120000"/>
              </a:lnSpc>
              <a:buNone/>
            </a:pPr>
            <a:r>
              <a:rPr lang="pl-PL" sz="2000" dirty="0" smtClean="0"/>
              <a:t>	</a:t>
            </a:r>
            <a:r>
              <a:rPr lang="pl-PL" sz="2600" dirty="0" smtClean="0"/>
              <a:t>Wniosek o dofinansowanie projektu zawiera wszystkie wskaźniki obligatoryjne dla danego typu projektu (w tym wskaźniki z ram wykonania, jeśli są takie które odpowiadają zakresowi projektu) z przypisaną wartością docelową większą od zera. </a:t>
            </a:r>
            <a:endParaRPr lang="pl-PL" sz="2000" dirty="0" smtClean="0"/>
          </a:p>
          <a:p>
            <a:pPr algn="just">
              <a:buNone/>
            </a:pPr>
            <a:endParaRPr lang="pl-PL" sz="2000" dirty="0" smtClean="0"/>
          </a:p>
          <a:p>
            <a:pPr algn="just">
              <a:buNone/>
            </a:pPr>
            <a:endParaRPr lang="pl-PL" sz="2000" dirty="0" smtClean="0"/>
          </a:p>
          <a:p>
            <a:pPr algn="just">
              <a:lnSpc>
                <a:spcPct val="120000"/>
              </a:lnSpc>
              <a:buNone/>
            </a:pPr>
            <a:r>
              <a:rPr lang="pl-PL" sz="2000" dirty="0" smtClean="0"/>
              <a:t>	</a:t>
            </a:r>
            <a:r>
              <a:rPr lang="pl-PL" sz="2600" dirty="0" smtClean="0"/>
              <a:t>Kryterium jest weryfikowane na podstawie zapisów w części O.2 i O.3 wniosku </a:t>
            </a:r>
            <a:br>
              <a:rPr lang="pl-PL" sz="2600" dirty="0" smtClean="0"/>
            </a:br>
            <a:r>
              <a:rPr lang="pl-PL" sz="2600" dirty="0" smtClean="0"/>
              <a:t>o dofinansowanie. </a:t>
            </a:r>
            <a:endParaRPr lang="pl-PL" sz="2600" i="1" dirty="0" smtClean="0"/>
          </a:p>
          <a:p>
            <a:pPr algn="just">
              <a:buNone/>
            </a:pPr>
            <a:endParaRPr lang="pl-PL" sz="2000" i="1" dirty="0" smtClean="0"/>
          </a:p>
          <a:p>
            <a:endParaRPr lang="pl-PL" sz="1800" dirty="0" smtClean="0"/>
          </a:p>
          <a:p>
            <a:pPr>
              <a:buNone/>
            </a:pPr>
            <a:endParaRPr lang="pl-PL" sz="1800" dirty="0" smtClean="0"/>
          </a:p>
          <a:p>
            <a:pPr>
              <a:buNone/>
            </a:pPr>
            <a:endParaRPr lang="pl-PL" sz="1800" dirty="0" smtClean="0"/>
          </a:p>
          <a:p>
            <a:pPr>
              <a:buNone/>
            </a:pPr>
            <a:r>
              <a:rPr lang="pl-PL" sz="1800" i="1" dirty="0" smtClean="0"/>
              <a:t>	</a:t>
            </a:r>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28</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50" y="995083"/>
            <a:ext cx="8256495" cy="735105"/>
          </a:xfrm>
        </p:spPr>
        <p:txBody>
          <a:bodyPr/>
          <a:lstStyle/>
          <a:p>
            <a:r>
              <a:rPr lang="pl-PL" sz="2800" b="1" dirty="0" smtClean="0"/>
              <a:t/>
            </a:r>
            <a:br>
              <a:rPr lang="pl-PL" sz="2800" b="1" dirty="0" smtClean="0"/>
            </a:br>
            <a:r>
              <a:rPr lang="pl-PL" sz="2800" b="1" dirty="0" smtClean="0"/>
              <a:t>Lista wskaźników produktu</a:t>
            </a:r>
            <a:r>
              <a:rPr lang="pl-PL" b="1" dirty="0" smtClean="0"/>
              <a:t/>
            </a:r>
            <a:br>
              <a:rPr lang="pl-PL" b="1" dirty="0" smtClean="0"/>
            </a:br>
            <a:endParaRPr lang="pl-PL" dirty="0"/>
          </a:p>
        </p:txBody>
      </p:sp>
      <p:sp>
        <p:nvSpPr>
          <p:cNvPr id="3" name="Symbol zastępczy zawartości 2"/>
          <p:cNvSpPr>
            <a:spLocks noGrp="1"/>
          </p:cNvSpPr>
          <p:nvPr>
            <p:ph idx="1"/>
          </p:nvPr>
        </p:nvSpPr>
        <p:spPr>
          <a:xfrm>
            <a:off x="628650" y="1461247"/>
            <a:ext cx="7886700" cy="4957482"/>
          </a:xfrm>
        </p:spPr>
        <p:txBody>
          <a:bodyPr/>
          <a:lstStyle/>
          <a:p>
            <a:pPr lvl="0"/>
            <a:r>
              <a:rPr lang="pl-PL" sz="1600" b="1" dirty="0" smtClean="0"/>
              <a:t>Liczba osób liczba osób </a:t>
            </a:r>
            <a:r>
              <a:rPr lang="pl-PL" sz="1600" dirty="0" smtClean="0"/>
              <a:t> </a:t>
            </a:r>
            <a:r>
              <a:rPr lang="pl-PL" sz="1600" b="1" dirty="0" smtClean="0"/>
              <a:t>opiekujących się dziećmi w wieku do lat 3 objętych wsparciem   w programie </a:t>
            </a:r>
            <a:r>
              <a:rPr lang="pl-PL" sz="1600" dirty="0" smtClean="0"/>
              <a:t>- programowy</a:t>
            </a:r>
          </a:p>
          <a:p>
            <a:pPr algn="just">
              <a:buNone/>
            </a:pPr>
            <a:r>
              <a:rPr lang="pl-PL" sz="1600" dirty="0" smtClean="0"/>
              <a:t>     Wskaźnik mierzy liczbę osób opiekujących się dziećmi w wieku do lat trzech, które otrzymały bezpośrednie wsparcie Europejskiego Funduszu Społecznego w zakresie zapewnienia miejsc opieki nad dziećmi do lat 3 oraz, w przypadku gdy wynika to                        ze zdiagnozowanych potrzeb osób pozostających bez zatrudnienia (diagnoza opcjonalna) -        w zakresie aktywizacji zawodowej.</a:t>
            </a:r>
          </a:p>
          <a:p>
            <a:pPr>
              <a:buNone/>
            </a:pPr>
            <a:endParaRPr lang="pl-PL" sz="900" dirty="0" smtClean="0"/>
          </a:p>
          <a:p>
            <a:pPr>
              <a:buFont typeface="Calibri" pitchFamily="34" charset="0"/>
              <a:buChar char="•"/>
            </a:pPr>
            <a:r>
              <a:rPr lang="pl-PL" sz="1600" b="1" dirty="0" smtClean="0"/>
              <a:t>Liczba utworzonych miejsc opieki nad dziećmi w wieku do lat 3</a:t>
            </a:r>
            <a:r>
              <a:rPr lang="pl-PL" sz="1600" dirty="0" smtClean="0"/>
              <a:t> – programowy</a:t>
            </a:r>
          </a:p>
          <a:p>
            <a:pPr algn="just">
              <a:buNone/>
            </a:pPr>
            <a:r>
              <a:rPr lang="pl-PL" sz="800" dirty="0" smtClean="0"/>
              <a:t>          </a:t>
            </a:r>
            <a:r>
              <a:rPr lang="pl-PL" sz="1600" dirty="0" smtClean="0"/>
              <a:t>Wskaźnik mierzy liczbę utworzonych miejsc w żłobkach, klubach dziecięcych, </a:t>
            </a:r>
            <a:br>
              <a:rPr lang="pl-PL" sz="1600" dirty="0" smtClean="0"/>
            </a:br>
            <a:r>
              <a:rPr lang="pl-PL" sz="1600" dirty="0" smtClean="0"/>
              <a:t>u dziennych opiekunów. Wskaźnik odnosi się do utworzonego miejsca (nie utworzonych punktów opieki), tj. miejsca opieki nad jednym dzieckiem.</a:t>
            </a:r>
          </a:p>
          <a:p>
            <a:pPr algn="just">
              <a:buNone/>
            </a:pPr>
            <a:r>
              <a:rPr lang="pl-PL" sz="1600" dirty="0" smtClean="0"/>
              <a:t>     Pojęcia żłobek, klub dziecięcy, dzienny opiekun - zgodnie z ustawą z dnia 4 lutego 2011 r.   o opiece nad dziećmi w wieku do lat 3 (Dz. U. z 2013 r., poz. 1457).</a:t>
            </a:r>
          </a:p>
          <a:p>
            <a:pPr algn="just">
              <a:buNone/>
            </a:pPr>
            <a:r>
              <a:rPr lang="pl-PL" sz="1600" dirty="0" smtClean="0"/>
              <a:t>     Definicja na podstawie: ustawa o opiece nad dziećmi w wieku do lat 3.</a:t>
            </a:r>
          </a:p>
          <a:p>
            <a:pPr algn="just">
              <a:buNone/>
            </a:pPr>
            <a:endParaRPr lang="pl-PL" sz="1800" dirty="0" smtClean="0"/>
          </a:p>
          <a:p>
            <a:pPr>
              <a:spcBef>
                <a:spcPts val="0"/>
              </a:spcBef>
              <a:buNone/>
            </a:pPr>
            <a:r>
              <a:rPr lang="pl-PL" sz="1200" b="1" dirty="0" smtClean="0"/>
              <a:t>UWAGA! </a:t>
            </a:r>
            <a:r>
              <a:rPr lang="pl-PL" sz="1200" dirty="0" smtClean="0"/>
              <a:t>Powyższy wskaźnik </a:t>
            </a:r>
            <a:r>
              <a:rPr lang="pl-PL" sz="1200" b="1" dirty="0" smtClean="0"/>
              <a:t>nie uwzględnia</a:t>
            </a:r>
            <a:r>
              <a:rPr lang="pl-PL" sz="1200" dirty="0" smtClean="0"/>
              <a:t> formy sprawowania opieki nad dziećmi  </a:t>
            </a:r>
            <a:r>
              <a:rPr lang="pl-PL" sz="1200" b="1" dirty="0" smtClean="0"/>
              <a:t>przez nianie.</a:t>
            </a:r>
            <a:r>
              <a:rPr lang="pl-PL" sz="1200" dirty="0" smtClean="0"/>
              <a:t> </a:t>
            </a:r>
            <a:r>
              <a:rPr lang="pl-PL" sz="1200" b="1" dirty="0" smtClean="0"/>
              <a:t>Obejmuje</a:t>
            </a:r>
            <a:r>
              <a:rPr lang="pl-PL" sz="1200" dirty="0" smtClean="0"/>
              <a:t> </a:t>
            </a:r>
            <a:r>
              <a:rPr lang="pl-PL" sz="1200" b="1" dirty="0" smtClean="0"/>
              <a:t>wyłącznie</a:t>
            </a:r>
          </a:p>
          <a:p>
            <a:pPr>
              <a:spcBef>
                <a:spcPts val="0"/>
              </a:spcBef>
              <a:buNone/>
            </a:pPr>
            <a:r>
              <a:rPr lang="pl-PL" sz="1200" b="1" dirty="0" smtClean="0"/>
              <a:t>                 utworzone miejsca opieki nad dziećmi w żłobkach, klubach dziecięcych i u dziennych opiekunów.</a:t>
            </a:r>
            <a:endParaRPr lang="pl-PL" sz="12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29</a:t>
            </a:fld>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264024"/>
            <a:ext cx="7886700" cy="4221955"/>
          </a:xfrm>
        </p:spPr>
        <p:txBody>
          <a:bodyPr/>
          <a:lstStyle/>
          <a:p>
            <a:pPr algn="ctr">
              <a:buNone/>
            </a:pPr>
            <a:endParaRPr lang="pl-PL" sz="3200" b="1" dirty="0" smtClean="0">
              <a:latin typeface="+mj-lt"/>
            </a:endParaRPr>
          </a:p>
          <a:p>
            <a:pPr lvl="0" algn="ctr">
              <a:buNone/>
            </a:pPr>
            <a:r>
              <a:rPr lang="pl-PL" sz="40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CZĘŚĆ I</a:t>
            </a:r>
          </a:p>
          <a:p>
            <a:pPr algn="ctr">
              <a:buNone/>
            </a:pPr>
            <a:endParaRPr lang="pl-PL" sz="3200" b="1" dirty="0">
              <a:latin typeface="+mj-lt"/>
            </a:endParaRPr>
          </a:p>
          <a:p>
            <a:pPr marL="0" indent="0" algn="ctr">
              <a:lnSpc>
                <a:spcPct val="100000"/>
              </a:lnSpc>
              <a:spcBef>
                <a:spcPts val="0"/>
              </a:spcBef>
              <a:buNone/>
            </a:pPr>
            <a:r>
              <a:rPr lang="pl-PL" sz="4000" b="1" dirty="0" smtClean="0">
                <a:cs typeface="Arial" pitchFamily="34" charset="0"/>
              </a:rPr>
              <a:t>Ogólne informacje dotyczące konkursu</a:t>
            </a:r>
          </a:p>
          <a:p>
            <a:pPr marL="0" indent="0" algn="ctr">
              <a:lnSpc>
                <a:spcPct val="100000"/>
              </a:lnSpc>
              <a:spcBef>
                <a:spcPts val="0"/>
              </a:spcBef>
              <a:buNone/>
            </a:pPr>
            <a:r>
              <a:rPr lang="pl-PL" sz="3200" b="1" dirty="0" smtClean="0"/>
              <a:t>8.4.1 </a:t>
            </a:r>
            <a:r>
              <a:rPr lang="pl-PL" sz="3200" i="1" dirty="0"/>
              <a:t>Godzenie życia zawodowego </a:t>
            </a:r>
            <a:r>
              <a:rPr lang="pl-PL" sz="3200" i="1" dirty="0" smtClean="0"/>
              <a:t/>
            </a:r>
            <a:br>
              <a:rPr lang="pl-PL" sz="3200" i="1" dirty="0" smtClean="0"/>
            </a:br>
            <a:r>
              <a:rPr lang="pl-PL" sz="3200" i="1" dirty="0" smtClean="0"/>
              <a:t>i prywatnego </a:t>
            </a:r>
            <a:r>
              <a:rPr lang="pl-PL" sz="3200" i="1" dirty="0"/>
              <a:t>– konkursy horyzontalne </a:t>
            </a:r>
          </a:p>
          <a:p>
            <a:pPr marL="0" indent="0" algn="ctr">
              <a:lnSpc>
                <a:spcPct val="100000"/>
              </a:lnSpc>
              <a:spcBef>
                <a:spcPts val="0"/>
              </a:spcBef>
              <a:buNone/>
            </a:pPr>
            <a:endParaRPr lang="pl-PL" sz="4000" b="1" dirty="0" smtClean="0">
              <a:cs typeface="Arial" pitchFamily="34" charset="0"/>
            </a:endParaRPr>
          </a:p>
          <a:p>
            <a:pPr>
              <a:buNone/>
            </a:pPr>
            <a:endParaRPr lang="pl-PL" sz="3200" dirty="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a:solidFill>
                <a:prstClr val="black">
                  <a:tint val="75000"/>
                </a:prstClr>
              </a:solidFill>
            </a:endParaRPr>
          </a:p>
        </p:txBody>
      </p:sp>
    </p:spTree>
    <p:extLst>
      <p:ext uri="{BB962C8B-B14F-4D97-AF65-F5344CB8AC3E}">
        <p14:creationId xmlns:p14="http://schemas.microsoft.com/office/powerpoint/2010/main" val="1350588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551629"/>
          </a:xfrm>
        </p:spPr>
        <p:txBody>
          <a:bodyPr>
            <a:noAutofit/>
          </a:bodyPr>
          <a:lstStyle/>
          <a:p>
            <a:pPr marL="0" indent="0">
              <a:buNone/>
            </a:pPr>
            <a:r>
              <a:rPr lang="pl-PL" b="1" dirty="0" smtClean="0"/>
              <a:t>Lista wskaźników produktu – c.d.</a:t>
            </a:r>
          </a:p>
          <a:p>
            <a:pPr marL="0" indent="0">
              <a:buNone/>
            </a:pPr>
            <a:endParaRPr lang="pl-PL" sz="2400" dirty="0" smtClean="0"/>
          </a:p>
          <a:p>
            <a:pPr marL="342900" indent="-342900">
              <a:lnSpc>
                <a:spcPct val="100000"/>
              </a:lnSpc>
              <a:buNone/>
            </a:pPr>
            <a:r>
              <a:rPr lang="pl-PL" sz="1800" dirty="0" smtClean="0"/>
              <a:t>	</a:t>
            </a:r>
            <a:r>
              <a:rPr lang="pl-PL" sz="2000" dirty="0" smtClean="0"/>
              <a:t>Poza wskazanymi powyżej wskaźnikami, Wnioskodawca obowiązany jest </a:t>
            </a:r>
            <a:r>
              <a:rPr lang="pl-PL" sz="2000" b="1" dirty="0" smtClean="0"/>
              <a:t>wybrać wszystkie adekwatne dla zaplanowanego w projekcie wsparcia, wspólne wskaźniki produktu z listy WLWK</a:t>
            </a:r>
            <a:r>
              <a:rPr lang="pl-PL" sz="2000" dirty="0" smtClean="0"/>
              <a:t> tj.</a:t>
            </a:r>
            <a:endParaRPr lang="pl-PL" sz="1400" dirty="0" smtClean="0"/>
          </a:p>
          <a:p>
            <a:pPr marL="342900" indent="-342900">
              <a:buNone/>
            </a:pPr>
            <a:endParaRPr lang="pl-PL" sz="1400" dirty="0" smtClean="0"/>
          </a:p>
          <a:p>
            <a:pPr marL="342900" indent="-342900">
              <a:lnSpc>
                <a:spcPct val="150000"/>
              </a:lnSpc>
            </a:pPr>
            <a:r>
              <a:rPr lang="pl-PL" sz="1600" dirty="0" smtClean="0"/>
              <a:t>liczba obiektów dostosowanych do potrzeb osób z </a:t>
            </a:r>
            <a:r>
              <a:rPr lang="pl-PL" sz="1600" dirty="0" err="1" smtClean="0"/>
              <a:t>niepełnosprawnościami</a:t>
            </a:r>
            <a:r>
              <a:rPr lang="pl-PL" sz="1600" dirty="0" smtClean="0"/>
              <a:t> [szt.], </a:t>
            </a:r>
          </a:p>
          <a:p>
            <a:pPr marL="342900" lvl="0" indent="-342900">
              <a:lnSpc>
                <a:spcPct val="150000"/>
              </a:lnSpc>
            </a:pPr>
            <a:r>
              <a:rPr lang="pl-PL" sz="1600" dirty="0" smtClean="0"/>
              <a:t>liczba osób objętych szkoleniami / doradztwem w zakresie kompetencji cyfrowych [osoby], </a:t>
            </a:r>
          </a:p>
          <a:p>
            <a:pPr marL="342900" lvl="0" indent="-342900">
              <a:lnSpc>
                <a:spcPct val="100000"/>
              </a:lnSpc>
            </a:pPr>
            <a:r>
              <a:rPr lang="pl-PL" sz="1600" dirty="0" smtClean="0"/>
              <a:t>liczba projektów, w których sfinansowano koszty racjonalnych usprawnień dla osób                         z </a:t>
            </a:r>
            <a:r>
              <a:rPr lang="pl-PL" sz="1600" dirty="0" err="1" smtClean="0"/>
              <a:t>niepełnosprawnościami</a:t>
            </a:r>
            <a:r>
              <a:rPr lang="pl-PL" sz="1600" dirty="0" smtClean="0"/>
              <a:t> .</a:t>
            </a:r>
            <a:endParaRPr lang="pl-PL" sz="1800" dirty="0" smtClean="0"/>
          </a:p>
          <a:p>
            <a:pPr marL="342900" indent="-342900">
              <a:buNone/>
            </a:pPr>
            <a:endParaRPr lang="pl-PL" sz="1600" dirty="0" smtClean="0"/>
          </a:p>
          <a:p>
            <a:pPr marL="342900" indent="-342900">
              <a:buAutoNum type="arabicPeriod"/>
            </a:pPr>
            <a:endParaRPr lang="pl-PL" sz="1800" dirty="0" smtClean="0"/>
          </a:p>
          <a:p>
            <a:pPr lvl="0"/>
            <a:endParaRPr lang="pl-PL" sz="1800" dirty="0" smtClean="0"/>
          </a:p>
          <a:p>
            <a:pPr>
              <a:buNone/>
            </a:pPr>
            <a:endParaRPr lang="pl-PL" sz="1800" dirty="0" smtClean="0"/>
          </a:p>
          <a:p>
            <a:pPr>
              <a:buNone/>
            </a:pPr>
            <a:r>
              <a:rPr lang="pl-PL" sz="1800" i="1" dirty="0" smtClean="0"/>
              <a:t>	</a:t>
            </a:r>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30</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7175" y="958850"/>
            <a:ext cx="8258176" cy="933450"/>
          </a:xfrm>
        </p:spPr>
        <p:txBody>
          <a:bodyPr/>
          <a:lstStyle/>
          <a:p>
            <a:r>
              <a:rPr lang="pl-PL" sz="2800" b="1" dirty="0" smtClean="0"/>
              <a:t/>
            </a:r>
            <a:br>
              <a:rPr lang="pl-PL" sz="2800" b="1" dirty="0" smtClean="0"/>
            </a:br>
            <a:r>
              <a:rPr lang="pl-PL" sz="2800" b="1" dirty="0" smtClean="0"/>
              <a:t>Lista wskaźników rezultatu </a:t>
            </a:r>
            <a:r>
              <a:rPr lang="pl-PL" dirty="0" smtClean="0"/>
              <a:t/>
            </a:r>
            <a:br>
              <a:rPr lang="pl-PL" dirty="0" smtClean="0"/>
            </a:br>
            <a:endParaRPr lang="pl-PL" dirty="0"/>
          </a:p>
        </p:txBody>
      </p:sp>
      <p:sp>
        <p:nvSpPr>
          <p:cNvPr id="3" name="Symbol zastępczy zawartości 2"/>
          <p:cNvSpPr>
            <a:spLocks noGrp="1"/>
          </p:cNvSpPr>
          <p:nvPr>
            <p:ph idx="1"/>
          </p:nvPr>
        </p:nvSpPr>
        <p:spPr>
          <a:xfrm>
            <a:off x="322729" y="2070847"/>
            <a:ext cx="8561295" cy="4329952"/>
          </a:xfrm>
        </p:spPr>
        <p:txBody>
          <a:bodyPr/>
          <a:lstStyle/>
          <a:p>
            <a:pPr marL="342900" indent="-342900" algn="just">
              <a:lnSpc>
                <a:spcPct val="100000"/>
              </a:lnSpc>
              <a:buFont typeface="Arial" charset="0"/>
              <a:buAutoNum type="arabicPeriod"/>
            </a:pPr>
            <a:r>
              <a:rPr lang="pl-PL" sz="2400" b="1" dirty="0" smtClean="0"/>
              <a:t>liczba osób, które powróciły na rynek pracy po przerwie związanej z urodzeniem/wychowaniem dziecka, po opuszczeniu programu- </a:t>
            </a:r>
            <a:r>
              <a:rPr lang="pl-PL" sz="1800" dirty="0" smtClean="0"/>
              <a:t>minimalny poziom tego wskaźnika w projekcie wynosi co najmniej 48 %</a:t>
            </a:r>
            <a:endParaRPr lang="pl-PL" sz="2000" dirty="0" smtClean="0"/>
          </a:p>
          <a:p>
            <a:pPr>
              <a:buNone/>
            </a:pPr>
            <a:endParaRPr lang="pl-PL" sz="1800" dirty="0" smtClean="0"/>
          </a:p>
          <a:p>
            <a:pPr marL="358775" indent="-358775" algn="just">
              <a:buNone/>
            </a:pPr>
            <a:r>
              <a:rPr lang="pl-PL" sz="1800" dirty="0" smtClean="0"/>
              <a:t>      Osoby pracujące definiowane jak we wskaźniku </a:t>
            </a:r>
            <a:r>
              <a:rPr lang="pl-PL" sz="1800" i="1" dirty="0" smtClean="0"/>
              <a:t>liczba osób pracujących, łącznie                        z prowadzącymi działalność na własny rachunek, objętych wsparciem w programie</a:t>
            </a:r>
            <a:r>
              <a:rPr lang="pl-PL" sz="1800" dirty="0" smtClean="0"/>
              <a:t>:</a:t>
            </a:r>
          </a:p>
          <a:p>
            <a:pPr marL="0" indent="0" algn="just">
              <a:buNone/>
            </a:pPr>
            <a:endParaRPr lang="pl-PL" sz="100" dirty="0" smtClean="0"/>
          </a:p>
          <a:p>
            <a:pPr marL="358775" indent="-358775" algn="just">
              <a:buNone/>
            </a:pPr>
            <a:r>
              <a:rPr lang="pl-PL" sz="1800" i="1" dirty="0" smtClean="0"/>
              <a:t>       Pracujący to osoby w wieku 15 lat i więcej, które wykonują pracę, za którą otrzymują wynagrodzenie, z której czerpią zyski lub korzyści rodzinne lub osoby posiadające zatrudnienie lub własną działalność, które jednak chwilowo nie pracowały ze względu na np. chorobę, urlop, spór pracowniczy czy kształcenie się lub szkolenie.</a:t>
            </a:r>
            <a:endParaRPr lang="pl-PL" sz="1800" dirty="0" smtClean="0"/>
          </a:p>
          <a:p>
            <a:pPr marL="342900" indent="-342900" algn="just">
              <a:lnSpc>
                <a:spcPct val="100000"/>
              </a:lnSpc>
              <a:spcBef>
                <a:spcPts val="0"/>
              </a:spcBef>
              <a:buNone/>
            </a:pPr>
            <a:endParaRPr lang="pl-PL" sz="1800" dirty="0" smtClean="0"/>
          </a:p>
          <a:p>
            <a:pPr marL="342900" indent="-342900">
              <a:buFont typeface="Arial" charset="0"/>
              <a:buAutoNum type="arabicPeriod"/>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31</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50" y="958850"/>
            <a:ext cx="8229601" cy="933450"/>
          </a:xfrm>
        </p:spPr>
        <p:txBody>
          <a:bodyPr/>
          <a:lstStyle/>
          <a:p>
            <a:r>
              <a:rPr lang="pl-PL" sz="2800" b="1" dirty="0" smtClean="0"/>
              <a:t/>
            </a:r>
            <a:br>
              <a:rPr lang="pl-PL" sz="2800" b="1" dirty="0" smtClean="0"/>
            </a:br>
            <a:r>
              <a:rPr lang="pl-PL" sz="2800" b="1" dirty="0" smtClean="0"/>
              <a:t>Lista wskaźników rezultatu – c.d. </a:t>
            </a:r>
            <a:r>
              <a:rPr lang="pl-PL" dirty="0" smtClean="0"/>
              <a:t/>
            </a:r>
            <a:br>
              <a:rPr lang="pl-PL" dirty="0" smtClean="0"/>
            </a:br>
            <a:endParaRPr lang="pl-PL" dirty="0"/>
          </a:p>
        </p:txBody>
      </p:sp>
      <p:sp>
        <p:nvSpPr>
          <p:cNvPr id="3" name="Symbol zastępczy zawartości 2"/>
          <p:cNvSpPr>
            <a:spLocks noGrp="1"/>
          </p:cNvSpPr>
          <p:nvPr>
            <p:ph idx="1"/>
          </p:nvPr>
        </p:nvSpPr>
        <p:spPr>
          <a:xfrm>
            <a:off x="322729" y="1570008"/>
            <a:ext cx="8674622" cy="4848377"/>
          </a:xfrm>
        </p:spPr>
        <p:txBody>
          <a:bodyPr/>
          <a:lstStyle/>
          <a:p>
            <a:pPr algn="just">
              <a:buNone/>
            </a:pPr>
            <a:r>
              <a:rPr lang="pl-PL" sz="1400" dirty="0" smtClean="0"/>
              <a:t>      </a:t>
            </a:r>
            <a:r>
              <a:rPr lang="pl-PL" sz="1600" i="1" dirty="0" smtClean="0"/>
              <a:t>Osoby prowadzące działalność na własny rachunek – prowadzące działalność gospodarczą,    gospodarstwo rolne lub praktykę zawodową - są również uznawane za pracujących, o ile spełniony jest jeden z poniższych warunków:</a:t>
            </a:r>
          </a:p>
          <a:p>
            <a:pPr algn="just">
              <a:buNone/>
            </a:pPr>
            <a:endParaRPr lang="pl-PL" sz="200" dirty="0" smtClean="0"/>
          </a:p>
          <a:p>
            <a:pPr marL="546300" lvl="0" indent="-342900" algn="just">
              <a:buFont typeface="+mj-lt"/>
              <a:buAutoNum type="arabicParenR"/>
            </a:pPr>
            <a:r>
              <a:rPr lang="pl-PL" sz="1600" i="1" dirty="0" smtClean="0"/>
              <a:t>Osoba pracuje w swojej działalności, praktyce zawodowej lub gospodarstwie rolnym w celu uzyskania dochodu, nawet jeżeli przedsiębiorstwo nie osiąga zysków.</a:t>
            </a:r>
            <a:endParaRPr lang="pl-PL" sz="1400" i="1" dirty="0" smtClean="0"/>
          </a:p>
          <a:p>
            <a:pPr marL="546300" lvl="0" indent="-342900">
              <a:buNone/>
            </a:pPr>
            <a:endParaRPr lang="pl-PL" sz="100" dirty="0" smtClean="0"/>
          </a:p>
          <a:p>
            <a:pPr marL="546300" lvl="0" indent="-342900" algn="just">
              <a:buFont typeface="+mj-lt"/>
              <a:buAutoNum type="arabicParenR" startAt="2"/>
            </a:pPr>
            <a:r>
              <a:rPr lang="pl-PL" sz="1600" i="1" dirty="0" smtClean="0"/>
              <a:t>Osoba poświęca czas na prowadzenie działalności gospodarczej, praktyki zawodowej                 czy gospodarstwa rolnego, nawet jeżeli nie zrealizowano żadnej sprzedaży lub usług i nic nie wyprodukowano (na przykład: rolnik wykonujący prace w celu utrzymania swojego gospodarstwa; architekt spędzający czas w oczekiwaniu na klientów w swoim  biurze; rybak naprawiający łódkę czy siatki rybackie, aby móc dalej pracować; osoby uczestniczące                    w konwencjach lub seminariach).</a:t>
            </a:r>
          </a:p>
          <a:p>
            <a:pPr marL="546300" lvl="0" indent="-342900">
              <a:buNone/>
            </a:pPr>
            <a:endParaRPr lang="pl-PL" sz="100" i="1" dirty="0" smtClean="0"/>
          </a:p>
          <a:p>
            <a:pPr marL="546300" lvl="0" indent="-342900" algn="just">
              <a:buFont typeface="+mj-lt"/>
              <a:buAutoNum type="arabicParenR" startAt="3"/>
            </a:pPr>
            <a:r>
              <a:rPr lang="pl-PL" sz="1600" i="1" dirty="0" smtClean="0"/>
              <a:t>Osoba jest w trakcie zakładania działalności gospodarczej, gospodarstwa rolnego lub praktyki zawodowej; zalicza się do tego zakup lub instalację sprzętu, zamawianie towarów w ramach przygotowań do uruchomienia działalności. Bezpłatnie pomagający członek rodziny uznawany jest za osobę pracującą, jeżeli wykonywaną przez siebie pracą wnosi bezpośredni wkład                    w działalność gospodarczą, gospodarstwo rolne lub praktykę zawodową będącą w posiadaniu lub prowadzoną przez spokrewnionego członka tego samego gospodarstwa domowego.</a:t>
            </a:r>
          </a:p>
          <a:p>
            <a:pPr marL="342900" indent="-342900">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32</a:t>
            </a:fld>
            <a:endParaRPr lang="pl-PL" dirty="0">
              <a:solidFill>
                <a:prstClr val="black">
                  <a:tint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6700" y="958850"/>
            <a:ext cx="8248651" cy="933450"/>
          </a:xfrm>
        </p:spPr>
        <p:txBody>
          <a:bodyPr/>
          <a:lstStyle/>
          <a:p>
            <a:r>
              <a:rPr lang="pl-PL" sz="2800" b="1" dirty="0" smtClean="0"/>
              <a:t/>
            </a:r>
            <a:br>
              <a:rPr lang="pl-PL" sz="2800" b="1" dirty="0" smtClean="0"/>
            </a:br>
            <a:r>
              <a:rPr lang="pl-PL" sz="2800" b="1" dirty="0" smtClean="0"/>
              <a:t>Lista wskaźników rezultatu – c.d. </a:t>
            </a:r>
            <a:r>
              <a:rPr lang="pl-PL" dirty="0" smtClean="0"/>
              <a:t/>
            </a:r>
            <a:br>
              <a:rPr lang="pl-PL" dirty="0" smtClean="0"/>
            </a:br>
            <a:endParaRPr lang="pl-PL" dirty="0"/>
          </a:p>
        </p:txBody>
      </p:sp>
      <p:sp>
        <p:nvSpPr>
          <p:cNvPr id="3" name="Symbol zastępczy zawartości 2"/>
          <p:cNvSpPr>
            <a:spLocks noGrp="1"/>
          </p:cNvSpPr>
          <p:nvPr>
            <p:ph idx="1"/>
          </p:nvPr>
        </p:nvSpPr>
        <p:spPr>
          <a:xfrm>
            <a:off x="322729" y="1992702"/>
            <a:ext cx="8528663" cy="4408098"/>
          </a:xfrm>
        </p:spPr>
        <p:txBody>
          <a:bodyPr/>
          <a:lstStyle/>
          <a:p>
            <a:pPr algn="just">
              <a:buNone/>
            </a:pPr>
            <a:r>
              <a:rPr lang="pl-PL" sz="1200" dirty="0" smtClean="0"/>
              <a:t>      </a:t>
            </a:r>
            <a:r>
              <a:rPr lang="pl-PL" sz="1800" b="1" u="sng" dirty="0" smtClean="0"/>
              <a:t>Bezpłatnie pomagający osobie prowadzącej działalność członek rodziny </a:t>
            </a:r>
            <a:r>
              <a:rPr lang="pl-PL" sz="1600" dirty="0" smtClean="0"/>
              <a:t>uznawany jest za „osobę prowadzącą działalność na własny rachunek”.</a:t>
            </a:r>
          </a:p>
          <a:p>
            <a:pPr algn="just">
              <a:buNone/>
            </a:pPr>
            <a:endParaRPr lang="pl-PL" sz="800" dirty="0" smtClean="0"/>
          </a:p>
          <a:p>
            <a:pPr algn="just">
              <a:buNone/>
            </a:pPr>
            <a:r>
              <a:rPr lang="pl-PL" sz="1600" dirty="0" smtClean="0"/>
              <a:t>     </a:t>
            </a:r>
            <a:r>
              <a:rPr lang="pl-PL" sz="1800" b="1" u="sng" dirty="0" smtClean="0"/>
              <a:t>Osoby przebywające na urlopie macierzyńskim/ rodzicielskim </a:t>
            </a:r>
            <a:r>
              <a:rPr lang="pl-PL" sz="1600" dirty="0" smtClean="0"/>
              <a:t>(rozumianym jako świadczenie pracownicze, który zapewnia płatny lub bezpłatny czas wolny od pracy do momentu porodu i obejmuje późniejszą krótkoterminową opiekę nad dzieckiem) są uznawane za „osoby pracujące”.</a:t>
            </a:r>
          </a:p>
          <a:p>
            <a:pPr algn="just">
              <a:buNone/>
            </a:pPr>
            <a:endParaRPr lang="pl-PL" sz="800" dirty="0" smtClean="0"/>
          </a:p>
          <a:p>
            <a:pPr algn="just">
              <a:buNone/>
            </a:pPr>
            <a:r>
              <a:rPr lang="pl-PL" sz="1600" dirty="0" smtClean="0"/>
              <a:t>     </a:t>
            </a:r>
            <a:r>
              <a:rPr lang="pl-PL" sz="1800" b="1" u="sng" dirty="0" smtClean="0"/>
              <a:t>Osoby przebywające na urlopie wychowawczym </a:t>
            </a:r>
            <a:r>
              <a:rPr lang="pl-PL" sz="1600" dirty="0" smtClean="0"/>
              <a:t>(rozumianym jako nieobecność w pracy, spowodowaną opieką nad dzieckiem w okresie, który nie mieści się w ramach urlopu macierzyńskiego lub rodzicielskiego) są uznawane za „osoby bierne zawodowo”, chyba że są zarejestrowane już jako „osoby bezrobotne” (wówczas status bezrobotnego ma pierwszeństwo).</a:t>
            </a:r>
          </a:p>
          <a:p>
            <a:pPr>
              <a:buNone/>
            </a:pPr>
            <a:endParaRPr lang="pl-PL" sz="1400" dirty="0" smtClean="0"/>
          </a:p>
          <a:p>
            <a:pPr algn="just">
              <a:buNone/>
            </a:pPr>
            <a:endParaRPr lang="pl-PL" sz="12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33</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7175" y="958850"/>
            <a:ext cx="8258176" cy="933450"/>
          </a:xfrm>
        </p:spPr>
        <p:txBody>
          <a:bodyPr/>
          <a:lstStyle/>
          <a:p>
            <a:r>
              <a:rPr lang="pl-PL" sz="2800" b="1" dirty="0" smtClean="0"/>
              <a:t/>
            </a:r>
            <a:br>
              <a:rPr lang="pl-PL" sz="2800" b="1" dirty="0" smtClean="0"/>
            </a:br>
            <a:r>
              <a:rPr lang="pl-PL" sz="2800" b="1" dirty="0" smtClean="0"/>
              <a:t>Lista wskaźników rezultatu – c.d. </a:t>
            </a:r>
            <a:r>
              <a:rPr lang="pl-PL" dirty="0" smtClean="0"/>
              <a:t/>
            </a:r>
            <a:br>
              <a:rPr lang="pl-PL" dirty="0" smtClean="0"/>
            </a:br>
            <a:endParaRPr lang="pl-PL" dirty="0"/>
          </a:p>
        </p:txBody>
      </p:sp>
      <p:sp>
        <p:nvSpPr>
          <p:cNvPr id="3" name="Symbol zastępczy zawartości 2"/>
          <p:cNvSpPr>
            <a:spLocks noGrp="1"/>
          </p:cNvSpPr>
          <p:nvPr>
            <p:ph idx="1"/>
          </p:nvPr>
        </p:nvSpPr>
        <p:spPr>
          <a:xfrm>
            <a:off x="322729" y="2133600"/>
            <a:ext cx="8528663" cy="4267199"/>
          </a:xfrm>
        </p:spPr>
        <p:txBody>
          <a:bodyPr/>
          <a:lstStyle/>
          <a:p>
            <a:pPr marL="358775" indent="-358775" algn="just">
              <a:lnSpc>
                <a:spcPct val="100000"/>
              </a:lnSpc>
              <a:buFont typeface="+mj-lt"/>
              <a:buAutoNum type="arabicPeriod" startAt="2"/>
            </a:pPr>
            <a:r>
              <a:rPr lang="pl-PL" sz="2400" b="1" dirty="0" smtClean="0"/>
              <a:t>liczba osób pozostających bez pracy, które znalazły pracę lub poszukują pracy po opuszczeniu programu- </a:t>
            </a:r>
            <a:r>
              <a:rPr lang="pl-PL" sz="1800" dirty="0" smtClean="0"/>
              <a:t>minimalny poziom tego wskaźnika w projekcie wynosi co najmniej 48 %</a:t>
            </a:r>
            <a:endParaRPr lang="pl-PL" sz="2000" dirty="0" smtClean="0"/>
          </a:p>
          <a:p>
            <a:pPr marL="342900" indent="-342900">
              <a:lnSpc>
                <a:spcPct val="100000"/>
              </a:lnSpc>
              <a:buNone/>
            </a:pPr>
            <a:endParaRPr lang="pl-PL" sz="800" dirty="0" smtClean="0"/>
          </a:p>
          <a:p>
            <a:pPr marL="342900" indent="-342900" algn="just">
              <a:lnSpc>
                <a:spcPct val="100000"/>
              </a:lnSpc>
              <a:spcBef>
                <a:spcPts val="0"/>
              </a:spcBef>
              <a:buNone/>
            </a:pPr>
            <a:r>
              <a:rPr lang="pl-PL" sz="1800" dirty="0" smtClean="0"/>
              <a:t>      Wskaźnik mierzy liczbę osób, które dzięki wsparciu EFS w zakresie zapewnienia    miejsc opieki nad dziećmi do lat 3 oraz, w przypadku gdy wynika to                                      ze zdiagnozowanych potrzeb osób pozostających bez zatrudnienia (diagnoza opcjonalna) - w zakresie aktywizacji zawodowej - znalazły pracę lub poszukują pracy po opuszczeniu programu.</a:t>
            </a:r>
          </a:p>
          <a:p>
            <a:pPr marL="342900" indent="-342900" algn="just">
              <a:lnSpc>
                <a:spcPct val="100000"/>
              </a:lnSpc>
              <a:buNone/>
            </a:pPr>
            <a:endParaRPr lang="pl-PL" sz="100" dirty="0" smtClean="0"/>
          </a:p>
          <a:p>
            <a:pPr marL="342900" indent="-342900">
              <a:lnSpc>
                <a:spcPct val="100000"/>
              </a:lnSpc>
              <a:buNone/>
            </a:pPr>
            <a:r>
              <a:rPr lang="pl-PL" sz="1800" dirty="0" smtClean="0"/>
              <a:t>       Wskaźnik mierzy liczbę osób, które w dniu przystąpienia do projektu były bezrobotne lub bierne zawodowo.</a:t>
            </a:r>
          </a:p>
          <a:p>
            <a:pPr marL="342900" lvl="0" indent="-342900">
              <a:buNone/>
            </a:pPr>
            <a:endParaRPr lang="pl-PL" sz="1800" dirty="0" smtClean="0"/>
          </a:p>
          <a:p>
            <a:pPr marL="342900" indent="-342900">
              <a:buFont typeface="Arial" charset="0"/>
              <a:buAutoNum type="arabicPeriod"/>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34</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850" y="958850"/>
            <a:ext cx="8191499" cy="933450"/>
          </a:xfrm>
        </p:spPr>
        <p:txBody>
          <a:bodyPr/>
          <a:lstStyle/>
          <a:p>
            <a:r>
              <a:rPr lang="pl-PL" sz="2800" b="1" dirty="0" smtClean="0"/>
              <a:t/>
            </a:r>
            <a:br>
              <a:rPr lang="pl-PL" sz="2800" b="1" dirty="0" smtClean="0"/>
            </a:br>
            <a:r>
              <a:rPr lang="pl-PL" sz="2800" b="1" dirty="0" smtClean="0"/>
              <a:t>Lista wskaźników rezultatu – c.d.</a:t>
            </a:r>
            <a:r>
              <a:rPr lang="pl-PL" dirty="0" smtClean="0"/>
              <a:t/>
            </a:r>
            <a:br>
              <a:rPr lang="pl-PL" dirty="0" smtClean="0"/>
            </a:br>
            <a:endParaRPr lang="pl-PL" dirty="0"/>
          </a:p>
        </p:txBody>
      </p:sp>
      <p:sp>
        <p:nvSpPr>
          <p:cNvPr id="3" name="Symbol zastępczy zawartości 2"/>
          <p:cNvSpPr>
            <a:spLocks noGrp="1"/>
          </p:cNvSpPr>
          <p:nvPr>
            <p:ph idx="1"/>
          </p:nvPr>
        </p:nvSpPr>
        <p:spPr>
          <a:xfrm>
            <a:off x="304800" y="1682151"/>
            <a:ext cx="8615082" cy="4593143"/>
          </a:xfrm>
        </p:spPr>
        <p:txBody>
          <a:bodyPr/>
          <a:lstStyle/>
          <a:p>
            <a:pPr marL="342900" lvl="0" indent="-342900">
              <a:buNone/>
            </a:pPr>
            <a:endParaRPr lang="pl-PL" sz="100" dirty="0" smtClean="0"/>
          </a:p>
          <a:p>
            <a:pPr marL="0" indent="0" algn="just">
              <a:lnSpc>
                <a:spcPct val="100000"/>
              </a:lnSpc>
              <a:buNone/>
            </a:pPr>
            <a:r>
              <a:rPr lang="pl-PL" sz="1800" dirty="0" smtClean="0"/>
              <a:t>Definicja osób bezrobotnych oraz biernych zawodowo zgodna z definicjami wskaźników pn.: </a:t>
            </a:r>
            <a:r>
              <a:rPr lang="pl-PL" sz="1800" b="1" i="1" dirty="0" smtClean="0"/>
              <a:t>liczba osób bezrobotnych, w tym długotrwale bezrobotnych, objętych wsparciem        w programie</a:t>
            </a:r>
            <a:r>
              <a:rPr lang="pl-PL" sz="1800" b="1" dirty="0" smtClean="0"/>
              <a:t> </a:t>
            </a:r>
            <a:r>
              <a:rPr lang="pl-PL" sz="1800" dirty="0" smtClean="0"/>
              <a:t>oraz </a:t>
            </a:r>
            <a:r>
              <a:rPr lang="pl-PL" sz="1800" b="1" i="1" dirty="0" smtClean="0"/>
              <a:t>liczba osób biernych zawodowo objętych wsparciem w programie</a:t>
            </a:r>
            <a:r>
              <a:rPr lang="pl-PL" sz="1800" dirty="0" smtClean="0"/>
              <a:t>, zawartymi w części dot. wskaźników wspólnych EFS monitorowanych we wszystkich priorytetach inwestycyjnych, tj.:</a:t>
            </a:r>
          </a:p>
          <a:p>
            <a:pPr marL="0" indent="0" algn="just">
              <a:lnSpc>
                <a:spcPct val="100000"/>
              </a:lnSpc>
              <a:buNone/>
            </a:pPr>
            <a:endParaRPr lang="pl-PL" sz="600" dirty="0" smtClean="0"/>
          </a:p>
          <a:p>
            <a:pPr marL="0" indent="0" algn="just">
              <a:lnSpc>
                <a:spcPct val="100000"/>
              </a:lnSpc>
              <a:buFont typeface="Wingdings" pitchFamily="2" charset="2"/>
              <a:buChar char="v"/>
            </a:pPr>
            <a:r>
              <a:rPr lang="pl-PL" sz="1600" i="1" dirty="0" smtClean="0"/>
              <a:t>  </a:t>
            </a:r>
            <a:r>
              <a:rPr lang="pl-PL" sz="2000" b="1" i="1" dirty="0" smtClean="0"/>
              <a:t>liczba osób bezrobotnych, w tym długotrwale bezrobotnych, objętych wsparciem  w programie - </a:t>
            </a:r>
            <a:r>
              <a:rPr lang="pl-PL" sz="1800" i="1" dirty="0" smtClean="0"/>
              <a:t>Osoby pozostające bez pracy, gotowe do podjęcia pracy          i aktywnie poszukujące zatrudnienia. Definicja uwzględnia osoby zarejestrowane jako bezrobotne zgodnie z krajowymi definicjami, nawet jeżeli nie spełniają one wszystkich trzech kryteriów.</a:t>
            </a:r>
            <a:endParaRPr lang="pl-PL" sz="1600" i="1" dirty="0" smtClean="0"/>
          </a:p>
          <a:p>
            <a:pPr marL="0" indent="0" algn="just">
              <a:lnSpc>
                <a:spcPct val="100000"/>
              </a:lnSpc>
              <a:buNone/>
            </a:pPr>
            <a:endParaRPr lang="pl-PL" sz="600" i="1" dirty="0" smtClean="0"/>
          </a:p>
          <a:p>
            <a:pPr marL="0" indent="0" algn="just">
              <a:lnSpc>
                <a:spcPct val="100000"/>
              </a:lnSpc>
              <a:buFont typeface="Wingdings" pitchFamily="2" charset="2"/>
              <a:buChar char="v"/>
            </a:pPr>
            <a:r>
              <a:rPr lang="pl-PL" sz="2000" b="1" i="1" dirty="0" smtClean="0"/>
              <a:t> liczba osób biernych zawodowo objętych wsparciem w programie - </a:t>
            </a:r>
            <a:r>
              <a:rPr lang="pl-PL" sz="1800" dirty="0" smtClean="0"/>
              <a:t>Bierni      zawodowo to </a:t>
            </a:r>
            <a:r>
              <a:rPr lang="pl-PL" sz="1800" i="1" dirty="0" smtClean="0"/>
              <a:t>osoby, które w danej chwili nie tworzą zasobów siły roboczej (tzn. nie pracują i nie są bezrobotne).</a:t>
            </a:r>
            <a:endParaRPr lang="pl-PL" sz="1600" i="1" dirty="0" smtClean="0"/>
          </a:p>
          <a:p>
            <a:pPr marL="0" indent="0" algn="just">
              <a:lnSpc>
                <a:spcPct val="100000"/>
              </a:lnSpc>
              <a:buNone/>
            </a:pPr>
            <a:endParaRPr lang="pl-PL" sz="500" i="1" dirty="0" smtClean="0"/>
          </a:p>
          <a:p>
            <a:pPr algn="just">
              <a:buNone/>
            </a:pPr>
            <a:r>
              <a:rPr lang="pl-PL" sz="1200" dirty="0" smtClean="0"/>
              <a:t>   </a:t>
            </a:r>
            <a:endParaRPr lang="pl-PL" sz="1600" i="1" dirty="0" smtClean="0"/>
          </a:p>
          <a:p>
            <a:pPr marL="0" lvl="0" indent="0" algn="just">
              <a:lnSpc>
                <a:spcPct val="100000"/>
              </a:lnSpc>
              <a:buNone/>
            </a:pPr>
            <a:endParaRPr lang="pl-PL" sz="1600" dirty="0" smtClean="0"/>
          </a:p>
          <a:p>
            <a:pPr marL="0" indent="0" algn="just">
              <a:lnSpc>
                <a:spcPct val="100000"/>
              </a:lnSpc>
              <a:buNone/>
            </a:pPr>
            <a:endParaRPr lang="pl-PL" sz="1600" dirty="0" smtClean="0"/>
          </a:p>
          <a:p>
            <a:pPr marL="342900" indent="-342900">
              <a:lnSpc>
                <a:spcPct val="100000"/>
              </a:lnSpc>
              <a:buNone/>
            </a:pPr>
            <a:endParaRPr lang="pl-PL" sz="1800" dirty="0" smtClean="0"/>
          </a:p>
          <a:p>
            <a:pPr marL="342900" indent="-342900">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35</a:t>
            </a:fld>
            <a:endParaRPr lang="pl-PL" dirty="0">
              <a:solidFill>
                <a:prstClr val="black">
                  <a:tint val="75000"/>
                </a:prst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268381" cy="5112568"/>
          </a:xfrm>
        </p:spPr>
        <p:txBody>
          <a:bodyPr>
            <a:normAutofit fontScale="92500" lnSpcReduction="20000"/>
          </a:bodyPr>
          <a:lstStyle/>
          <a:p>
            <a:pPr>
              <a:buNone/>
            </a:pPr>
            <a:r>
              <a:rPr lang="pl-PL" b="1" dirty="0" smtClean="0"/>
              <a:t>   </a:t>
            </a:r>
            <a:r>
              <a:rPr lang="pl-PL" sz="3000" b="1" dirty="0" err="1" smtClean="0"/>
              <a:t>Kwalifikowalność</a:t>
            </a:r>
            <a:r>
              <a:rPr lang="pl-PL" sz="3000" b="1" dirty="0" smtClean="0"/>
              <a:t> typu projektu </a:t>
            </a:r>
          </a:p>
          <a:p>
            <a:pPr>
              <a:buNone/>
            </a:pPr>
            <a:endParaRPr lang="pl-PL" sz="900" b="1" dirty="0" smtClean="0"/>
          </a:p>
          <a:p>
            <a:pPr>
              <a:lnSpc>
                <a:spcPct val="110000"/>
              </a:lnSpc>
              <a:spcBef>
                <a:spcPts val="0"/>
              </a:spcBef>
              <a:buNone/>
            </a:pPr>
            <a:r>
              <a:rPr lang="pl-PL" sz="2400" b="1" dirty="0" smtClean="0"/>
              <a:t>    </a:t>
            </a:r>
            <a:r>
              <a:rPr lang="pl-PL" sz="1800" dirty="0" smtClean="0"/>
              <a:t> </a:t>
            </a:r>
            <a:r>
              <a:rPr lang="pl-PL" sz="1900" dirty="0" smtClean="0"/>
              <a:t>Projekt jest zgodny z typem projektów dopuszczonych do dofinansowania</a:t>
            </a:r>
          </a:p>
          <a:p>
            <a:pPr>
              <a:lnSpc>
                <a:spcPct val="110000"/>
              </a:lnSpc>
              <a:spcBef>
                <a:spcPts val="0"/>
              </a:spcBef>
              <a:buNone/>
            </a:pPr>
            <a:r>
              <a:rPr lang="pl-PL" sz="1900" i="1" dirty="0" smtClean="0"/>
              <a:t>      </a:t>
            </a:r>
            <a:r>
              <a:rPr lang="pl-PL" sz="1900" dirty="0" smtClean="0"/>
              <a:t>w </a:t>
            </a:r>
            <a:r>
              <a:rPr lang="pl-PL" sz="1900" i="1" dirty="0" smtClean="0"/>
              <a:t>Regulaminie konkursu.</a:t>
            </a:r>
            <a:endParaRPr lang="pl-PL" sz="1800" i="1" dirty="0" smtClean="0"/>
          </a:p>
          <a:p>
            <a:pPr>
              <a:lnSpc>
                <a:spcPct val="110000"/>
              </a:lnSpc>
              <a:buNone/>
            </a:pPr>
            <a:r>
              <a:rPr lang="pl-PL" sz="1800" dirty="0" smtClean="0"/>
              <a:t>	  </a:t>
            </a:r>
            <a:r>
              <a:rPr lang="pl-PL" sz="1900" i="1" dirty="0" smtClean="0"/>
              <a:t>Kryterium jest weryfikowane na podstawie zapisów w części A.1.4 wniosku </a:t>
            </a:r>
            <a:br>
              <a:rPr lang="pl-PL" sz="1900" i="1" dirty="0" smtClean="0"/>
            </a:br>
            <a:r>
              <a:rPr lang="pl-PL" sz="1900" i="1" dirty="0" smtClean="0"/>
              <a:t>  o dofinansowanie. </a:t>
            </a:r>
            <a:r>
              <a:rPr lang="pl-PL" sz="1900" dirty="0" smtClean="0"/>
              <a:t>	</a:t>
            </a:r>
            <a:endParaRPr lang="pl-PL" sz="1800" dirty="0" smtClean="0"/>
          </a:p>
          <a:p>
            <a:pPr>
              <a:buNone/>
            </a:pPr>
            <a:endParaRPr lang="pl-PL" sz="2400" b="1" dirty="0" smtClean="0"/>
          </a:p>
          <a:p>
            <a:pPr>
              <a:buNone/>
            </a:pPr>
            <a:r>
              <a:rPr lang="pl-PL" b="1" dirty="0" smtClean="0"/>
              <a:t>    </a:t>
            </a:r>
            <a:r>
              <a:rPr lang="pl-PL" sz="3000" b="1" dirty="0" err="1" smtClean="0"/>
              <a:t>Kwalifikowalność</a:t>
            </a:r>
            <a:r>
              <a:rPr lang="pl-PL" sz="3000" b="1" dirty="0" smtClean="0"/>
              <a:t> Wnioskodawcy </a:t>
            </a:r>
          </a:p>
          <a:p>
            <a:pPr>
              <a:buNone/>
            </a:pPr>
            <a:endParaRPr lang="pl-PL" sz="900" b="1" dirty="0" smtClean="0"/>
          </a:p>
          <a:p>
            <a:pPr>
              <a:spcBef>
                <a:spcPts val="0"/>
              </a:spcBef>
              <a:buNone/>
            </a:pPr>
            <a:r>
              <a:rPr lang="pl-PL" sz="2400" b="1" dirty="0" smtClean="0"/>
              <a:t>     </a:t>
            </a:r>
            <a:r>
              <a:rPr lang="pl-PL" sz="1900" dirty="0" smtClean="0"/>
              <a:t>Wnioskodawca jest uprawniony do ubiegania się o wsparcie zgodnie z zapisami                     </a:t>
            </a:r>
          </a:p>
          <a:p>
            <a:pPr>
              <a:spcBef>
                <a:spcPts val="0"/>
              </a:spcBef>
              <a:buNone/>
            </a:pPr>
            <a:r>
              <a:rPr lang="pl-PL" sz="1900" i="1" dirty="0" smtClean="0"/>
              <a:t>      Regulaminu konkursu. </a:t>
            </a:r>
            <a:r>
              <a:rPr lang="pl-PL" sz="1800" i="1" dirty="0" smtClean="0"/>
              <a:t>	</a:t>
            </a:r>
          </a:p>
          <a:p>
            <a:pPr>
              <a:buNone/>
            </a:pPr>
            <a:r>
              <a:rPr lang="pl-PL" sz="1800" dirty="0" smtClean="0"/>
              <a:t>	  </a:t>
            </a:r>
            <a:r>
              <a:rPr lang="pl-PL" sz="1900" i="1" dirty="0" smtClean="0"/>
              <a:t>Kryterium jest weryfikowane na podstawie zapisów w części B.1.2 wniosku </a:t>
            </a:r>
            <a:br>
              <a:rPr lang="pl-PL" sz="1900" i="1" dirty="0" smtClean="0"/>
            </a:br>
            <a:r>
              <a:rPr lang="pl-PL" sz="1900" i="1" dirty="0" smtClean="0"/>
              <a:t>  o dofinansowanie. 	</a:t>
            </a:r>
            <a:endParaRPr lang="pl-PL" sz="1800" i="1" dirty="0" smtClean="0"/>
          </a:p>
          <a:p>
            <a:pPr>
              <a:buNone/>
            </a:pPr>
            <a:endParaRPr lang="pl-PL" sz="2400" b="1" dirty="0" smtClean="0"/>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36</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91813"/>
          </a:xfrm>
        </p:spPr>
        <p:txBody>
          <a:bodyPr>
            <a:noAutofit/>
          </a:bodyPr>
          <a:lstStyle/>
          <a:p>
            <a:pPr>
              <a:buNone/>
            </a:pPr>
            <a:r>
              <a:rPr lang="pl-PL" b="1" dirty="0" smtClean="0"/>
              <a:t>   Prawidłowość wyboru partnerów w projekcie</a:t>
            </a:r>
            <a:r>
              <a:rPr lang="pl-PL" dirty="0" smtClean="0"/>
              <a:t> </a:t>
            </a:r>
            <a:r>
              <a:rPr lang="pl-PL" sz="2400" dirty="0" smtClean="0"/>
              <a:t>	</a:t>
            </a:r>
          </a:p>
          <a:p>
            <a:pPr algn="just">
              <a:buNone/>
            </a:pPr>
            <a:r>
              <a:rPr lang="pl-PL" sz="1800" dirty="0" smtClean="0"/>
              <a:t>    Wybór partnerów został dokonany w sposób prawidłowy, to znaczy: </a:t>
            </a:r>
            <a:endParaRPr lang="pl-PL" sz="1600" dirty="0" smtClean="0"/>
          </a:p>
          <a:p>
            <a:pPr algn="just">
              <a:lnSpc>
                <a:spcPct val="100000"/>
              </a:lnSpc>
            </a:pPr>
            <a:r>
              <a:rPr lang="pl-PL" sz="1800" dirty="0" smtClean="0"/>
              <a:t>Wnioskodawca oraz partner/partnerzy nie stanowią podmiotów powiązanych </a:t>
            </a:r>
            <a:br>
              <a:rPr lang="pl-PL" sz="1800" dirty="0" smtClean="0"/>
            </a:br>
            <a:r>
              <a:rPr lang="pl-PL" sz="1800" dirty="0" smtClean="0"/>
              <a:t>w rozumieniu załącznika I do rozporządzenia Komisji (UE) nr 651/2014 z dnia                         17 czerwca 2014 r. uznającego niektóre rodzaje pomocy za zgodne z rynkiem wewnętrznym w zastosowaniu art. 107 i 108 Traktatu (Dz. Urz. UE L 187 z 26.06.2014, str. 1); </a:t>
            </a:r>
          </a:p>
          <a:p>
            <a:pPr algn="just">
              <a:lnSpc>
                <a:spcPct val="100000"/>
              </a:lnSpc>
            </a:pPr>
            <a:r>
              <a:rPr lang="pl-PL" sz="1800" dirty="0" smtClean="0"/>
              <a:t>w przypadku, gdy Wnioskodawca jest podmiotem, o którym mowa w art. 3 ust. 1 ustawy z dnia 29 stycznia 2004 r. – prawo zamówień publicznych (Dz. U. z 2013 r. poz. 907, z </a:t>
            </a:r>
            <a:r>
              <a:rPr lang="pl-PL" sz="1800" dirty="0" err="1" smtClean="0"/>
              <a:t>późn</a:t>
            </a:r>
            <a:r>
              <a:rPr lang="pl-PL" sz="1800" dirty="0" smtClean="0"/>
              <a:t>. zm.), wybór partnerów spoza sektora finansów publicznych został dokonany z zachowaniem zasady przejrzystości i równego traktowania podmiotów; </a:t>
            </a:r>
          </a:p>
          <a:p>
            <a:pPr algn="just">
              <a:lnSpc>
                <a:spcPct val="100000"/>
              </a:lnSpc>
            </a:pPr>
            <a:r>
              <a:rPr lang="pl-PL" sz="1800" dirty="0" smtClean="0"/>
              <a:t>wybór partnerów spoza sektora finansów publicznych został dokonany przed złożeniem wniosku o dofinansowanie projektu partnerskiego. </a:t>
            </a:r>
          </a:p>
          <a:p>
            <a:pPr>
              <a:buNone/>
            </a:pPr>
            <a:endParaRPr lang="pl-PL" sz="2400" dirty="0" smtClean="0"/>
          </a:p>
          <a:p>
            <a:pPr marL="0" indent="0">
              <a:spcBef>
                <a:spcPts val="0"/>
              </a:spcBef>
              <a:buNone/>
            </a:pPr>
            <a:r>
              <a:rPr lang="pl-PL" sz="1800" i="1" dirty="0" smtClean="0"/>
              <a:t>     Spełnienie kryterium jest weryfikowane na podstawie podpisanego oświadczenia</a:t>
            </a:r>
          </a:p>
          <a:p>
            <a:pPr marL="0" indent="0">
              <a:spcBef>
                <a:spcPts val="0"/>
              </a:spcBef>
              <a:buNone/>
            </a:pPr>
            <a:r>
              <a:rPr lang="pl-PL" sz="1800" i="1" dirty="0" smtClean="0"/>
              <a:t>     Wnioskodawcy. Kryterium nie dotyczy projektów realizowanych bez udziału partnerów.</a:t>
            </a:r>
          </a:p>
          <a:p>
            <a:pPr>
              <a:buNone/>
            </a:pPr>
            <a:endParaRPr lang="pl-PL" sz="1200" dirty="0" smtClean="0"/>
          </a:p>
          <a:p>
            <a:pPr>
              <a:buNone/>
            </a:pPr>
            <a:r>
              <a:rPr lang="pl-PL" sz="1200" dirty="0" smtClean="0"/>
              <a:t>	</a:t>
            </a:r>
            <a:endParaRPr lang="pl-PL" sz="1800" dirty="0" smtClean="0"/>
          </a:p>
          <a:p>
            <a:pPr>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37</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94953" y="1124744"/>
            <a:ext cx="8568952" cy="5112568"/>
          </a:xfrm>
        </p:spPr>
        <p:txBody>
          <a:bodyPr>
            <a:noAutofit/>
          </a:bodyPr>
          <a:lstStyle/>
          <a:p>
            <a:pPr marL="216000" indent="0">
              <a:buNone/>
            </a:pPr>
            <a:r>
              <a:rPr lang="pl-PL" b="1" dirty="0" smtClean="0"/>
              <a:t>Niepodleganie wykluczeniu z możliwości otrzymania           dofinansowania ze środków Unii Europejskiej </a:t>
            </a:r>
            <a:r>
              <a:rPr lang="pl-PL" sz="2400" b="1" dirty="0" smtClean="0"/>
              <a:t>	</a:t>
            </a:r>
          </a:p>
          <a:p>
            <a:pPr marL="216000" indent="0" algn="just">
              <a:buNone/>
            </a:pPr>
            <a:r>
              <a:rPr lang="pl-PL" sz="1800" dirty="0" smtClean="0"/>
              <a:t>Wnioskodawca oraz partnerzy (jeśli dotyczy) nie podlegają wykluczeniu z możliwości otrzymania dofinansowania ze środków Unii Europejskiej na podstawie: </a:t>
            </a:r>
          </a:p>
          <a:p>
            <a:pPr marL="216000" algn="just"/>
            <a:r>
              <a:rPr lang="pl-PL" sz="1800" dirty="0" smtClean="0"/>
              <a:t>art. 207 ust. 4 ustawy z dnia 27 sierpnia 2009 r. o finansach publicznych (tekst jednolity: Dz.U.2013 r. 885 ze zm.), </a:t>
            </a:r>
          </a:p>
          <a:p>
            <a:pPr marL="216000" algn="just"/>
            <a:r>
              <a:rPr lang="pl-PL" sz="1800" dirty="0" smtClean="0"/>
              <a:t>art.12 ust. 1 </a:t>
            </a:r>
            <a:r>
              <a:rPr lang="pl-PL" sz="1800" dirty="0" err="1" smtClean="0"/>
              <a:t>pkt</a:t>
            </a:r>
            <a:r>
              <a:rPr lang="pl-PL" sz="1800" dirty="0" smtClean="0"/>
              <a:t> 1 ustawy z dnia 15 czerwca 2012 r. o skutkach powierzania wykonywania pracy cudzoziemcom przebywającym wbrew przepisom na terytorium Rzeczypospolitej Polskiej (Dz. U. 2012 r. poz. 769), </a:t>
            </a:r>
            <a:endParaRPr lang="pl-PL" sz="2400" dirty="0" smtClean="0"/>
          </a:p>
          <a:p>
            <a:pPr marL="216000" algn="just"/>
            <a:r>
              <a:rPr lang="pl-PL" sz="1800" dirty="0" smtClean="0"/>
              <a:t>art. 9 ust. 1 </a:t>
            </a:r>
            <a:r>
              <a:rPr lang="pl-PL" sz="1800" dirty="0" err="1" smtClean="0"/>
              <a:t>pkt</a:t>
            </a:r>
            <a:r>
              <a:rPr lang="pl-PL" sz="1800" dirty="0" smtClean="0"/>
              <a:t> 2a ustawy z dnia 28 października 2002 r. o odpowiedzialności podmiotów zbiorowych za czyny zabronione pod groźbą kary (tekst jednolity: Dz. U. 2014 r. poz. 1417). </a:t>
            </a:r>
          </a:p>
          <a:p>
            <a:pPr marL="216000" algn="just">
              <a:buNone/>
            </a:pPr>
            <a:endParaRPr lang="pl-PL" sz="1800" dirty="0" smtClean="0"/>
          </a:p>
          <a:p>
            <a:pPr marL="216000" indent="0" algn="just">
              <a:buNone/>
            </a:pPr>
            <a:r>
              <a:rPr lang="pl-PL" sz="1800" i="1" dirty="0" smtClean="0"/>
              <a:t>Spełnienie kryterium jest weryfikowane na podstawie podpisanego oświadczenia Wnioskodawcy. Kryterium nie dotyczy podmiotów, wobec których nie stosuje się powyżej wskazanych przepisów. </a:t>
            </a:r>
            <a:r>
              <a:rPr lang="pl-PL" sz="1800" dirty="0" smtClean="0"/>
              <a:t>	</a:t>
            </a:r>
          </a:p>
          <a:p>
            <a:endParaRPr lang="pl-PL" sz="24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38</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048871"/>
            <a:ext cx="8568952" cy="5490474"/>
          </a:xfrm>
        </p:spPr>
        <p:txBody>
          <a:bodyPr>
            <a:noAutofit/>
          </a:bodyPr>
          <a:lstStyle/>
          <a:p>
            <a:pPr marL="216000" indent="0">
              <a:lnSpc>
                <a:spcPct val="100000"/>
              </a:lnSpc>
              <a:buNone/>
            </a:pPr>
            <a:r>
              <a:rPr lang="pl-PL" sz="2400" b="1" dirty="0" smtClean="0"/>
              <a:t>Zgodność z przepisami art. 65 ust. 6 i art. 125 ust. 3 lit. e) i f) Rozporządzenia Parlamentu Europejskiego i Rady (UE) nr 1303/2013 z dnia 17 grudnia 2013 r. 	</a:t>
            </a:r>
          </a:p>
          <a:p>
            <a:pPr marL="216000" indent="0">
              <a:buNone/>
            </a:pPr>
            <a:r>
              <a:rPr lang="pl-PL" sz="1800" dirty="0" smtClean="0"/>
              <a:t>Wnioskodawca złożył oświadczenie, że: </a:t>
            </a:r>
          </a:p>
          <a:p>
            <a:pPr marL="216000"/>
            <a:r>
              <a:rPr lang="pl-PL" sz="1800" dirty="0" smtClean="0"/>
              <a:t>projekt nie został zakończony w rozumieniu art. 65 ust. 6, </a:t>
            </a:r>
          </a:p>
          <a:p>
            <a:pPr marL="216000">
              <a:lnSpc>
                <a:spcPct val="100000"/>
              </a:lnSpc>
            </a:pPr>
            <a:r>
              <a:rPr lang="pl-PL" sz="1800" dirty="0" smtClean="0"/>
              <a:t>nie rozpoczął realizacji projektu przed dniem złożenia wniosku o dofinansowanie,  lub jeśli dotyczy </a:t>
            </a:r>
          </a:p>
          <a:p>
            <a:pPr marL="216000">
              <a:lnSpc>
                <a:spcPct val="100000"/>
              </a:lnSpc>
            </a:pPr>
            <a:r>
              <a:rPr lang="pl-PL" sz="1800" dirty="0" smtClean="0"/>
              <a:t>projekt nie obejmuje przedsięwzięć będących częścią operacji, które zostały objęte lub powinny były zostać objęte procedurą odzyskiwania środków zgodnie z art. 71 (trwałość operacji) w następstwie przeniesienia działalności produkcyjnej poza obszar objęty programem. </a:t>
            </a:r>
          </a:p>
          <a:p>
            <a:pPr marL="216000" indent="0">
              <a:buNone/>
            </a:pPr>
            <a:r>
              <a:rPr lang="pl-PL" sz="1800" i="1" dirty="0" smtClean="0"/>
              <a:t>Spełnienie kryterium jest weryfikowane na podstawie podpisanych oświadczeń Wnioskodawcy. </a:t>
            </a:r>
            <a:endParaRPr lang="pl-PL" sz="1600" i="1" dirty="0" smtClean="0"/>
          </a:p>
          <a:p>
            <a:pPr marL="216000" indent="0">
              <a:buNone/>
            </a:pPr>
            <a:r>
              <a:rPr lang="pl-PL" sz="1800" dirty="0" smtClean="0"/>
              <a:t>Przez projekt ukończony/zrealizowany należy rozumieć projekt, w ramach którego przed dniem złożenia wniosku o dofinansowanie zrealizowano całość założonych w projekcie działań merytorycznych i dla którego przed dniem złożenia wniosku o dofinansowanie nastąpił odbiór ostatnich robót, dostaw lub usług. 	</a:t>
            </a:r>
          </a:p>
          <a:p>
            <a:pPr>
              <a:buNone/>
            </a:pPr>
            <a:endParaRPr lang="pl-PL" sz="18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39</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3375" y="1504950"/>
            <a:ext cx="8610600" cy="4133850"/>
          </a:xfrm>
        </p:spPr>
        <p:txBody>
          <a:bodyPr/>
          <a:lstStyle/>
          <a:p>
            <a:pPr algn="ctr">
              <a:buNone/>
            </a:pPr>
            <a:endParaRPr lang="pl-PL" sz="1050" dirty="0" smtClean="0"/>
          </a:p>
          <a:p>
            <a:pPr algn="ctr">
              <a:buNone/>
            </a:pPr>
            <a:endParaRPr lang="pl-PL" sz="1050" dirty="0" smtClean="0"/>
          </a:p>
          <a:p>
            <a:pPr marL="0" indent="0" algn="ctr">
              <a:buNone/>
            </a:pPr>
            <a:r>
              <a:rPr lang="pl-PL" sz="3200" dirty="0" smtClean="0"/>
              <a:t>Konkurs ma charakter </a:t>
            </a:r>
            <a:r>
              <a:rPr lang="pl-PL" sz="3200" b="1" dirty="0" smtClean="0"/>
              <a:t>horyzontalny</a:t>
            </a:r>
            <a:r>
              <a:rPr lang="pl-PL" sz="3200" dirty="0" smtClean="0"/>
              <a:t>,                     tzn. ukierunkowany jest terytorialnie na OSI.             W związku z powyższym w odpowiedzi                    na konkurs mogą byś składane </a:t>
            </a:r>
            <a:r>
              <a:rPr lang="pl-PL" sz="3200" b="1" dirty="0" smtClean="0"/>
              <a:t>projekty ukierunkowane na OSI</a:t>
            </a:r>
            <a:r>
              <a:rPr lang="pl-PL" sz="3200" dirty="0" smtClean="0"/>
              <a:t>. </a:t>
            </a:r>
          </a:p>
          <a:p>
            <a:pPr algn="ctr">
              <a:buNone/>
            </a:pPr>
            <a:r>
              <a:rPr lang="pl-PL" sz="3200" dirty="0" smtClean="0"/>
              <a:t>                 </a:t>
            </a:r>
            <a:endParaRPr lang="pl-PL" sz="3200" b="1" dirty="0" smtClean="0"/>
          </a:p>
          <a:p>
            <a:pPr algn="ctr">
              <a:buNone/>
            </a:pPr>
            <a:endParaRPr lang="pl-PL" sz="3200" dirty="0" smtClean="0"/>
          </a:p>
          <a:p>
            <a:pPr>
              <a:buNone/>
            </a:pPr>
            <a:endParaRPr lang="pl-PL" sz="3200" dirty="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dirty="0">
              <a:solidFill>
                <a:prstClr val="black">
                  <a:tint val="75000"/>
                </a:prstClr>
              </a:solidFill>
            </a:endParaRPr>
          </a:p>
        </p:txBody>
      </p:sp>
    </p:spTree>
    <p:extLst>
      <p:ext uri="{BB962C8B-B14F-4D97-AF65-F5344CB8AC3E}">
        <p14:creationId xmlns:p14="http://schemas.microsoft.com/office/powerpoint/2010/main" val="13505888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14601"/>
          </a:xfrm>
        </p:spPr>
        <p:txBody>
          <a:bodyPr>
            <a:noAutofit/>
          </a:bodyPr>
          <a:lstStyle/>
          <a:p>
            <a:pPr marL="216000">
              <a:buNone/>
            </a:pPr>
            <a:r>
              <a:rPr lang="pl-PL" b="1" dirty="0" smtClean="0"/>
              <a:t>  </a:t>
            </a:r>
          </a:p>
          <a:p>
            <a:pPr marL="216000">
              <a:buNone/>
            </a:pPr>
            <a:r>
              <a:rPr lang="pl-PL" b="1" dirty="0" smtClean="0"/>
              <a:t>Zakaz podwójnego finansowania </a:t>
            </a:r>
            <a:r>
              <a:rPr lang="pl-PL" sz="2400" b="1" dirty="0" smtClean="0"/>
              <a:t>	</a:t>
            </a:r>
          </a:p>
          <a:p>
            <a:pPr marL="216000" indent="-179388">
              <a:lnSpc>
                <a:spcPct val="100000"/>
              </a:lnSpc>
              <a:buNone/>
            </a:pPr>
            <a:r>
              <a:rPr lang="pl-PL" sz="1800" dirty="0" smtClean="0"/>
              <a:t>    W wyniku otrzymania przez projekt dofinansowania we wnioskowanej wysokości,           na określone wydatki </a:t>
            </a:r>
            <a:r>
              <a:rPr lang="pl-PL" sz="1800" dirty="0" err="1" smtClean="0"/>
              <a:t>kwalifikowalne</a:t>
            </a:r>
            <a:r>
              <a:rPr lang="pl-PL" sz="1800" dirty="0" smtClean="0"/>
              <a:t>, w projekcie nie dojdzie do podwójnego dofinansowania. </a:t>
            </a:r>
          </a:p>
          <a:p>
            <a:pPr marL="216000" indent="-179388">
              <a:lnSpc>
                <a:spcPct val="100000"/>
              </a:lnSpc>
              <a:buNone/>
            </a:pPr>
            <a:r>
              <a:rPr lang="pl-PL" sz="1800" dirty="0" smtClean="0"/>
              <a:t>    </a:t>
            </a:r>
            <a:r>
              <a:rPr lang="pl-PL" sz="1800" i="1" dirty="0" smtClean="0"/>
              <a:t>Kryterium weryfikowane na podstawie podpisanego oświadczenia Wnioskodawcy                  we wniosku          </a:t>
            </a:r>
            <a:r>
              <a:rPr lang="pl-PL" sz="1800" dirty="0" smtClean="0"/>
              <a:t>	</a:t>
            </a:r>
          </a:p>
          <a:p>
            <a:pPr marL="216000">
              <a:buNone/>
            </a:pPr>
            <a:endParaRPr lang="pl-PL" sz="1800" dirty="0" smtClean="0"/>
          </a:p>
          <a:p>
            <a:pPr marL="216000">
              <a:buNone/>
            </a:pPr>
            <a:r>
              <a:rPr lang="pl-PL" b="1" dirty="0" smtClean="0"/>
              <a:t>   </a:t>
            </a: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40</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5730" y="1124743"/>
            <a:ext cx="8892540" cy="5414601"/>
          </a:xfrm>
        </p:spPr>
        <p:txBody>
          <a:bodyPr>
            <a:noAutofit/>
          </a:bodyPr>
          <a:lstStyle/>
          <a:p>
            <a:pPr marL="216000">
              <a:buNone/>
            </a:pPr>
            <a:r>
              <a:rPr lang="pl-PL" b="1" dirty="0" smtClean="0"/>
              <a:t>   Wkład własny </a:t>
            </a:r>
            <a:endParaRPr lang="pl-PL" sz="2400" dirty="0" smtClean="0"/>
          </a:p>
          <a:p>
            <a:pPr marL="216000">
              <a:lnSpc>
                <a:spcPct val="100000"/>
              </a:lnSpc>
            </a:pPr>
            <a:r>
              <a:rPr lang="pl-PL" sz="1600" dirty="0" smtClean="0"/>
              <a:t>Wnioskodawca zapewnił odpowiedni poziom wkładu własnego określony w </a:t>
            </a:r>
            <a:r>
              <a:rPr lang="pl-PL" sz="1600" i="1" dirty="0" smtClean="0"/>
              <a:t>Regulaminie konkursu. </a:t>
            </a:r>
          </a:p>
          <a:p>
            <a:pPr marL="216000">
              <a:lnSpc>
                <a:spcPct val="100000"/>
              </a:lnSpc>
              <a:buNone/>
            </a:pPr>
            <a:r>
              <a:rPr lang="pl-PL" sz="1600" i="1" dirty="0" smtClean="0"/>
              <a:t>     Kryterium jest weryfikowane na podstawie zapisów w części W. i Y. wniosku o dofinansowanie. </a:t>
            </a:r>
            <a:r>
              <a:rPr lang="pl-PL" sz="1600" dirty="0" smtClean="0"/>
              <a:t>	</a:t>
            </a:r>
          </a:p>
          <a:p>
            <a:pPr marL="216000" algn="just">
              <a:lnSpc>
                <a:spcPct val="100000"/>
              </a:lnSpc>
            </a:pPr>
            <a:r>
              <a:rPr lang="pl-PL" sz="1800" b="1" dirty="0" smtClean="0"/>
              <a:t>Minimalny udział wkładu własnego Beneficjenta w ramach konkursu wynosi                  15% wydatków </a:t>
            </a:r>
            <a:r>
              <a:rPr lang="pl-PL" sz="1800" b="1" dirty="0" err="1" smtClean="0"/>
              <a:t>kwalifikowalnych</a:t>
            </a:r>
            <a:r>
              <a:rPr lang="pl-PL" sz="1800" b="1" dirty="0" smtClean="0"/>
              <a:t> projektu.</a:t>
            </a:r>
          </a:p>
          <a:p>
            <a:pPr marL="216000" algn="just">
              <a:lnSpc>
                <a:spcPct val="100000"/>
              </a:lnSpc>
              <a:buNone/>
            </a:pPr>
            <a:endParaRPr lang="pl-PL" sz="1600" b="1" dirty="0" smtClean="0"/>
          </a:p>
          <a:p>
            <a:pPr marL="216000" indent="0">
              <a:buNone/>
            </a:pPr>
            <a:r>
              <a:rPr lang="pl-PL" b="1" dirty="0" smtClean="0"/>
              <a:t>Poprawność zakwalifikowania projektu jako objętego / nieobjętego pomocą publiczną / pomocą </a:t>
            </a:r>
            <a:r>
              <a:rPr lang="pl-PL" b="1" i="1" dirty="0" smtClean="0"/>
              <a:t>de minimis </a:t>
            </a:r>
            <a:r>
              <a:rPr lang="pl-PL" sz="2000" b="1" i="1" dirty="0" smtClean="0"/>
              <a:t>	</a:t>
            </a:r>
          </a:p>
          <a:p>
            <a:pPr marL="216000" algn="just">
              <a:lnSpc>
                <a:spcPct val="100000"/>
              </a:lnSpc>
            </a:pPr>
            <a:r>
              <a:rPr lang="pl-PL" sz="1600" dirty="0" smtClean="0"/>
              <a:t>Czy prawidłowo zakwalifikowano projekt pod kątem występowania pomocy publicznej/pomocy           </a:t>
            </a:r>
            <a:r>
              <a:rPr lang="pl-PL" sz="1600" i="1" dirty="0" smtClean="0"/>
              <a:t>de minimis? </a:t>
            </a:r>
          </a:p>
          <a:p>
            <a:pPr marL="216000" algn="just">
              <a:lnSpc>
                <a:spcPct val="100000"/>
              </a:lnSpc>
              <a:buNone/>
            </a:pPr>
            <a:r>
              <a:rPr lang="pl-PL" sz="1600" i="1" dirty="0" smtClean="0"/>
              <a:t>     </a:t>
            </a:r>
            <a:r>
              <a:rPr lang="pl-PL" sz="1600" dirty="0" smtClean="0"/>
              <a:t>W ramach tego kryterium wniosek o dofinansowanie projektu będzie weryfikowany pod kątem prawidłowego zidentyfikowania przez Wnioskodawcę występowania pomocy publicznej/ pomocy             </a:t>
            </a:r>
            <a:r>
              <a:rPr lang="pl-PL" sz="1600" i="1" dirty="0" smtClean="0"/>
              <a:t>de minimis, tj. czy zaznaczono w nim wydatki objęte pomocą publiczną/pomocą de minimis. </a:t>
            </a:r>
          </a:p>
          <a:p>
            <a:pPr marL="216000" algn="just">
              <a:lnSpc>
                <a:spcPct val="100000"/>
              </a:lnSpc>
              <a:buNone/>
            </a:pPr>
            <a:r>
              <a:rPr lang="pl-PL" sz="1600" i="1" dirty="0" smtClean="0"/>
              <a:t>     Kryterium jest weryfikowane na podstawie zapisów w części I. wniosku o dofinansowanie.</a:t>
            </a:r>
          </a:p>
          <a:p>
            <a:pPr marL="216000">
              <a:buNone/>
            </a:pPr>
            <a:r>
              <a:rPr lang="pl-PL" sz="2400" b="1" i="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41</a:t>
            </a:fld>
            <a:endParaRPr lang="pl-PL" dirty="0">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1124743"/>
            <a:ext cx="8698516" cy="5414601"/>
          </a:xfrm>
        </p:spPr>
        <p:txBody>
          <a:bodyPr>
            <a:noAutofit/>
          </a:bodyPr>
          <a:lstStyle/>
          <a:p>
            <a:pPr marL="216000" indent="15875">
              <a:lnSpc>
                <a:spcPct val="150000"/>
              </a:lnSpc>
              <a:buNone/>
            </a:pPr>
            <a:r>
              <a:rPr lang="pl-PL" b="1" dirty="0" smtClean="0"/>
              <a:t>Okres realizacji projektu </a:t>
            </a:r>
            <a:r>
              <a:rPr lang="pl-PL" sz="2400" dirty="0" smtClean="0"/>
              <a:t>	</a:t>
            </a:r>
          </a:p>
          <a:p>
            <a:pPr marL="216000" indent="15875">
              <a:lnSpc>
                <a:spcPct val="150000"/>
              </a:lnSpc>
              <a:buNone/>
            </a:pPr>
            <a:endParaRPr lang="pl-PL" sz="800" dirty="0" smtClean="0"/>
          </a:p>
          <a:p>
            <a:pPr marL="216000" indent="15875">
              <a:lnSpc>
                <a:spcPct val="150000"/>
              </a:lnSpc>
              <a:buNone/>
            </a:pPr>
            <a:r>
              <a:rPr lang="pl-PL" sz="1800" dirty="0" smtClean="0"/>
              <a:t>Okres realizacji projektu jest zgodny z podanym w </a:t>
            </a:r>
            <a:r>
              <a:rPr lang="pl-PL" sz="1800" i="1" dirty="0" smtClean="0"/>
              <a:t>Regulaminie konkursu. 	</a:t>
            </a:r>
          </a:p>
          <a:p>
            <a:pPr marL="216000" indent="15875">
              <a:buNone/>
            </a:pPr>
            <a:r>
              <a:rPr lang="pl-PL" sz="1800" i="1" dirty="0" smtClean="0"/>
              <a:t>Kryterium jest weryfikowane na podstawie zapisów w części L. wniosku </a:t>
            </a:r>
            <a:r>
              <a:rPr lang="pl-PL" sz="1800" i="1" dirty="0" err="1" smtClean="0"/>
              <a:t>odofinansowanie</a:t>
            </a:r>
            <a:r>
              <a:rPr lang="pl-PL" sz="1800" i="1" dirty="0" smtClean="0"/>
              <a:t>. 	</a:t>
            </a:r>
          </a:p>
          <a:p>
            <a:pPr marL="216000" indent="15875">
              <a:buNone/>
            </a:pPr>
            <a:endParaRPr lang="pl-PL" sz="800" i="1" dirty="0" smtClean="0"/>
          </a:p>
          <a:p>
            <a:pPr marL="216000">
              <a:buNone/>
            </a:pPr>
            <a:endParaRPr lang="pl-PL" sz="400" dirty="0" smtClean="0"/>
          </a:p>
          <a:p>
            <a:pPr marL="216000" lvl="0" indent="0" algn="just">
              <a:buNone/>
            </a:pPr>
            <a:r>
              <a:rPr lang="pl-PL" sz="2400" b="1" dirty="0" smtClean="0"/>
              <a:t>Zgodnie z brzmieniem kryterium formalnego IOK weryfikuje,      czy okres realizacji projektu jest zgodny z podanym w regulaminie konkursu, tzn. projekt trwa nie dłużej niż 24 miesiące oraz okres realizacji projektu nie przekracza 30.06.2018 r.</a:t>
            </a:r>
          </a:p>
          <a:p>
            <a:pPr marL="216000" indent="0">
              <a:buNone/>
            </a:pPr>
            <a:endParaRPr lang="pl-PL" sz="3200" i="1"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42</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977153"/>
            <a:ext cx="8950036" cy="5562191"/>
          </a:xfrm>
        </p:spPr>
        <p:txBody>
          <a:bodyPr>
            <a:noAutofit/>
          </a:bodyPr>
          <a:lstStyle/>
          <a:p>
            <a:pPr marL="216000">
              <a:buNone/>
            </a:pPr>
            <a:r>
              <a:rPr lang="pl-PL" b="1" dirty="0" smtClean="0"/>
              <a:t>   Uproszczone metody rozliczania wydatków </a:t>
            </a:r>
            <a:r>
              <a:rPr lang="pl-PL" sz="2400" b="1" dirty="0" smtClean="0"/>
              <a:t>	</a:t>
            </a:r>
            <a:endParaRPr lang="pl-PL" sz="1000" b="1" dirty="0" smtClean="0"/>
          </a:p>
          <a:p>
            <a:pPr marL="216000" indent="0" algn="just">
              <a:buNone/>
            </a:pPr>
            <a:r>
              <a:rPr lang="pl-PL" sz="1800" dirty="0" smtClean="0"/>
              <a:t>W projekcie, w którym wartość dofinansowania nie przekracza 100 000 EUR zastosowano kwoty ryczałtowe, o których mowa w </a:t>
            </a:r>
            <a:r>
              <a:rPr lang="pl-PL" sz="1800" i="1" dirty="0" smtClean="0"/>
              <a:t>Wytycznych w zakresie </a:t>
            </a:r>
            <a:r>
              <a:rPr lang="pl-PL" sz="1800" i="1" dirty="0" err="1" smtClean="0"/>
              <a:t>kwalifikowalności</a:t>
            </a:r>
            <a:r>
              <a:rPr lang="pl-PL" sz="1800" i="1" dirty="0" smtClean="0"/>
              <a:t> wydatków   w zakresie Europejskiego Funduszu Rozwoju Regionalnego, Europejskiego Funduszu Społecznego oraz Funduszu Spójności na lata 2014-2020.W sytuacjach określonych </a:t>
            </a:r>
            <a:br>
              <a:rPr lang="pl-PL" sz="1800" i="1" dirty="0" smtClean="0"/>
            </a:br>
            <a:r>
              <a:rPr lang="pl-PL" sz="1800" i="1" dirty="0" smtClean="0"/>
              <a:t>w Regulaminie konkursu zastosowano pozostałe uproszczone metody rozliczania wydatków, o których mowa w Wytycznych w zakresie </a:t>
            </a:r>
            <a:r>
              <a:rPr lang="pl-PL" sz="1800" i="1" dirty="0" err="1" smtClean="0"/>
              <a:t>kwalifikowalności</a:t>
            </a:r>
            <a:r>
              <a:rPr lang="pl-PL" sz="1800" i="1" dirty="0" smtClean="0"/>
              <a:t> wydatków w zakresie Europejskiego Funduszu Rozwoju Regionalnego, Europejskiego Funduszu Społecznego oraz Funduszu Spójności na lata 2014-2020.	</a:t>
            </a:r>
          </a:p>
          <a:p>
            <a:pPr marL="216000" indent="0" algn="just">
              <a:buNone/>
            </a:pPr>
            <a:endParaRPr lang="pl-PL" sz="200" i="1" dirty="0" smtClean="0"/>
          </a:p>
          <a:p>
            <a:pPr marL="216000" indent="0" algn="just">
              <a:buNone/>
            </a:pPr>
            <a:r>
              <a:rPr lang="pl-PL" sz="1600" i="1" dirty="0" smtClean="0"/>
              <a:t>Kryterium jest weryfikowane na podstawie zapisów w części W. i X. wniosku o dofinansowanie. </a:t>
            </a:r>
            <a:endParaRPr lang="pl-PL" sz="1050" dirty="0" smtClean="0"/>
          </a:p>
          <a:p>
            <a:pPr marL="216000" indent="0" algn="just">
              <a:buNone/>
            </a:pPr>
            <a:r>
              <a:rPr lang="pl-PL" sz="1800" dirty="0" smtClean="0"/>
              <a:t>Kryterium jest weryfikowane na podstawie zapisów budżetu projektu, obowiązujące            w przypadku kwot ryczałtowych dla projektów, których wartość dofinansowania                        nie przekracza 100 000 EUR. Do przeliczenia ww. kwoty na PLN należy stosować miesięczny obrachunkowy kurs wymiany stosowany przez KE aktualny na dzień ogłoszenia konkursu,     tj. kwotę 423 560 PLN. </a:t>
            </a:r>
          </a:p>
          <a:p>
            <a:pPr marL="216000" indent="0" algn="just">
              <a:buNone/>
            </a:pPr>
            <a:endParaRPr lang="pl-PL" sz="800" dirty="0" smtClean="0"/>
          </a:p>
          <a:p>
            <a:pPr marL="216000" indent="0" algn="just">
              <a:buNone/>
            </a:pPr>
            <a:r>
              <a:rPr lang="pl-PL" sz="1800" dirty="0" smtClean="0"/>
              <a:t>W niniejszym konkursie nie przewiduje się stosowania pozostałych uproszczonych metod rozliczania wydatków, tj. stawek jednostkowych. 	</a:t>
            </a:r>
          </a:p>
          <a:p>
            <a:pPr marL="0" indent="0" algn="just">
              <a:buNone/>
            </a:pPr>
            <a:endParaRPr lang="pl-PL" sz="1800" dirty="0" smtClean="0"/>
          </a:p>
          <a:p>
            <a:pPr>
              <a:buNone/>
            </a:pPr>
            <a:endParaRPr lang="pl-PL" sz="1800" i="1" dirty="0" smtClean="0"/>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43</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1124743"/>
            <a:ext cx="8698516" cy="5414601"/>
          </a:xfrm>
        </p:spPr>
        <p:txBody>
          <a:bodyPr>
            <a:noAutofit/>
          </a:bodyPr>
          <a:lstStyle/>
          <a:p>
            <a:pPr marL="215900" indent="-34925">
              <a:buNone/>
            </a:pPr>
            <a:r>
              <a:rPr lang="pl-PL" b="1" dirty="0" smtClean="0"/>
              <a:t>Kryterium niezalegania z należnościami </a:t>
            </a:r>
            <a:r>
              <a:rPr lang="pl-PL" sz="2400" b="1" dirty="0" smtClean="0"/>
              <a:t>	</a:t>
            </a:r>
          </a:p>
          <a:p>
            <a:pPr marL="216000">
              <a:buNone/>
            </a:pPr>
            <a:r>
              <a:rPr lang="pl-PL" sz="1800" dirty="0" smtClean="0"/>
              <a:t>	</a:t>
            </a:r>
          </a:p>
          <a:p>
            <a:pPr marL="216000" indent="0" algn="just">
              <a:lnSpc>
                <a:spcPct val="100000"/>
              </a:lnSpc>
              <a:buNone/>
            </a:pPr>
            <a:r>
              <a:rPr lang="pl-PL" sz="1800" dirty="0" smtClean="0"/>
              <a:t>Czy Wnioskodawca nie zalega z uiszczaniem podatków, jak również z opłacaniem składek    na ubezpieczenie społeczne i zdrowotne, Fundusz Pracy, Państwowy Fundusz Rehabilitacji Osób Niepełnosprawnych lub innych należności wymaganych odrębnymi przepisami prawa? </a:t>
            </a:r>
          </a:p>
          <a:p>
            <a:pPr marL="216000">
              <a:buNone/>
            </a:pPr>
            <a:r>
              <a:rPr lang="pl-PL" sz="1800" dirty="0" smtClean="0"/>
              <a:t>	</a:t>
            </a:r>
          </a:p>
          <a:p>
            <a:pPr marL="216000">
              <a:buNone/>
            </a:pPr>
            <a:r>
              <a:rPr lang="pl-PL" sz="1800" i="1" dirty="0" smtClean="0"/>
              <a:t>     Kryterium zostanie zweryfikowane na podstawie oświadczenia Wnioskodawcy. </a:t>
            </a:r>
            <a:r>
              <a:rPr lang="pl-PL" sz="1800" dirty="0" smtClean="0"/>
              <a:t>	</a:t>
            </a:r>
          </a:p>
          <a:p>
            <a:pPr>
              <a:buNone/>
            </a:pPr>
            <a:endParaRPr lang="pl-PL" sz="1800" i="1" dirty="0" smtClean="0"/>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44</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4000" b="1" dirty="0" smtClean="0"/>
              <a:t>Szczegółowe kryteria dostępu </a:t>
            </a:r>
            <a:endParaRPr lang="pl-PL" sz="2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45</a:t>
            </a:fld>
            <a:endParaRPr lang="pl-PL">
              <a:solidFill>
                <a:prstClr val="black">
                  <a:tint val="75000"/>
                </a:prstClr>
              </a:solidFill>
            </a:endParaRPr>
          </a:p>
        </p:txBody>
      </p:sp>
    </p:spTree>
    <p:extLst>
      <p:ext uri="{BB962C8B-B14F-4D97-AF65-F5344CB8AC3E}">
        <p14:creationId xmlns:p14="http://schemas.microsoft.com/office/powerpoint/2010/main" val="3165519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500" y="958850"/>
            <a:ext cx="7943850" cy="841375"/>
          </a:xfrm>
        </p:spPr>
        <p:txBody>
          <a:bodyPr/>
          <a:lstStyle/>
          <a:p>
            <a:r>
              <a:rPr lang="pl-PL" sz="2800" b="1" dirty="0" smtClean="0"/>
              <a:t>Kryterium liczby wniosków</a:t>
            </a:r>
            <a:endParaRPr lang="pl-PL" sz="2800" dirty="0"/>
          </a:p>
        </p:txBody>
      </p:sp>
      <p:sp>
        <p:nvSpPr>
          <p:cNvPr id="3" name="Symbol zastępczy zawartości 2"/>
          <p:cNvSpPr>
            <a:spLocks noGrp="1"/>
          </p:cNvSpPr>
          <p:nvPr>
            <p:ph idx="1"/>
          </p:nvPr>
        </p:nvSpPr>
        <p:spPr>
          <a:xfrm>
            <a:off x="628649" y="1914524"/>
            <a:ext cx="7800975" cy="4262439"/>
          </a:xfrm>
        </p:spPr>
        <p:txBody>
          <a:bodyPr/>
          <a:lstStyle/>
          <a:p>
            <a:pPr marL="0" indent="0" algn="just">
              <a:buNone/>
            </a:pPr>
            <a:r>
              <a:rPr lang="pl-PL" sz="2000" b="1" dirty="0" smtClean="0"/>
              <a:t>Czy Wnioskodawca złożył w ramach konkursu jeden wniosek o dofinansowanie projektu </a:t>
            </a:r>
            <a:r>
              <a:rPr lang="pl-PL" sz="2000" b="1" dirty="0" smtClean="0">
                <a:solidFill>
                  <a:srgbClr val="FF0000"/>
                </a:solidFill>
              </a:rPr>
              <a:t>oraz nie więcej niż jeden jako partner?</a:t>
            </a:r>
          </a:p>
          <a:p>
            <a:pPr marL="0" indent="0" algn="just">
              <a:buNone/>
            </a:pPr>
            <a:r>
              <a:rPr lang="pl-PL" sz="2000" dirty="0" smtClean="0"/>
              <a:t> </a:t>
            </a:r>
            <a:endParaRPr lang="pl-PL" sz="1800" dirty="0" smtClean="0"/>
          </a:p>
          <a:p>
            <a:pPr marL="0" indent="0" algn="just">
              <a:buNone/>
            </a:pPr>
            <a:r>
              <a:rPr lang="pl-PL" sz="1800" dirty="0" smtClean="0"/>
              <a:t>Kryterium zostanie zweryfikowane na podstawie rejestru prowadzonego </a:t>
            </a:r>
            <a:br>
              <a:rPr lang="pl-PL" sz="1800" dirty="0" smtClean="0"/>
            </a:br>
            <a:r>
              <a:rPr lang="pl-PL" sz="1800" dirty="0" smtClean="0"/>
              <a:t>przez Instytucję Organizującą Konkurs. </a:t>
            </a:r>
          </a:p>
          <a:p>
            <a:pPr algn="just">
              <a:buNone/>
            </a:pPr>
            <a:endParaRPr lang="pl-PL" sz="1800" dirty="0" smtClean="0"/>
          </a:p>
          <a:p>
            <a:pPr marL="0" indent="0" algn="just">
              <a:buNone/>
            </a:pPr>
            <a:r>
              <a:rPr lang="pl-PL" sz="1800" dirty="0" smtClean="0"/>
              <a:t>Decyduje kolejność rejestracji wpływu wniosku w Instytucji Organizującej Konkurs. W przypadku złożenia więcej niż jednego wniosku przez jednego Wnioskodawcę Instytucja Organizująca Konkurs odrzuca wszystkie złożone w odpowiedzi                na konkurs wnioski, w związku z niespełnieniem przez Wnioskodawcę kryterium. W przypadku wycofania wniosku o dofinansowanie Wnioskodawca ma prawo złożyć kolejny wniosek.</a:t>
            </a:r>
          </a:p>
          <a:p>
            <a:pPr algn="just">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46</a:t>
            </a:fld>
            <a:endParaRPr lang="pl-PL"/>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3059" y="1133474"/>
            <a:ext cx="8022291" cy="5043489"/>
          </a:xfrm>
        </p:spPr>
        <p:txBody>
          <a:bodyPr/>
          <a:lstStyle/>
          <a:p>
            <a:pPr>
              <a:buNone/>
            </a:pPr>
            <a:r>
              <a:rPr lang="pl-PL" b="1" dirty="0" smtClean="0"/>
              <a:t> Kryterium biura projektu</a:t>
            </a:r>
          </a:p>
          <a:p>
            <a:pPr>
              <a:buNone/>
            </a:pPr>
            <a:endParaRPr lang="pl-PL" sz="300" b="1" dirty="0" smtClean="0"/>
          </a:p>
          <a:p>
            <a:pPr marL="216000" indent="0" algn="just">
              <a:buNone/>
            </a:pPr>
            <a:r>
              <a:rPr lang="pl-PL" sz="1800" b="1" dirty="0" smtClean="0"/>
              <a:t>Czy Wnioskodawca w okresie realizacji projektu będzie prowadził biuro projektu (lub posiada siedzibę, filię, delegaturę, oddział czy inną prawnie dozwoloną formę organizacyjną działalności podmiotu) na terenie województwa dolnośląskiego z możliwością udostępnienia pełnej dokumentacji wdrażanego projektu oraz zapewni uczestnikom projektu możliwość osobistego kontaktu       z kadrą projektu? </a:t>
            </a:r>
          </a:p>
          <a:p>
            <a:pPr marL="216000">
              <a:buNone/>
            </a:pPr>
            <a:endParaRPr lang="pl-PL" sz="1050" b="1" dirty="0" smtClean="0"/>
          </a:p>
          <a:p>
            <a:pPr marL="216000" indent="0" algn="just">
              <a:buNone/>
            </a:pPr>
            <a:r>
              <a:rPr lang="pl-PL" sz="1800" dirty="0" smtClean="0"/>
              <a:t>Realizacja projektu przez beneficjentów prowadzących działalność na terenie województwa dolnośląskiego lub posiadających biuro projektu na terenie województwa dolnośląskiego jest uzasadniona regionalnym/lokalnym charakterem wsparcia oraz pozytywnie wpłynie na efektywność realizacji projektu.</a:t>
            </a:r>
          </a:p>
          <a:p>
            <a:pPr marL="216000" indent="0" algn="just">
              <a:buNone/>
            </a:pPr>
            <a:endParaRPr lang="pl-PL" sz="1800" b="1" dirty="0" smtClean="0"/>
          </a:p>
          <a:p>
            <a:pPr marL="216000" indent="0" algn="just">
              <a:buNone/>
            </a:pPr>
            <a:endParaRPr lang="pl-PL" sz="800" b="1" dirty="0" smtClean="0"/>
          </a:p>
          <a:p>
            <a:pPr marL="216000" indent="0" algn="just">
              <a:buNone/>
            </a:pPr>
            <a:r>
              <a:rPr lang="pl-PL" sz="1800" i="1" dirty="0" smtClean="0"/>
              <a:t>Kryterium zostanie zweryfikowane na podstawie oświadczenia złożonego we wniosku o dofinansowanie projektu.</a:t>
            </a:r>
            <a:endParaRPr lang="pl-PL" sz="1800" b="1" i="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47</a:t>
            </a:fld>
            <a:endParaRPr lang="pl-PL"/>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3059" y="1152524"/>
            <a:ext cx="8022291" cy="5024439"/>
          </a:xfrm>
        </p:spPr>
        <p:txBody>
          <a:bodyPr/>
          <a:lstStyle/>
          <a:p>
            <a:pPr>
              <a:buNone/>
            </a:pPr>
            <a:r>
              <a:rPr lang="pl-PL" b="1" dirty="0" smtClean="0"/>
              <a:t> Kryterium trwałości projektu</a:t>
            </a:r>
          </a:p>
          <a:p>
            <a:pPr>
              <a:buNone/>
            </a:pPr>
            <a:endParaRPr lang="pl-PL" sz="300" b="1" dirty="0" smtClean="0"/>
          </a:p>
          <a:p>
            <a:pPr algn="just">
              <a:buNone/>
            </a:pPr>
            <a:r>
              <a:rPr lang="pl-PL" sz="1800" dirty="0" smtClean="0"/>
              <a:t>     </a:t>
            </a:r>
            <a:r>
              <a:rPr lang="pl-PL" sz="2000" b="1" dirty="0" smtClean="0"/>
              <a:t>Czy Wnioskodawca przedstawił deklarację zapewnienia funkcjonowania utworzonych w ramach projektu miejsc opieki nad dziećmi przez okres                      co najmniej 2 lat od daty zakończenia realizacji projektu?</a:t>
            </a:r>
            <a:endParaRPr lang="pl-PL" sz="1800" b="1" dirty="0" smtClean="0"/>
          </a:p>
          <a:p>
            <a:pPr>
              <a:buNone/>
            </a:pPr>
            <a:r>
              <a:rPr lang="pl-PL" sz="1800" dirty="0" smtClean="0"/>
              <a:t> </a:t>
            </a:r>
          </a:p>
          <a:p>
            <a:pPr algn="just">
              <a:buNone/>
            </a:pPr>
            <a:r>
              <a:rPr lang="pl-PL" sz="1800" dirty="0" smtClean="0"/>
              <a:t>     Kryterium wprowadzono w celu zapewnienia trwałości produktów projektu             po zakończeniu jego realizacji. We wniosku o dofinansowanie należy zamieścić deklarację o zapewnieniu funkcjonowania miejsc opieki nad dziećmi                           po zakończeniu finansowania z EFS, wskazującą m.in. planowane źródło pokrywania kosztów funkcjonowania ośrodka. Trwałość jest rozumiana jako instytucjonalna gotowość miejsc opieki nad dziećmi do lat 3 do świadczenia usług. Kryterium zostanie zweryfikowane na podstawie treści wniosku o dofinansowanie projektu.</a:t>
            </a:r>
          </a:p>
          <a:p>
            <a:pPr algn="just">
              <a:buNone/>
            </a:pPr>
            <a:endParaRPr lang="pl-PL" sz="800" b="1" dirty="0" smtClean="0"/>
          </a:p>
          <a:p>
            <a:pPr marL="216000" indent="0" algn="just">
              <a:buNone/>
            </a:pPr>
            <a:endParaRPr lang="pl-PL" sz="100" b="1" dirty="0" smtClean="0"/>
          </a:p>
          <a:p>
            <a:pPr marL="216000" indent="0" algn="just">
              <a:buNone/>
            </a:pPr>
            <a:r>
              <a:rPr lang="pl-PL" sz="1800" i="1" dirty="0" smtClean="0"/>
              <a:t>Kryterium zostanie zweryfikowane na podstawie treści części R.3. wniosku              o dofinansowanie projektu.</a:t>
            </a:r>
            <a:endParaRPr lang="pl-PL" sz="1800" b="1" i="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48</a:t>
            </a:fld>
            <a:endParaRPr lang="pl-PL"/>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3351" y="1209676"/>
            <a:ext cx="9010650" cy="5307664"/>
          </a:xfrm>
        </p:spPr>
        <p:txBody>
          <a:bodyPr>
            <a:normAutofit/>
          </a:bodyPr>
          <a:lstStyle/>
          <a:p>
            <a:pPr>
              <a:buNone/>
            </a:pPr>
            <a:r>
              <a:rPr lang="pl-PL" sz="3000" b="1" dirty="0" smtClean="0"/>
              <a:t>   Kryterium formy wsparcia</a:t>
            </a:r>
          </a:p>
          <a:p>
            <a:pPr>
              <a:buNone/>
            </a:pPr>
            <a:endParaRPr lang="pl-PL" sz="900" dirty="0" smtClean="0"/>
          </a:p>
          <a:p>
            <a:pPr>
              <a:buNone/>
            </a:pPr>
            <a:r>
              <a:rPr lang="pl-PL" sz="1400" dirty="0" smtClean="0"/>
              <a:t>      </a:t>
            </a:r>
            <a:r>
              <a:rPr lang="pl-PL" sz="2000" b="1" dirty="0" smtClean="0"/>
              <a:t>Czy we wniosku o dofinansowanie projektu Wnioskodawca wykazał, że realizacja projektu przyczyni się do zwiększenia liczby miejsc opieki nad dziećmi do lat 3 prowadzonych przez daną instytucję publiczną lub niepubliczną?</a:t>
            </a:r>
            <a:endParaRPr lang="pl-PL" sz="1400" dirty="0" smtClean="0"/>
          </a:p>
          <a:p>
            <a:pPr>
              <a:buNone/>
            </a:pPr>
            <a:endParaRPr lang="pl-PL" sz="1400" dirty="0" smtClean="0"/>
          </a:p>
          <a:p>
            <a:pPr algn="just">
              <a:buNone/>
            </a:pPr>
            <a:r>
              <a:rPr lang="pl-PL" sz="1800" dirty="0" smtClean="0"/>
              <a:t>     Projekty realizowane w ramach RPO WD 2014-2020 mają przyczyniać się do zwiększenia liczby miejsc  opieki nad dziećmi do lat 3. Powyższy warunek nie ma zastosowania  w przypadku dostosowania istniejących miejsc opieki do potrzeb dzieci                                           z </a:t>
            </a:r>
            <a:r>
              <a:rPr lang="pl-PL" sz="1800" dirty="0" err="1" smtClean="0"/>
              <a:t>niepełnosprawnościami</a:t>
            </a:r>
            <a:r>
              <a:rPr lang="pl-PL" sz="1800" dirty="0" smtClean="0"/>
              <a:t>. </a:t>
            </a:r>
            <a:endParaRPr lang="pl-PL" sz="1400" dirty="0" smtClean="0"/>
          </a:p>
          <a:p>
            <a:pPr>
              <a:buNone/>
            </a:pPr>
            <a:endParaRPr lang="pl-PL" sz="1400" dirty="0" smtClean="0"/>
          </a:p>
          <a:p>
            <a:pPr>
              <a:buNone/>
            </a:pPr>
            <a:endParaRPr lang="pl-PL" sz="1400" dirty="0" smtClean="0"/>
          </a:p>
          <a:p>
            <a:pPr>
              <a:buNone/>
            </a:pPr>
            <a:r>
              <a:rPr lang="pl-PL" sz="1400" dirty="0" smtClean="0"/>
              <a:t>      </a:t>
            </a:r>
            <a:r>
              <a:rPr lang="pl-PL" sz="1700" i="1" dirty="0" smtClean="0"/>
              <a:t>Kryterium jest weryfikowane na podstawie treści w części R.1. wniosku o dofinansowanie.</a:t>
            </a:r>
          </a:p>
          <a:p>
            <a:pPr>
              <a:buNone/>
            </a:pPr>
            <a:endParaRPr lang="pl-PL" sz="1700" i="1" dirty="0" smtClean="0"/>
          </a:p>
          <a:p>
            <a:pPr marL="88900" indent="-88900" algn="just">
              <a:buNone/>
            </a:pPr>
            <a:r>
              <a:rPr lang="pl-PL" sz="1800" dirty="0" smtClean="0"/>
              <a:t>    </a:t>
            </a:r>
            <a:r>
              <a:rPr lang="pl-PL" sz="1700" b="1" i="1" dirty="0" smtClean="0"/>
              <a:t>Kryterium nie ma zastosowania w przypadku dostosowania istniejących miejsc opieki </a:t>
            </a:r>
            <a:br>
              <a:rPr lang="pl-PL" sz="1700" b="1" i="1" dirty="0" smtClean="0"/>
            </a:br>
            <a:r>
              <a:rPr lang="pl-PL" sz="1700" b="1" i="1" dirty="0" smtClean="0"/>
              <a:t>  do potrzeb dzieci z </a:t>
            </a:r>
            <a:r>
              <a:rPr lang="pl-PL" sz="1700" b="1" i="1" dirty="0" err="1" smtClean="0"/>
              <a:t>niepełnosprawnościami</a:t>
            </a:r>
            <a:r>
              <a:rPr lang="pl-PL" sz="1700" b="1" i="1" dirty="0" smtClean="0"/>
              <a:t>.</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49</a:t>
            </a:fld>
            <a:endParaRPr lang="pl-PL">
              <a:solidFill>
                <a:prstClr val="black">
                  <a:tint val="75000"/>
                </a:prstClr>
              </a:solidFill>
            </a:endParaRPr>
          </a:p>
        </p:txBody>
      </p:sp>
    </p:spTree>
    <p:extLst>
      <p:ext uri="{BB962C8B-B14F-4D97-AF65-F5344CB8AC3E}">
        <p14:creationId xmlns:p14="http://schemas.microsoft.com/office/powerpoint/2010/main" val="3292805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95835" y="1192306"/>
            <a:ext cx="8480612" cy="5256119"/>
          </a:xfrm>
        </p:spPr>
        <p:txBody>
          <a:bodyPr>
            <a:normAutofit/>
          </a:bodyPr>
          <a:lstStyle/>
          <a:p>
            <a:pPr marL="0" indent="0" algn="just">
              <a:buNone/>
            </a:pPr>
            <a:r>
              <a:rPr lang="pl-PL" sz="2400" dirty="0" smtClean="0"/>
              <a:t>Kwota alokacji na </a:t>
            </a:r>
            <a:r>
              <a:rPr lang="pl-PL" sz="2400" b="1" dirty="0" smtClean="0"/>
              <a:t>projekty ukierunkowane na OSI</a:t>
            </a:r>
            <a:r>
              <a:rPr lang="pl-PL" sz="2400" dirty="0" smtClean="0"/>
              <a:t> wynosi </a:t>
            </a:r>
            <a:r>
              <a:rPr lang="pl-PL" sz="2400" b="1" dirty="0" smtClean="0"/>
              <a:t>18 157 407,52 PLN,  co stanowi maksymalny dopuszczalny poziom dofinansowania </a:t>
            </a:r>
            <a:r>
              <a:rPr lang="pl-PL" sz="2400" dirty="0" smtClean="0"/>
              <a:t>(z czego 17 249 537,14 PLN na procedurę podstawową i 907 870,38 PLN na procedurę odwoławczą),</a:t>
            </a:r>
            <a:r>
              <a:rPr lang="pl-PL" sz="2400" b="1" dirty="0" smtClean="0"/>
              <a:t>                     w tym na:</a:t>
            </a:r>
          </a:p>
          <a:p>
            <a:pPr marL="0" indent="0" algn="just">
              <a:buNone/>
            </a:pPr>
            <a:endParaRPr lang="pl-PL" sz="500" b="1" dirty="0" smtClean="0"/>
          </a:p>
          <a:p>
            <a:pPr lvl="0"/>
            <a:r>
              <a:rPr lang="pl-PL" sz="2000" b="1" dirty="0" smtClean="0"/>
              <a:t>ZOI</a:t>
            </a:r>
            <a:r>
              <a:rPr lang="pl-PL" sz="1800" dirty="0" smtClean="0"/>
              <a:t> -  </a:t>
            </a:r>
            <a:r>
              <a:rPr lang="pl-PL" sz="1800" b="1" dirty="0" smtClean="0"/>
              <a:t>3 267 886,45</a:t>
            </a:r>
            <a:r>
              <a:rPr lang="pl-PL" sz="1800" dirty="0" smtClean="0"/>
              <a:t> </a:t>
            </a:r>
            <a:r>
              <a:rPr lang="pl-PL" sz="1800" b="1" dirty="0" smtClean="0"/>
              <a:t>PLN</a:t>
            </a:r>
            <a:r>
              <a:rPr lang="pl-PL" sz="1800" dirty="0" smtClean="0"/>
              <a:t> (z czego</a:t>
            </a:r>
            <a:r>
              <a:rPr lang="pl-PL" sz="1800" b="1" dirty="0" smtClean="0"/>
              <a:t> 3 104 492,13</a:t>
            </a:r>
            <a:r>
              <a:rPr lang="pl-PL" sz="1800" dirty="0" smtClean="0"/>
              <a:t> </a:t>
            </a:r>
            <a:r>
              <a:rPr lang="pl-PL" sz="1800" b="1" dirty="0" smtClean="0"/>
              <a:t>PLN</a:t>
            </a:r>
            <a:r>
              <a:rPr lang="pl-PL" sz="1800" dirty="0" smtClean="0"/>
              <a:t> na procedurę podstawową </a:t>
            </a:r>
            <a:br>
              <a:rPr lang="pl-PL" sz="1800" dirty="0" smtClean="0"/>
            </a:br>
            <a:r>
              <a:rPr lang="pl-PL" sz="1800" dirty="0" smtClean="0"/>
              <a:t>           i </a:t>
            </a:r>
            <a:r>
              <a:rPr lang="pl-PL" sz="1800" b="1" dirty="0" smtClean="0"/>
              <a:t> 163 394,32</a:t>
            </a:r>
            <a:r>
              <a:rPr lang="pl-PL" sz="1800" dirty="0" smtClean="0"/>
              <a:t> </a:t>
            </a:r>
            <a:r>
              <a:rPr lang="pl-PL" sz="1800" b="1" dirty="0" smtClean="0"/>
              <a:t>PLN</a:t>
            </a:r>
            <a:r>
              <a:rPr lang="pl-PL" sz="1800" dirty="0" smtClean="0"/>
              <a:t> na procedurę odwoławczą);</a:t>
            </a:r>
          </a:p>
          <a:p>
            <a:pPr lvl="0"/>
            <a:r>
              <a:rPr lang="pl-PL" sz="2000" b="1" dirty="0" smtClean="0"/>
              <a:t>LGOI</a:t>
            </a:r>
            <a:r>
              <a:rPr lang="pl-PL" sz="1800" dirty="0" smtClean="0"/>
              <a:t> - </a:t>
            </a:r>
            <a:r>
              <a:rPr lang="pl-PL" sz="1800" b="1" dirty="0" smtClean="0"/>
              <a:t>5 287 242,38</a:t>
            </a:r>
            <a:r>
              <a:rPr lang="pl-PL" sz="1800" dirty="0" smtClean="0"/>
              <a:t> </a:t>
            </a:r>
            <a:r>
              <a:rPr lang="pl-PL" sz="1800" b="1" dirty="0" smtClean="0"/>
              <a:t>PLN</a:t>
            </a:r>
            <a:r>
              <a:rPr lang="pl-PL" sz="1800" dirty="0" smtClean="0"/>
              <a:t> (z czego </a:t>
            </a:r>
            <a:r>
              <a:rPr lang="pl-PL" sz="1800" b="1" dirty="0" smtClean="0"/>
              <a:t>5 022 880,26PLN</a:t>
            </a:r>
            <a:r>
              <a:rPr lang="pl-PL" sz="1800" dirty="0" smtClean="0"/>
              <a:t> na procedurę podstawową </a:t>
            </a:r>
            <a:br>
              <a:rPr lang="pl-PL" sz="1800" dirty="0" smtClean="0"/>
            </a:br>
            <a:r>
              <a:rPr lang="pl-PL" sz="1800" dirty="0" smtClean="0"/>
              <a:t>              i </a:t>
            </a:r>
            <a:r>
              <a:rPr lang="pl-PL" sz="1800" b="1" dirty="0" smtClean="0"/>
              <a:t>264 362,12</a:t>
            </a:r>
            <a:r>
              <a:rPr lang="pl-PL" sz="1800" dirty="0" smtClean="0"/>
              <a:t> </a:t>
            </a:r>
            <a:r>
              <a:rPr lang="pl-PL" sz="1800" b="1" dirty="0" smtClean="0"/>
              <a:t>PLN</a:t>
            </a:r>
            <a:r>
              <a:rPr lang="pl-PL" sz="1800" dirty="0" smtClean="0"/>
              <a:t> na procedurę odwoławczą);</a:t>
            </a:r>
          </a:p>
          <a:p>
            <a:pPr lvl="0"/>
            <a:r>
              <a:rPr lang="pl-PL" sz="2000" b="1" dirty="0" smtClean="0"/>
              <a:t>OIDB</a:t>
            </a:r>
            <a:r>
              <a:rPr lang="pl-PL" sz="1800" b="1" dirty="0" smtClean="0"/>
              <a:t> </a:t>
            </a:r>
            <a:r>
              <a:rPr lang="pl-PL" sz="1800" dirty="0" smtClean="0"/>
              <a:t>-</a:t>
            </a:r>
            <a:r>
              <a:rPr lang="pl-PL" sz="1800" b="1" dirty="0" smtClean="0"/>
              <a:t> 3 219 491,97</a:t>
            </a:r>
            <a:r>
              <a:rPr lang="pl-PL" sz="1800" dirty="0" smtClean="0"/>
              <a:t> </a:t>
            </a:r>
            <a:r>
              <a:rPr lang="pl-PL" sz="1800" b="1" dirty="0" smtClean="0"/>
              <a:t>PLN</a:t>
            </a:r>
            <a:r>
              <a:rPr lang="pl-PL" sz="1800" dirty="0" smtClean="0"/>
              <a:t> (z czego </a:t>
            </a:r>
            <a:r>
              <a:rPr lang="pl-PL" sz="1800" b="1" dirty="0" smtClean="0"/>
              <a:t> 3 058 517,37</a:t>
            </a:r>
            <a:r>
              <a:rPr lang="pl-PL" sz="1800" dirty="0" smtClean="0"/>
              <a:t> </a:t>
            </a:r>
            <a:r>
              <a:rPr lang="pl-PL" sz="1800" b="1" dirty="0" smtClean="0"/>
              <a:t>PLN</a:t>
            </a:r>
            <a:r>
              <a:rPr lang="pl-PL" sz="1800" dirty="0" smtClean="0"/>
              <a:t> na procedurę podstawową </a:t>
            </a:r>
            <a:br>
              <a:rPr lang="pl-PL" sz="1800" dirty="0" smtClean="0"/>
            </a:br>
            <a:r>
              <a:rPr lang="pl-PL" sz="1800" dirty="0" smtClean="0"/>
              <a:t>              i</a:t>
            </a:r>
            <a:r>
              <a:rPr lang="pl-PL" sz="1800" b="1" dirty="0" smtClean="0"/>
              <a:t> 160 974,60</a:t>
            </a:r>
            <a:r>
              <a:rPr lang="pl-PL" sz="1800" dirty="0" smtClean="0"/>
              <a:t> </a:t>
            </a:r>
            <a:r>
              <a:rPr lang="pl-PL" sz="1800" b="1" dirty="0" smtClean="0"/>
              <a:t>PLN</a:t>
            </a:r>
            <a:r>
              <a:rPr lang="pl-PL" sz="1800" dirty="0" smtClean="0"/>
              <a:t> na procedurę odwoławczą);</a:t>
            </a:r>
          </a:p>
          <a:p>
            <a:pPr lvl="0"/>
            <a:r>
              <a:rPr lang="pl-PL" sz="2000" b="1" dirty="0" smtClean="0"/>
              <a:t>OIRW</a:t>
            </a:r>
            <a:r>
              <a:rPr lang="pl-PL" sz="1800" dirty="0" smtClean="0"/>
              <a:t> - </a:t>
            </a:r>
            <a:r>
              <a:rPr lang="pl-PL" sz="1800" b="1" dirty="0" smtClean="0"/>
              <a:t>2 327 434,33</a:t>
            </a:r>
            <a:r>
              <a:rPr lang="pl-PL" sz="1800" dirty="0" smtClean="0"/>
              <a:t> </a:t>
            </a:r>
            <a:r>
              <a:rPr lang="pl-PL" sz="1800" b="1" dirty="0" smtClean="0"/>
              <a:t>PLN</a:t>
            </a:r>
            <a:r>
              <a:rPr lang="pl-PL" sz="1800" dirty="0" smtClean="0"/>
              <a:t> (z czego </a:t>
            </a:r>
            <a:r>
              <a:rPr lang="pl-PL" sz="1800" b="1" dirty="0" smtClean="0"/>
              <a:t> 2 211 062,61</a:t>
            </a:r>
            <a:r>
              <a:rPr lang="pl-PL" sz="1800" dirty="0" smtClean="0"/>
              <a:t> </a:t>
            </a:r>
            <a:r>
              <a:rPr lang="pl-PL" sz="1800" b="1" dirty="0" smtClean="0"/>
              <a:t>PLN</a:t>
            </a:r>
            <a:r>
              <a:rPr lang="pl-PL" sz="1800" dirty="0" smtClean="0"/>
              <a:t> na procedurę podstawową </a:t>
            </a:r>
            <a:br>
              <a:rPr lang="pl-PL" sz="1800" dirty="0" smtClean="0"/>
            </a:br>
            <a:r>
              <a:rPr lang="pl-PL" sz="1800" dirty="0" smtClean="0"/>
              <a:t>               i </a:t>
            </a:r>
            <a:r>
              <a:rPr lang="pl-PL" sz="1800" b="1" dirty="0" smtClean="0"/>
              <a:t> 116 371,72</a:t>
            </a:r>
            <a:r>
              <a:rPr lang="pl-PL" sz="1800" dirty="0" smtClean="0"/>
              <a:t> </a:t>
            </a:r>
            <a:r>
              <a:rPr lang="pl-PL" sz="1800" b="1" dirty="0" smtClean="0"/>
              <a:t>PLN</a:t>
            </a:r>
            <a:r>
              <a:rPr lang="pl-PL" sz="1800" dirty="0" smtClean="0"/>
              <a:t> na procedurę odwoławczą);</a:t>
            </a:r>
          </a:p>
          <a:p>
            <a:pPr lvl="0"/>
            <a:r>
              <a:rPr lang="pl-PL" sz="2000" b="1" dirty="0" smtClean="0"/>
              <a:t>ZKD</a:t>
            </a:r>
            <a:r>
              <a:rPr lang="pl-PL" sz="1800" dirty="0" smtClean="0"/>
              <a:t> -  </a:t>
            </a:r>
            <a:r>
              <a:rPr lang="pl-PL" sz="1800" b="1" dirty="0" smtClean="0"/>
              <a:t>4 055 352,39 PLN</a:t>
            </a:r>
            <a:r>
              <a:rPr lang="pl-PL" sz="1800" dirty="0" smtClean="0"/>
              <a:t> (z czego </a:t>
            </a:r>
            <a:r>
              <a:rPr lang="pl-PL" sz="1800" b="1" dirty="0" smtClean="0"/>
              <a:t> 3 852 584,77</a:t>
            </a:r>
            <a:r>
              <a:rPr lang="pl-PL" sz="1800" dirty="0" smtClean="0"/>
              <a:t> </a:t>
            </a:r>
            <a:r>
              <a:rPr lang="pl-PL" sz="1800" b="1" dirty="0" smtClean="0"/>
              <a:t>PLN</a:t>
            </a:r>
            <a:r>
              <a:rPr lang="pl-PL" sz="1800" dirty="0" smtClean="0"/>
              <a:t> na procedurę podstawową </a:t>
            </a:r>
            <a:br>
              <a:rPr lang="pl-PL" sz="1800" dirty="0" smtClean="0"/>
            </a:br>
            <a:r>
              <a:rPr lang="pl-PL" sz="1800" dirty="0" smtClean="0"/>
              <a:t>             i </a:t>
            </a:r>
            <a:r>
              <a:rPr lang="pl-PL" sz="1800" b="1" dirty="0" smtClean="0"/>
              <a:t>202 767,62</a:t>
            </a:r>
            <a:r>
              <a:rPr lang="pl-PL" sz="1800" dirty="0" smtClean="0"/>
              <a:t> </a:t>
            </a:r>
            <a:r>
              <a:rPr lang="pl-PL" sz="1800" b="1" dirty="0" smtClean="0"/>
              <a:t>PLN</a:t>
            </a:r>
            <a:r>
              <a:rPr lang="pl-PL" sz="1800" dirty="0" smtClean="0"/>
              <a:t> na procedurę odwoławczą).</a:t>
            </a:r>
          </a:p>
          <a:p>
            <a:pPr marL="0" indent="0" algn="just">
              <a:buNone/>
            </a:pPr>
            <a:endParaRPr lang="pl-PL" sz="2000" dirty="0" smtClean="0"/>
          </a:p>
          <a:p>
            <a:pPr>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5</a:t>
            </a:fld>
            <a:endParaRPr lang="pl-P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9600" y="2228850"/>
            <a:ext cx="8143875" cy="1714500"/>
          </a:xfrm>
        </p:spPr>
        <p:txBody>
          <a:bodyPr/>
          <a:lstStyle/>
          <a:p>
            <a:pPr marL="0" indent="0" algn="ctr">
              <a:buNone/>
            </a:pPr>
            <a:r>
              <a:rPr lang="pl-PL" sz="4000" b="1" dirty="0" smtClean="0">
                <a:solidFill>
                  <a:srgbClr val="FF0000"/>
                </a:solidFill>
              </a:rPr>
              <a:t>UWAGA! </a:t>
            </a:r>
          </a:p>
          <a:p>
            <a:pPr marL="0" indent="0" algn="ctr">
              <a:buNone/>
            </a:pPr>
            <a:r>
              <a:rPr lang="pl-PL" sz="2000" dirty="0" smtClean="0">
                <a:solidFill>
                  <a:srgbClr val="FF0000"/>
                </a:solidFill>
              </a:rPr>
              <a:t>Projekt niespełniający któregokolwiek z kryteriów formalnych i/lub kryteriów dostępu zostanie odrzucony i nie będzie podlegał dalszej ocenie</a:t>
            </a: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50</a:t>
            </a:fld>
            <a:endParaRPr lang="pl-PL"/>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4000" b="1" dirty="0" smtClean="0"/>
              <a:t>Kryteria horyzontalne</a:t>
            </a:r>
            <a:endParaRPr lang="pl-PL" sz="2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51</a:t>
            </a:fld>
            <a:endParaRPr lang="pl-PL">
              <a:solidFill>
                <a:prstClr val="black">
                  <a:tint val="75000"/>
                </a:prstClr>
              </a:solidFill>
            </a:endParaRPr>
          </a:p>
        </p:txBody>
      </p:sp>
    </p:spTree>
    <p:extLst>
      <p:ext uri="{BB962C8B-B14F-4D97-AF65-F5344CB8AC3E}">
        <p14:creationId xmlns:p14="http://schemas.microsoft.com/office/powerpoint/2010/main" val="3764639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75129" y="1638300"/>
            <a:ext cx="8104094" cy="4896154"/>
          </a:xfrm>
        </p:spPr>
        <p:txBody>
          <a:bodyPr>
            <a:noAutofit/>
          </a:bodyPr>
          <a:lstStyle/>
          <a:p>
            <a:pPr marL="216000" indent="-457200">
              <a:buNone/>
            </a:pPr>
            <a:r>
              <a:rPr lang="pl-PL" sz="1800" dirty="0" smtClean="0"/>
              <a:t> </a:t>
            </a:r>
            <a:r>
              <a:rPr lang="pl-PL" sz="1800" u="sng" dirty="0" smtClean="0"/>
              <a:t>- Czy projekt jest zgodny z przepisami prawa krajowego i unijnego?</a:t>
            </a:r>
          </a:p>
          <a:p>
            <a:pPr marL="216000" indent="-457200">
              <a:buNone/>
            </a:pPr>
            <a:r>
              <a:rPr lang="pl-PL" sz="1800" dirty="0" smtClean="0"/>
              <a:t>    Kryterium jest weryfikowane na podstawie zapisów wniosku o dofinansowanie.</a:t>
            </a:r>
            <a:endParaRPr lang="pl-PL" sz="1800" b="1" dirty="0" smtClean="0"/>
          </a:p>
          <a:p>
            <a:pPr marL="216000" indent="-457200">
              <a:buNone/>
            </a:pPr>
            <a:r>
              <a:rPr lang="pl-PL" sz="1800" b="1" dirty="0" smtClean="0"/>
              <a:t>  2. Kryterium zgodności z właściwymi politykami i zasadami .</a:t>
            </a:r>
          </a:p>
          <a:p>
            <a:pPr marL="216000" indent="-457200" algn="just">
              <a:buNone/>
            </a:pPr>
            <a:r>
              <a:rPr lang="pl-PL" sz="1800" dirty="0" smtClean="0"/>
              <a:t>-   </a:t>
            </a:r>
            <a:r>
              <a:rPr lang="pl-PL" sz="1800" u="sng" dirty="0" smtClean="0"/>
              <a:t>Czy projekt jest zgodny z zasadą zrównoważonego rozwoju? </a:t>
            </a:r>
            <a:r>
              <a:rPr lang="pl-PL" sz="1800" dirty="0" smtClean="0"/>
              <a:t>	</a:t>
            </a:r>
          </a:p>
          <a:p>
            <a:pPr marL="216000" indent="-180975" algn="just">
              <a:buNone/>
            </a:pPr>
            <a:r>
              <a:rPr lang="pl-PL" sz="1800" dirty="0" smtClean="0"/>
              <a:t>    Kryterium jest weryfikowane na podstawie zapisów w części H wniosku                          o dofinansowanie. </a:t>
            </a:r>
            <a:endParaRPr lang="pl-PL" sz="100" dirty="0" smtClean="0"/>
          </a:p>
          <a:p>
            <a:pPr marL="216000" indent="-457200" algn="just">
              <a:buNone/>
            </a:pPr>
            <a:r>
              <a:rPr lang="pl-PL" sz="1800" dirty="0" smtClean="0"/>
              <a:t>-   </a:t>
            </a:r>
            <a:r>
              <a:rPr lang="pl-PL" sz="1800" u="sng" dirty="0" smtClean="0"/>
              <a:t>Czy projekt jest zgodny z zasadą równości szans kobiet i mężczyzn? </a:t>
            </a:r>
            <a:r>
              <a:rPr lang="pl-PL" sz="1800" dirty="0" smtClean="0"/>
              <a:t>	</a:t>
            </a:r>
          </a:p>
          <a:p>
            <a:pPr marL="266700" indent="-50800" algn="just">
              <a:buNone/>
            </a:pPr>
            <a:r>
              <a:rPr lang="pl-PL" sz="1800" dirty="0" smtClean="0"/>
              <a:t> Kryterium jest weryfikowane na podstawie zapisów w części H, N, O, P, R, U   wniosku o dofinansowanie – wg standardu minimum. 	</a:t>
            </a:r>
            <a:endParaRPr lang="pl-PL" sz="100" dirty="0" smtClean="0"/>
          </a:p>
          <a:p>
            <a:pPr marL="216000" indent="-457200" algn="just">
              <a:buNone/>
            </a:pPr>
            <a:r>
              <a:rPr lang="pl-PL" sz="1800" dirty="0" smtClean="0"/>
              <a:t>- </a:t>
            </a:r>
            <a:r>
              <a:rPr lang="pl-PL" sz="1800" u="sng" dirty="0" smtClean="0"/>
              <a:t>Czy projekt jest zgodny z zasadą równości szans i niedyskryminacji, w tym dostępności dla osób z </a:t>
            </a:r>
            <a:r>
              <a:rPr lang="pl-PL" sz="1800" u="sng" dirty="0" err="1" smtClean="0"/>
              <a:t>niepełnosprawnościami</a:t>
            </a:r>
            <a:r>
              <a:rPr lang="pl-PL" sz="1800" u="sng" dirty="0" smtClean="0"/>
              <a:t>? </a:t>
            </a:r>
            <a:r>
              <a:rPr lang="pl-PL" sz="1800" dirty="0" smtClean="0"/>
              <a:t>	</a:t>
            </a:r>
          </a:p>
          <a:p>
            <a:pPr marL="216000" indent="-457200" algn="just">
              <a:buNone/>
            </a:pPr>
            <a:r>
              <a:rPr lang="pl-PL" sz="1800" dirty="0" smtClean="0"/>
              <a:t>    Kryterium jest weryfikowane na podstawie zapisów w części H wniosku                         o dofinansowanie. </a:t>
            </a:r>
          </a:p>
          <a:p>
            <a:pPr marL="457200" indent="-457200">
              <a:buNone/>
            </a:pPr>
            <a:endParaRPr lang="pl-PL" sz="100" b="1" i="1" dirty="0" smtClean="0"/>
          </a:p>
          <a:p>
            <a:pPr marL="457200" indent="-457200">
              <a:buNone/>
            </a:pPr>
            <a:r>
              <a:rPr lang="pl-PL" sz="1600" b="1" i="1" dirty="0" smtClean="0"/>
              <a:t>           </a:t>
            </a:r>
            <a:r>
              <a:rPr lang="pl-PL" sz="2000" b="1" i="1" dirty="0" smtClean="0">
                <a:solidFill>
                  <a:srgbClr val="FF0000"/>
                </a:solidFill>
              </a:rPr>
              <a:t>Niespełnienie powyższych kryteriów oznacza odrzucenie wniosku</a:t>
            </a:r>
            <a:r>
              <a:rPr lang="pl-PL" sz="1600" dirty="0" smtClean="0"/>
              <a:t>	</a:t>
            </a:r>
          </a:p>
          <a:p>
            <a:pPr marL="457200" indent="-457200">
              <a:buNone/>
            </a:pPr>
            <a:endParaRPr lang="pl-PL" sz="1600" dirty="0" smtClean="0"/>
          </a:p>
          <a:p>
            <a:pPr marL="457200" indent="-457200">
              <a:buFont typeface="+mj-lt"/>
              <a:buAutoNum type="arabicPeriod"/>
            </a:pPr>
            <a:endParaRPr lang="pl-PL" sz="1600" dirty="0" smtClean="0"/>
          </a:p>
          <a:p>
            <a:pPr>
              <a:buNone/>
            </a:pPr>
            <a:r>
              <a:rPr lang="pl-PL" sz="1600" dirty="0" smtClean="0"/>
              <a:t>	</a:t>
            </a:r>
          </a:p>
          <a:p>
            <a:pPr>
              <a:buNone/>
            </a:pPr>
            <a:r>
              <a:rPr lang="pl-PL" sz="1600" dirty="0" smtClean="0"/>
              <a:t>	</a:t>
            </a:r>
          </a:p>
          <a:p>
            <a:pPr>
              <a:buNone/>
            </a:pPr>
            <a:r>
              <a:rPr lang="pl-PL" sz="1600" dirty="0" smtClean="0"/>
              <a:t>	</a:t>
            </a:r>
          </a:p>
          <a:p>
            <a:pPr>
              <a:buNone/>
            </a:pPr>
            <a:endParaRPr lang="pl-PL" sz="1600" dirty="0" smtClean="0"/>
          </a:p>
          <a:p>
            <a:pPr>
              <a:buNone/>
            </a:pPr>
            <a:r>
              <a:rPr lang="pl-PL" sz="1600" dirty="0" smtClean="0"/>
              <a:t>	</a:t>
            </a:r>
          </a:p>
          <a:p>
            <a:pPr>
              <a:buNone/>
            </a:pPr>
            <a:endParaRPr lang="pl-PL" sz="1600" dirty="0" smtClean="0"/>
          </a:p>
          <a:p>
            <a:pPr algn="just">
              <a:buNone/>
            </a:pPr>
            <a:endParaRPr lang="pl-PL" sz="1600" dirty="0" smtClean="0"/>
          </a:p>
          <a:p>
            <a:pPr algn="just">
              <a:buNone/>
            </a:pPr>
            <a:r>
              <a:rPr lang="pl-PL" sz="1600" dirty="0" smtClean="0"/>
              <a:t>	</a:t>
            </a:r>
          </a:p>
          <a:p>
            <a:pPr algn="just">
              <a:buNone/>
            </a:pPr>
            <a:endParaRPr lang="pl-PL" sz="1600" dirty="0" smtClean="0"/>
          </a:p>
          <a:p>
            <a:pPr algn="just">
              <a:buNone/>
            </a:pPr>
            <a:endParaRPr lang="pl-PL" sz="1600" dirty="0" smtClean="0"/>
          </a:p>
          <a:p>
            <a:pPr>
              <a:buNone/>
            </a:pPr>
            <a:endParaRPr lang="pl-PL" sz="1600" dirty="0" smtClean="0"/>
          </a:p>
          <a:p>
            <a:pPr>
              <a:buNone/>
            </a:pPr>
            <a:endParaRPr lang="pl-PL" sz="16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52</a:t>
            </a:fld>
            <a:endParaRPr lang="pl-PL" dirty="0">
              <a:solidFill>
                <a:prstClr val="black">
                  <a:tint val="75000"/>
                </a:prstClr>
              </a:solidFill>
            </a:endParaRPr>
          </a:p>
        </p:txBody>
      </p:sp>
      <p:sp>
        <p:nvSpPr>
          <p:cNvPr id="5" name="Prostokąt 4"/>
          <p:cNvSpPr/>
          <p:nvPr/>
        </p:nvSpPr>
        <p:spPr>
          <a:xfrm>
            <a:off x="314324" y="1245205"/>
            <a:ext cx="4695826" cy="369332"/>
          </a:xfrm>
          <a:prstGeom prst="rect">
            <a:avLst/>
          </a:prstGeom>
        </p:spPr>
        <p:txBody>
          <a:bodyPr wrap="square">
            <a:spAutoFit/>
          </a:bodyPr>
          <a:lstStyle/>
          <a:p>
            <a:pPr marL="457200" indent="-457200">
              <a:buNone/>
            </a:pPr>
            <a:r>
              <a:rPr lang="pl-PL" b="1" dirty="0" smtClean="0">
                <a:latin typeface="+mn-lt"/>
              </a:rPr>
              <a:t>     1.  Kryterium zgodności projektu z prawem </a:t>
            </a:r>
          </a:p>
        </p:txBody>
      </p:sp>
    </p:spTree>
    <p:extLst>
      <p:ext uri="{BB962C8B-B14F-4D97-AF65-F5344CB8AC3E}">
        <p14:creationId xmlns:p14="http://schemas.microsoft.com/office/powerpoint/2010/main" val="4718916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000" b="1" dirty="0" smtClean="0">
                <a:latin typeface="+mn-lt"/>
              </a:rPr>
              <a:t>Ocena merytoryczna</a:t>
            </a:r>
            <a:endParaRPr lang="pl-PL" sz="4000" b="1" dirty="0">
              <a:latin typeface="+mn-lt"/>
            </a:endParaRPr>
          </a:p>
        </p:txBody>
      </p:sp>
      <p:sp>
        <p:nvSpPr>
          <p:cNvPr id="3" name="Symbol zastępczy zawartości 2"/>
          <p:cNvSpPr>
            <a:spLocks noGrp="1"/>
          </p:cNvSpPr>
          <p:nvPr>
            <p:ph idx="1"/>
          </p:nvPr>
        </p:nvSpPr>
        <p:spPr>
          <a:xfrm>
            <a:off x="504825" y="1943100"/>
            <a:ext cx="8334375" cy="4233863"/>
          </a:xfrm>
        </p:spPr>
        <p:txBody>
          <a:bodyPr/>
          <a:lstStyle/>
          <a:p>
            <a:pPr>
              <a:buNone/>
            </a:pPr>
            <a:r>
              <a:rPr lang="pl-PL" sz="3200" b="1" dirty="0" smtClean="0">
                <a:solidFill>
                  <a:srgbClr val="FF0000"/>
                </a:solidFill>
              </a:rPr>
              <a:t>UWAGA NOWOŚĆ!</a:t>
            </a:r>
            <a:endParaRPr lang="pl-PL" sz="3200" dirty="0" smtClean="0"/>
          </a:p>
          <a:p>
            <a:pPr algn="just"/>
            <a:r>
              <a:rPr lang="pl-PL" sz="2400" dirty="0" smtClean="0">
                <a:solidFill>
                  <a:srgbClr val="FF0000"/>
                </a:solidFill>
              </a:rPr>
              <a:t>możliwość warunkowej oceny projektu, </a:t>
            </a:r>
          </a:p>
          <a:p>
            <a:pPr algn="just">
              <a:buNone/>
            </a:pPr>
            <a:endParaRPr lang="pl-PL" sz="800" dirty="0" smtClean="0">
              <a:solidFill>
                <a:srgbClr val="FF0000"/>
              </a:solidFill>
            </a:endParaRPr>
          </a:p>
          <a:p>
            <a:pPr algn="just">
              <a:lnSpc>
                <a:spcPct val="100000"/>
              </a:lnSpc>
              <a:spcBef>
                <a:spcPts val="0"/>
              </a:spcBef>
            </a:pPr>
            <a:r>
              <a:rPr lang="pl-PL" sz="2400" dirty="0" smtClean="0">
                <a:solidFill>
                  <a:srgbClr val="FF0000"/>
                </a:solidFill>
              </a:rPr>
              <a:t>negocjacje w ramach Komisji Oceny Projektów</a:t>
            </a:r>
          </a:p>
          <a:p>
            <a:pPr algn="just">
              <a:lnSpc>
                <a:spcPct val="100000"/>
              </a:lnSpc>
              <a:spcBef>
                <a:spcPts val="0"/>
              </a:spcBef>
              <a:buNone/>
            </a:pPr>
            <a:r>
              <a:rPr lang="pl-PL" sz="2400" dirty="0" smtClean="0">
                <a:solidFill>
                  <a:srgbClr val="FF0000"/>
                </a:solidFill>
              </a:rPr>
              <a:t>   </a:t>
            </a:r>
            <a:r>
              <a:rPr lang="pl-PL" sz="1800" dirty="0" smtClean="0">
                <a:solidFill>
                  <a:srgbClr val="FF0000"/>
                </a:solidFill>
              </a:rPr>
              <a:t>(prowadzone przez członków KOP, którzy nie dokonywali oceny wniosku),</a:t>
            </a:r>
          </a:p>
          <a:p>
            <a:pPr algn="just">
              <a:lnSpc>
                <a:spcPct val="100000"/>
              </a:lnSpc>
              <a:spcBef>
                <a:spcPts val="0"/>
              </a:spcBef>
              <a:buNone/>
            </a:pPr>
            <a:endParaRPr lang="pl-PL" sz="800" dirty="0" smtClean="0">
              <a:solidFill>
                <a:srgbClr val="FF0000"/>
              </a:solidFill>
            </a:endParaRPr>
          </a:p>
          <a:p>
            <a:pPr algn="just"/>
            <a:r>
              <a:rPr lang="pl-PL" sz="2400" dirty="0" smtClean="0">
                <a:solidFill>
                  <a:srgbClr val="FF0000"/>
                </a:solidFill>
              </a:rPr>
              <a:t>negocjacje podejmowane są pod warunkiem spełnienia określonych wymogów (wskazanych w regulaminie konkursu         w rozdziale dotyczącym oceny formalno-merytorycznej) i tylko do wyczerpania środków przeznaczonych na konkurs.  </a:t>
            </a:r>
          </a:p>
          <a:p>
            <a:pPr>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53</a:t>
            </a:fld>
            <a:endParaRPr lang="pl-PL"/>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4000" b="1" dirty="0" smtClean="0"/>
              <a:t>Kryteria merytoryczne</a:t>
            </a:r>
          </a:p>
          <a:p>
            <a:pPr algn="ctr">
              <a:buNone/>
            </a:pPr>
            <a:r>
              <a:rPr lang="pl-PL" sz="4000" b="1" dirty="0" smtClean="0"/>
              <a:t>w konkursie 8.4.1</a:t>
            </a:r>
            <a:endParaRPr lang="pl-PL" sz="2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54</a:t>
            </a:fld>
            <a:endParaRPr lang="pl-PL">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1975" y="1114425"/>
            <a:ext cx="8201025" cy="1028699"/>
          </a:xfrm>
        </p:spPr>
        <p:txBody>
          <a:bodyPr/>
          <a:lstStyle/>
          <a:p>
            <a:r>
              <a:rPr lang="pl-PL" sz="2800" b="1" dirty="0" smtClean="0"/>
              <a:t/>
            </a:r>
            <a:br>
              <a:rPr lang="pl-PL" sz="2800" b="1" dirty="0" smtClean="0"/>
            </a:br>
            <a:r>
              <a:rPr lang="x-none" sz="2800" b="1" smtClean="0"/>
              <a:t>Kryterium zgodności projektu z celami</a:t>
            </a:r>
            <a:r>
              <a:rPr lang="pl-PL" sz="2800" b="1" dirty="0" smtClean="0"/>
              <a:t> </a:t>
            </a:r>
            <a:r>
              <a:rPr lang="x-none" sz="2800" b="1" smtClean="0"/>
              <a:t>szczegółowymi RPO</a:t>
            </a:r>
            <a:r>
              <a:rPr lang="pl-PL" sz="2800" b="1" dirty="0" smtClean="0"/>
              <a:t> </a:t>
            </a:r>
            <a:r>
              <a:rPr lang="x-none" sz="2800" b="1" smtClean="0"/>
              <a:t>WD 2014-2020 </a:t>
            </a:r>
            <a:r>
              <a:rPr lang="pl-PL" sz="2800" dirty="0" smtClean="0"/>
              <a:t/>
            </a:r>
            <a:br>
              <a:rPr lang="pl-PL" sz="2800" dirty="0" smtClean="0"/>
            </a:br>
            <a:endParaRPr lang="pl-PL" sz="2800" dirty="0"/>
          </a:p>
        </p:txBody>
      </p:sp>
      <p:sp>
        <p:nvSpPr>
          <p:cNvPr id="3" name="Symbol zastępczy zawartości 2"/>
          <p:cNvSpPr>
            <a:spLocks noGrp="1"/>
          </p:cNvSpPr>
          <p:nvPr>
            <p:ph idx="1"/>
          </p:nvPr>
        </p:nvSpPr>
        <p:spPr>
          <a:xfrm>
            <a:off x="581025" y="2088775"/>
            <a:ext cx="7944598" cy="4188200"/>
          </a:xfrm>
        </p:spPr>
        <p:txBody>
          <a:bodyPr/>
          <a:lstStyle/>
          <a:p>
            <a:pPr marL="0" indent="0" algn="just">
              <a:buNone/>
              <a:tabLst>
                <a:tab pos="0" algn="l"/>
              </a:tabLst>
            </a:pPr>
            <a:r>
              <a:rPr lang="pl-PL" sz="1800" dirty="0" smtClean="0"/>
              <a:t>	</a:t>
            </a:r>
            <a:r>
              <a:rPr lang="pl-PL" sz="1800" b="1" dirty="0" smtClean="0"/>
              <a:t>Czy projekt jest zgodny z właściwym celem szczegółowym RPO WD 2014-2020 oraz w jaki sposób projekt przyczyni się do osiągnięcia celu szczegółowego            RPO WD 2014-2020?</a:t>
            </a:r>
          </a:p>
          <a:p>
            <a:pPr>
              <a:buNone/>
            </a:pPr>
            <a:endParaRPr lang="pl-PL" sz="1800" dirty="0" smtClean="0"/>
          </a:p>
          <a:p>
            <a:pPr algn="just">
              <a:buNone/>
            </a:pPr>
            <a:r>
              <a:rPr lang="pl-PL" sz="1800" dirty="0" smtClean="0"/>
              <a:t>	W zakresie zgodności projektu z RPO WD 2014-2020 weryfikacji podlega m.in. adekwatność doboru wskaźników, trafność doboru celu głównego projektu oraz opis, w jaki sposób projekt przyczyni się do osiągnięcia celu szczegółowego              RPO WD 2014-2020.</a:t>
            </a:r>
          </a:p>
          <a:p>
            <a:pPr>
              <a:buNone/>
            </a:pPr>
            <a:endParaRPr lang="pl-PL" sz="700" dirty="0" smtClean="0"/>
          </a:p>
          <a:p>
            <a:pPr algn="just">
              <a:buNone/>
            </a:pPr>
            <a:r>
              <a:rPr lang="pl-PL" sz="1800" dirty="0" smtClean="0"/>
              <a:t>	Skala punktowa: od 0 do 8. W ramach kryterium IOK dopuszcza możliwość oceny warunkowej.  </a:t>
            </a:r>
          </a:p>
          <a:p>
            <a:pPr>
              <a:buNone/>
            </a:pPr>
            <a:endParaRPr lang="pl-PL" sz="100" dirty="0" smtClean="0"/>
          </a:p>
          <a:p>
            <a:pPr>
              <a:buNone/>
            </a:pPr>
            <a:r>
              <a:rPr lang="pl-PL" sz="1800" dirty="0" smtClean="0"/>
              <a:t>	</a:t>
            </a:r>
            <a:r>
              <a:rPr lang="pl-PL" sz="1800" i="1" dirty="0" smtClean="0"/>
              <a:t>Kryterium jest weryfikowane na podstawie zapisów w części O.1 wniosku               o dofinansowanie.</a:t>
            </a:r>
          </a:p>
          <a:p>
            <a:pPr>
              <a:buNone/>
            </a:pPr>
            <a:endParaRPr lang="pl-PL" sz="1800" dirty="0" smtClean="0"/>
          </a:p>
          <a:p>
            <a:pPr>
              <a:buNone/>
            </a:pP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55</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0550" y="958850"/>
            <a:ext cx="7924799" cy="762374"/>
          </a:xfrm>
        </p:spPr>
        <p:txBody>
          <a:bodyPr/>
          <a:lstStyle/>
          <a:p>
            <a:r>
              <a:rPr lang="pl-PL" sz="2800" b="1" dirty="0" smtClean="0"/>
              <a:t>Kryterium celowości projektu</a:t>
            </a:r>
            <a:endParaRPr lang="pl-PL" sz="2800" b="1" dirty="0"/>
          </a:p>
        </p:txBody>
      </p:sp>
      <p:sp>
        <p:nvSpPr>
          <p:cNvPr id="3" name="Symbol zastępczy zawartości 2"/>
          <p:cNvSpPr>
            <a:spLocks noGrp="1"/>
          </p:cNvSpPr>
          <p:nvPr>
            <p:ph idx="1"/>
          </p:nvPr>
        </p:nvSpPr>
        <p:spPr>
          <a:xfrm>
            <a:off x="493059" y="1559859"/>
            <a:ext cx="8256494" cy="4849905"/>
          </a:xfrm>
        </p:spPr>
        <p:txBody>
          <a:bodyPr/>
          <a:lstStyle/>
          <a:p>
            <a:pPr>
              <a:buNone/>
            </a:pPr>
            <a:r>
              <a:rPr lang="pl-PL" sz="1400" dirty="0" smtClean="0"/>
              <a:t>	</a:t>
            </a:r>
            <a:r>
              <a:rPr lang="pl-PL" sz="1800" b="1" dirty="0" smtClean="0"/>
              <a:t>C</a:t>
            </a:r>
            <a:r>
              <a:rPr lang="x-none" sz="1800" b="1" smtClean="0"/>
              <a:t>zy potrzeba realizacji projektu jest wystarczająco uzasadniona i odpowiada </a:t>
            </a:r>
            <a:r>
              <a:rPr lang="pl-PL" sz="1800" b="1" dirty="0" smtClean="0"/>
              <a:t>        </a:t>
            </a:r>
            <a:r>
              <a:rPr lang="x-none" sz="1800" b="1" smtClean="0"/>
              <a:t>na zdiagnozowany problem?</a:t>
            </a:r>
            <a:endParaRPr lang="pl-PL" sz="1400" b="1" dirty="0" smtClean="0"/>
          </a:p>
          <a:p>
            <a:pPr>
              <a:buNone/>
            </a:pPr>
            <a:r>
              <a:rPr lang="pl-PL" sz="1400" dirty="0" smtClean="0"/>
              <a:t>      </a:t>
            </a:r>
            <a:r>
              <a:rPr lang="pl-PL" sz="1600" dirty="0" smtClean="0"/>
              <a:t>Dodatkowo w przypadku projektów o wartości co najmniej 2 mln:</a:t>
            </a:r>
            <a:endParaRPr lang="pl-PL" sz="1400" dirty="0" smtClean="0"/>
          </a:p>
          <a:p>
            <a:pPr>
              <a:buNone/>
            </a:pPr>
            <a:r>
              <a:rPr lang="pl-PL" sz="1600" b="1" dirty="0" smtClean="0"/>
              <a:t>     </a:t>
            </a:r>
            <a:r>
              <a:rPr lang="pl-PL" sz="1800" b="1" dirty="0" smtClean="0"/>
              <a:t>Czy przedstawiono wystarczający opis ryzyka nieosiągnięcia założeń projektu oraz zaplanowanych  w ramach projektu działań zaradczych?</a:t>
            </a:r>
            <a:endParaRPr lang="pl-PL" sz="1600" b="1" dirty="0" smtClean="0"/>
          </a:p>
          <a:p>
            <a:pPr algn="just">
              <a:buNone/>
            </a:pPr>
            <a:r>
              <a:rPr lang="pl-PL" sz="1800" dirty="0" smtClean="0"/>
              <a:t>     </a:t>
            </a:r>
            <a:r>
              <a:rPr lang="pl-PL" sz="1600" dirty="0" smtClean="0"/>
              <a:t>Ocena spełnienia kryterium polega m.in. na weryfikacji uzasadnienia potrzeby realizacji poszczególnych zadań zaplanowanych w ramach projektu ich powiązania ze zdiagnozowanym problemem. Przedstawiony we wniosku opis będzie oceniany również pod kątem aktualności danych.</a:t>
            </a:r>
          </a:p>
          <a:p>
            <a:pPr algn="just">
              <a:buNone/>
            </a:pPr>
            <a:r>
              <a:rPr lang="pl-PL" sz="1600" dirty="0" smtClean="0"/>
              <a:t>     Dodatkowo w przypadku projektów o wartości co najmniej 2 mln zł ocenie podlega opis ryzyka nieosiągnięcia założeń projektu oraz planowane działania minimalizujące ryzyko.</a:t>
            </a:r>
          </a:p>
          <a:p>
            <a:pPr>
              <a:buNone/>
            </a:pPr>
            <a:endParaRPr lang="pl-PL" sz="2400" dirty="0" smtClean="0"/>
          </a:p>
          <a:p>
            <a:pPr algn="just">
              <a:buNone/>
            </a:pPr>
            <a:r>
              <a:rPr lang="pl-PL" sz="1400" dirty="0" smtClean="0"/>
              <a:t>      </a:t>
            </a:r>
            <a:r>
              <a:rPr lang="pl-PL" sz="1800" dirty="0" smtClean="0"/>
              <a:t>Skala punktowa: od 0 do 6. W ramach kryterium IOK dopuszcza możliwość oceny  warunkowej.</a:t>
            </a:r>
            <a:endParaRPr lang="pl-PL" sz="100" dirty="0" smtClean="0"/>
          </a:p>
          <a:p>
            <a:pPr algn="just">
              <a:buNone/>
            </a:pPr>
            <a:r>
              <a:rPr lang="pl-PL" sz="1600" dirty="0" smtClean="0"/>
              <a:t>     </a:t>
            </a:r>
            <a:r>
              <a:rPr lang="pl-PL" sz="1800" i="1" dirty="0" smtClean="0"/>
              <a:t>Kryterium jest weryfikowane na podstawie zapisów w części N i T wniosku                                      o dofinansowanie.</a:t>
            </a:r>
            <a:endParaRPr lang="pl-PL" sz="1200" i="1" dirty="0" smtClean="0"/>
          </a:p>
          <a:p>
            <a:pPr>
              <a:buNone/>
            </a:pPr>
            <a:endParaRPr lang="pl-PL" sz="1400" dirty="0" smtClean="0"/>
          </a:p>
          <a:p>
            <a:pPr>
              <a:buNone/>
            </a:pPr>
            <a:r>
              <a:rPr lang="pl-PL" sz="1400" dirty="0" smtClean="0"/>
              <a:t/>
            </a:r>
            <a:br>
              <a:rPr lang="pl-PL" sz="1400" dirty="0" smtClean="0"/>
            </a:b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56</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3400" y="1039906"/>
            <a:ext cx="8269940" cy="645459"/>
          </a:xfrm>
        </p:spPr>
        <p:txBody>
          <a:bodyPr/>
          <a:lstStyle/>
          <a:p>
            <a:r>
              <a:rPr lang="pl-PL" sz="2400" dirty="0" smtClean="0"/>
              <a:t/>
            </a:r>
            <a:br>
              <a:rPr lang="pl-PL" sz="2400" dirty="0" smtClean="0"/>
            </a:br>
            <a:r>
              <a:rPr lang="x-none" sz="2800" b="1" smtClean="0"/>
              <a:t>Kryterium osiągnięcia skwantyfikowanych rezultatów</a:t>
            </a:r>
            <a:r>
              <a:rPr lang="pl-PL" dirty="0" smtClean="0"/>
              <a:t/>
            </a:r>
            <a:br>
              <a:rPr lang="pl-PL" dirty="0" smtClean="0"/>
            </a:br>
            <a:endParaRPr lang="pl-PL" dirty="0"/>
          </a:p>
        </p:txBody>
      </p:sp>
      <p:sp>
        <p:nvSpPr>
          <p:cNvPr id="3" name="Symbol zastępczy zawartości 2"/>
          <p:cNvSpPr>
            <a:spLocks noGrp="1"/>
          </p:cNvSpPr>
          <p:nvPr>
            <p:ph idx="1"/>
          </p:nvPr>
        </p:nvSpPr>
        <p:spPr>
          <a:xfrm>
            <a:off x="523876" y="1726058"/>
            <a:ext cx="7991474" cy="4450905"/>
          </a:xfrm>
        </p:spPr>
        <p:txBody>
          <a:bodyPr/>
          <a:lstStyle/>
          <a:p>
            <a:pPr marL="0" indent="0" algn="just">
              <a:buNone/>
            </a:pPr>
            <a:r>
              <a:rPr lang="pl-PL" sz="1800" b="1" dirty="0" smtClean="0"/>
              <a:t>Czy zaplanowane w ramach projektu wartości wskaźników są adekwatne                      w stosunku  do potrzeb i celów projektu, a założone do osiągnięcia wartości                są realne?</a:t>
            </a:r>
          </a:p>
          <a:p>
            <a:pPr>
              <a:buNone/>
            </a:pPr>
            <a:endParaRPr lang="pl-PL" sz="1600" dirty="0" smtClean="0"/>
          </a:p>
          <a:p>
            <a:pPr algn="just">
              <a:buNone/>
            </a:pPr>
            <a:r>
              <a:rPr lang="pl-PL" sz="1600" dirty="0" smtClean="0"/>
              <a:t>	Ocena adekwatności polega na weryfikacji, czy zaplanowane wskaźniki wynikają </a:t>
            </a:r>
            <a:br>
              <a:rPr lang="pl-PL" sz="1600" dirty="0" smtClean="0"/>
            </a:br>
            <a:r>
              <a:rPr lang="pl-PL" sz="1600" dirty="0" smtClean="0"/>
              <a:t>ze zdiagnozowanych potrzeb i są dobrane odpowiednio do działań zaplanowanych </a:t>
            </a:r>
            <a:br>
              <a:rPr lang="pl-PL" sz="1600" dirty="0" smtClean="0"/>
            </a:br>
            <a:r>
              <a:rPr lang="pl-PL" sz="1600" dirty="0" smtClean="0"/>
              <a:t>w projekcie, a ich wartość jest satysfakcjonująca z punktu widzenia ponoszonych nakładów oraz zakresu merytorycznego projektu. Ocenie będą podlegały również informacje dotyczące źródeł weryfikacji wskaźników oraz częstotliwości ich pomiaru.</a:t>
            </a:r>
          </a:p>
          <a:p>
            <a:pPr>
              <a:buNone/>
            </a:pPr>
            <a:endParaRPr lang="pl-PL" sz="3200" dirty="0" smtClean="0"/>
          </a:p>
          <a:p>
            <a:pPr algn="just">
              <a:buNone/>
            </a:pPr>
            <a:r>
              <a:rPr lang="pl-PL" sz="1600" dirty="0" smtClean="0"/>
              <a:t>	</a:t>
            </a:r>
            <a:r>
              <a:rPr lang="pl-PL" sz="1800" dirty="0" smtClean="0"/>
              <a:t>Skala punktowa: od 0 do 6. W ramach kryterium IOK dopuszcza możliwość oceny warunkowej. </a:t>
            </a:r>
            <a:endParaRPr lang="pl-PL" sz="1600" dirty="0" smtClean="0"/>
          </a:p>
          <a:p>
            <a:pPr>
              <a:buNone/>
            </a:pPr>
            <a:endParaRPr lang="pl-PL" sz="800" dirty="0" smtClean="0"/>
          </a:p>
          <a:p>
            <a:pPr>
              <a:buNone/>
            </a:pPr>
            <a:r>
              <a:rPr lang="pl-PL" sz="1600" dirty="0" smtClean="0"/>
              <a:t>	</a:t>
            </a:r>
            <a:r>
              <a:rPr lang="pl-PL" sz="1600" i="1" dirty="0" smtClean="0"/>
              <a:t>Kryterium jest weryfikowane na podstawie zapisów w części O.2 oraz O.3 wniosku                     o dofinansowanie.</a:t>
            </a:r>
          </a:p>
          <a:p>
            <a:pPr>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57</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0" y="958850"/>
            <a:ext cx="7905750" cy="762374"/>
          </a:xfrm>
        </p:spPr>
        <p:txBody>
          <a:bodyPr/>
          <a:lstStyle/>
          <a:p>
            <a:r>
              <a:rPr lang="pl-PL" sz="2800" b="1" dirty="0" smtClean="0"/>
              <a:t>Kryterium doboru grupy docelowej</a:t>
            </a:r>
            <a:endParaRPr lang="pl-PL" sz="2800" b="1" dirty="0"/>
          </a:p>
        </p:txBody>
      </p:sp>
      <p:sp>
        <p:nvSpPr>
          <p:cNvPr id="3" name="Symbol zastępczy zawartości 2"/>
          <p:cNvSpPr>
            <a:spLocks noGrp="1"/>
          </p:cNvSpPr>
          <p:nvPr>
            <p:ph idx="1"/>
          </p:nvPr>
        </p:nvSpPr>
        <p:spPr>
          <a:xfrm>
            <a:off x="628650" y="1649506"/>
            <a:ext cx="8031256" cy="4648552"/>
          </a:xfrm>
        </p:spPr>
        <p:txBody>
          <a:bodyPr/>
          <a:lstStyle/>
          <a:p>
            <a:pPr algn="just">
              <a:buNone/>
            </a:pPr>
            <a:r>
              <a:rPr lang="pl-PL" sz="1400" dirty="0" smtClean="0"/>
              <a:t>	</a:t>
            </a:r>
            <a:r>
              <a:rPr lang="pl-PL" sz="1800" b="1" dirty="0" smtClean="0"/>
              <a:t>C</a:t>
            </a:r>
            <a:r>
              <a:rPr lang="x-none" sz="1800" b="1" smtClean="0"/>
              <a:t>zy dobór grupy docelowej jest adekwatny do założeń projektu oraz RPO WD 2014-2020, w tym czy zawiera wystarczający opis:</a:t>
            </a:r>
            <a:endParaRPr lang="pl-PL" sz="1400" b="1" dirty="0" smtClean="0"/>
          </a:p>
          <a:p>
            <a:pPr lvl="0"/>
            <a:r>
              <a:rPr lang="pl-PL" sz="1400" b="1" dirty="0" smtClean="0"/>
              <a:t>grupy docelowej, jaka będzie wspierana w ramach projektu;</a:t>
            </a:r>
          </a:p>
          <a:p>
            <a:pPr lvl="0"/>
            <a:r>
              <a:rPr lang="pl-PL" sz="1400" b="1" dirty="0" smtClean="0"/>
              <a:t>potrzeb i oczekiwań uczestników projektu w kontekście wsparcia, które ma być udzielane w ramach projektu;</a:t>
            </a:r>
          </a:p>
          <a:p>
            <a:pPr lvl="0"/>
            <a:r>
              <a:rPr lang="pl-PL" sz="1400" b="1" dirty="0" smtClean="0"/>
              <a:t>barier, na które napotykają uczestnicy projektu;</a:t>
            </a:r>
          </a:p>
          <a:p>
            <a:pPr lvl="0"/>
            <a:r>
              <a:rPr lang="pl-PL" sz="1400" b="1" dirty="0" smtClean="0"/>
              <a:t>skali zainteresowania potencjalnych uczestników projektu;</a:t>
            </a:r>
          </a:p>
          <a:p>
            <a:pPr lvl="0"/>
            <a:r>
              <a:rPr lang="pl-PL" sz="1400" b="1" dirty="0" smtClean="0"/>
              <a:t>sposobu rekrutacji uczestników projektu, w tym kryteriów rekrutacji zapewnienia dostępności rekrutacji dla osób z </a:t>
            </a:r>
            <a:r>
              <a:rPr lang="pl-PL" sz="1400" b="1" dirty="0" err="1" smtClean="0"/>
              <a:t>niepełnosprawnościami</a:t>
            </a:r>
            <a:r>
              <a:rPr lang="pl-PL" sz="1400" b="1" dirty="0" smtClean="0"/>
              <a:t>?</a:t>
            </a:r>
          </a:p>
          <a:p>
            <a:pPr lvl="0">
              <a:buNone/>
            </a:pPr>
            <a:endParaRPr lang="pl-PL" sz="100" b="1" dirty="0" smtClean="0"/>
          </a:p>
          <a:p>
            <a:pPr algn="just">
              <a:buNone/>
            </a:pPr>
            <a:r>
              <a:rPr lang="pl-PL" sz="1400" dirty="0" smtClean="0"/>
              <a:t>	</a:t>
            </a:r>
            <a:r>
              <a:rPr lang="pl-PL" sz="1600" dirty="0" smtClean="0"/>
              <a:t>Ocena adekwatności polega na weryfikacji, czy wskazana grupa docelowa wpisuje się            w grupy docelowe określone w SZOOP RPO WD 2014-2020 oraz czy wskazana grupa wpisuje się w diagnozę sytuacji problemowej, na którą odpowiedź stanowi projekt.</a:t>
            </a:r>
          </a:p>
          <a:p>
            <a:pPr algn="just">
              <a:buNone/>
            </a:pPr>
            <a:endParaRPr lang="pl-PL" sz="100" dirty="0" smtClean="0"/>
          </a:p>
          <a:p>
            <a:pPr algn="just">
              <a:buNone/>
            </a:pPr>
            <a:r>
              <a:rPr lang="pl-PL" sz="1400" dirty="0" smtClean="0"/>
              <a:t>      </a:t>
            </a:r>
            <a:r>
              <a:rPr lang="pl-PL" sz="1800" dirty="0" smtClean="0"/>
              <a:t>Skala punktowa: od 0 do 10. W ramach kryterium IOK dopuszcza możliwość oceny warunkowej.</a:t>
            </a:r>
          </a:p>
          <a:p>
            <a:pPr>
              <a:buNone/>
            </a:pPr>
            <a:endParaRPr lang="pl-PL" sz="100" dirty="0" smtClean="0"/>
          </a:p>
          <a:p>
            <a:pPr>
              <a:buNone/>
            </a:pPr>
            <a:r>
              <a:rPr lang="pl-PL" sz="1600" dirty="0" smtClean="0"/>
              <a:t>	</a:t>
            </a:r>
            <a:r>
              <a:rPr lang="pl-PL" sz="1600" i="1" dirty="0" smtClean="0"/>
              <a:t>Kryterium jest weryfikowane na podstawie zapisów w części P. wniosku o dofinansowanie.</a:t>
            </a:r>
          </a:p>
          <a:p>
            <a:pPr>
              <a:buNone/>
            </a:pP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58</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500" y="842682"/>
            <a:ext cx="7943850" cy="797859"/>
          </a:xfrm>
        </p:spPr>
        <p:txBody>
          <a:bodyPr/>
          <a:lstStyle/>
          <a:p>
            <a:r>
              <a:rPr lang="pl-PL" sz="2800" b="1" dirty="0" smtClean="0"/>
              <a:t>Kryterium trafności</a:t>
            </a:r>
            <a:endParaRPr lang="pl-PL" sz="2800" b="1" dirty="0"/>
          </a:p>
        </p:txBody>
      </p:sp>
      <p:sp>
        <p:nvSpPr>
          <p:cNvPr id="3" name="Symbol zastępczy zawartości 2"/>
          <p:cNvSpPr>
            <a:spLocks noGrp="1"/>
          </p:cNvSpPr>
          <p:nvPr>
            <p:ph idx="1"/>
          </p:nvPr>
        </p:nvSpPr>
        <p:spPr>
          <a:xfrm>
            <a:off x="537882" y="1604681"/>
            <a:ext cx="8265459" cy="4706471"/>
          </a:xfrm>
        </p:spPr>
        <p:txBody>
          <a:bodyPr/>
          <a:lstStyle/>
          <a:p>
            <a:pPr marL="0" indent="0">
              <a:buNone/>
            </a:pPr>
            <a:r>
              <a:rPr lang="pl-PL" sz="2000" b="1" dirty="0" smtClean="0"/>
              <a:t>Czy we wniosku o dofinansowanie projektu przedstawiono wystarczający opis:</a:t>
            </a:r>
          </a:p>
          <a:p>
            <a:pPr>
              <a:buNone/>
            </a:pPr>
            <a:endParaRPr lang="pl-PL" sz="100" b="1" dirty="0" smtClean="0"/>
          </a:p>
          <a:p>
            <a:pPr lvl="0"/>
            <a:r>
              <a:rPr lang="pl-PL" sz="1800" dirty="0" smtClean="0"/>
              <a:t>zadań realizowanych w ramach projektu;</a:t>
            </a:r>
          </a:p>
          <a:p>
            <a:pPr lvl="0"/>
            <a:r>
              <a:rPr lang="pl-PL" sz="1800" dirty="0" smtClean="0"/>
              <a:t>uzasadnienia potrzeby realizacji zadań w kontekście przedstawionej diagnozy;</a:t>
            </a:r>
          </a:p>
          <a:p>
            <a:pPr lvl="0"/>
            <a:r>
              <a:rPr lang="pl-PL" sz="1800" dirty="0" smtClean="0"/>
              <a:t>wartości wskaźników, które zostaną osiągnięte w ramach zadań (jeśli dotyczy);</a:t>
            </a:r>
          </a:p>
          <a:p>
            <a:pPr lvl="0"/>
            <a:r>
              <a:rPr lang="pl-PL" sz="1800" dirty="0" smtClean="0"/>
              <a:t>roli partnerów w realizacji poszczególnych zadań, jeśli przewidziano ich realizację </a:t>
            </a:r>
            <a:br>
              <a:rPr lang="pl-PL" sz="1800" dirty="0" smtClean="0"/>
            </a:br>
            <a:r>
              <a:rPr lang="pl-PL" sz="1800" dirty="0" smtClean="0"/>
              <a:t>w ramach partnerstwa wraz z uzasadnieniem (jeśli dotyczy);</a:t>
            </a:r>
          </a:p>
          <a:p>
            <a:pPr lvl="0"/>
            <a:r>
              <a:rPr lang="pl-PL" sz="1800" dirty="0" smtClean="0"/>
              <a:t> trwałości i wpływu rezultatów projektu (jeśli dotyczy)?</a:t>
            </a:r>
          </a:p>
          <a:p>
            <a:pPr>
              <a:buNone/>
            </a:pPr>
            <a:r>
              <a:rPr lang="pl-PL" sz="1800" dirty="0" smtClean="0"/>
              <a:t>	</a:t>
            </a:r>
            <a:endParaRPr lang="pl-PL" sz="900" dirty="0" smtClean="0"/>
          </a:p>
          <a:p>
            <a:pPr>
              <a:buNone/>
            </a:pPr>
            <a:r>
              <a:rPr lang="pl-PL" sz="1800" dirty="0" smtClean="0"/>
              <a:t>	Skala punktowa: od 0 do 14. W ramach kryterium IOK dopuszcza możliwość oceny warunkowej.</a:t>
            </a:r>
          </a:p>
          <a:p>
            <a:pPr>
              <a:buNone/>
            </a:pPr>
            <a:endParaRPr lang="pl-PL" sz="400" dirty="0" smtClean="0"/>
          </a:p>
          <a:p>
            <a:pPr>
              <a:buNone/>
            </a:pPr>
            <a:r>
              <a:rPr lang="pl-PL" sz="1800" dirty="0" smtClean="0"/>
              <a:t>	</a:t>
            </a:r>
            <a:r>
              <a:rPr lang="pl-PL" sz="1800" i="1" dirty="0" smtClean="0"/>
              <a:t>Kryterium jest weryfikowane na podstawie zapisów w części R. wniosku </a:t>
            </a:r>
            <a:br>
              <a:rPr lang="pl-PL" sz="1800" i="1" dirty="0" smtClean="0"/>
            </a:br>
            <a:r>
              <a:rPr lang="pl-PL" sz="1800" i="1" dirty="0" smtClean="0"/>
              <a:t>o dofinansowanie.</a:t>
            </a:r>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59</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0659" y="958850"/>
            <a:ext cx="8174691" cy="933450"/>
          </a:xfrm>
        </p:spPr>
        <p:txBody>
          <a:bodyPr/>
          <a:lstStyle/>
          <a:p>
            <a:r>
              <a:rPr lang="pl-PL" sz="2800" dirty="0" smtClean="0"/>
              <a:t> </a:t>
            </a:r>
            <a:r>
              <a:rPr lang="pl-PL" sz="1800" b="1" dirty="0" smtClean="0"/>
              <a:t>W skład poszczególnych OSI wchodzą następujące jednostki terytorialne:</a:t>
            </a:r>
            <a:endParaRPr lang="pl-PL" sz="2800" b="1" dirty="0"/>
          </a:p>
        </p:txBody>
      </p:sp>
      <p:sp>
        <p:nvSpPr>
          <p:cNvPr id="3" name="Symbol zastępczy zawartości 2"/>
          <p:cNvSpPr>
            <a:spLocks noGrp="1"/>
          </p:cNvSpPr>
          <p:nvPr>
            <p:ph idx="1"/>
          </p:nvPr>
        </p:nvSpPr>
        <p:spPr>
          <a:xfrm>
            <a:off x="412376" y="1839074"/>
            <a:ext cx="8102973" cy="4337889"/>
          </a:xfrm>
        </p:spPr>
        <p:txBody>
          <a:bodyPr>
            <a:normAutofit/>
          </a:bodyPr>
          <a:lstStyle/>
          <a:p>
            <a:pPr lvl="0">
              <a:buNone/>
            </a:pPr>
            <a:r>
              <a:rPr lang="pl-PL" sz="1400" b="1" dirty="0" smtClean="0"/>
              <a:t>W przypadku ZOI (Zachodni Obszar Interwencji):</a:t>
            </a:r>
          </a:p>
          <a:p>
            <a:pPr lvl="0"/>
            <a:r>
              <a:rPr lang="pl-PL" sz="1400" dirty="0" smtClean="0"/>
              <a:t>gminy miejskie: Bolesławiec, Lubań, Świeradów-Zdrój, Zawidów, Zgorzelec; oraz</a:t>
            </a:r>
          </a:p>
          <a:p>
            <a:pPr lvl="0"/>
            <a:r>
              <a:rPr lang="pl-PL" sz="1400" dirty="0" smtClean="0"/>
              <a:t>gminy wiejskie: Bolesławiec, Gromadka, Osiecznica, Warta Bolesławiecka, Lubań, Platerówka, Siekierczyn, Sulików, Zgorzelec, Zagrodno; oraz</a:t>
            </a:r>
          </a:p>
          <a:p>
            <a:pPr lvl="0"/>
            <a:r>
              <a:rPr lang="pl-PL" sz="1400" dirty="0" smtClean="0"/>
              <a:t>gminy miejsko - wiejskie: Nowogrodziec, Leśna, Olszyna, Lwówek Śląski, Bogatynia, Pieńsk, Węgliniec,</a:t>
            </a:r>
          </a:p>
          <a:p>
            <a:pPr lvl="0">
              <a:buNone/>
            </a:pPr>
            <a:endParaRPr lang="pl-PL" sz="100" dirty="0" smtClean="0"/>
          </a:p>
          <a:p>
            <a:pPr lvl="0">
              <a:buNone/>
            </a:pPr>
            <a:r>
              <a:rPr lang="pl-PL" sz="1400" u="sng" dirty="0" smtClean="0"/>
              <a:t> Obszar interwencji ukierunkowany na ZOI obejmuje w całości powiaty: bolesławiecki, zgorzelecki, lubański.</a:t>
            </a:r>
          </a:p>
          <a:p>
            <a:pPr lvl="0">
              <a:buNone/>
            </a:pPr>
            <a:r>
              <a:rPr lang="pl-PL" sz="1400" b="1" dirty="0" smtClean="0"/>
              <a:t>W przypadku LGOI (Legnicko-Głogowski Obszar Interwencji):</a:t>
            </a:r>
          </a:p>
          <a:p>
            <a:pPr lvl="0"/>
            <a:r>
              <a:rPr lang="pl-PL" sz="1400" dirty="0" smtClean="0"/>
              <a:t>gminy miejskie: Jawor, Głogów, Chojnów, Lubin, Legnica; oraz</a:t>
            </a:r>
          </a:p>
          <a:p>
            <a:pPr lvl="0"/>
            <a:r>
              <a:rPr lang="pl-PL" sz="1400" dirty="0" smtClean="0"/>
              <a:t>gminy wiejskie: Męcinka, Mściwojów, Paszowice, Wądroże Wielkie, Złotoryja, Głogów, Jerzmanowa, Kotla, Pęcław, Żukowice, Chojnów, Krotoszyce, Kunice, Legnickie Pole, Marciszów, Miłkowice, Ruja, Lubin, Rudna, Gaworzyce, Grębocice, Radwanice; oraz</a:t>
            </a:r>
          </a:p>
          <a:p>
            <a:pPr lvl="0"/>
            <a:r>
              <a:rPr lang="pl-PL" sz="1400" dirty="0" smtClean="0"/>
              <a:t>gminy miejsko - wiejskie: Prochowice, Ścinawa, Chocianów, Polkowice, Przemków, Bolków,</a:t>
            </a:r>
          </a:p>
          <a:p>
            <a:pPr lvl="0">
              <a:buNone/>
            </a:pPr>
            <a:endParaRPr lang="pl-PL" sz="100" dirty="0" smtClean="0"/>
          </a:p>
          <a:p>
            <a:pPr marL="0" indent="0">
              <a:buNone/>
            </a:pPr>
            <a:r>
              <a:rPr lang="pl-PL" sz="1400" u="sng" dirty="0" smtClean="0"/>
              <a:t>Obszar interwencji ukierunkowany na LGOI obejmuje w całości powiaty: głogowski, jaworski, Legnica miasto, legnicki, lubiński, polkowicki.</a:t>
            </a:r>
            <a:endParaRPr lang="pl-PL" sz="1400" dirty="0" smtClean="0"/>
          </a:p>
          <a:p>
            <a:pPr>
              <a:buNone/>
            </a:pP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8174" y="958850"/>
            <a:ext cx="7877175" cy="933450"/>
          </a:xfrm>
        </p:spPr>
        <p:txBody>
          <a:bodyPr/>
          <a:lstStyle/>
          <a:p>
            <a:r>
              <a:rPr lang="pl-PL" sz="2800" b="1" dirty="0" smtClean="0"/>
              <a:t>Kryterium racjonalności harmonogramu</a:t>
            </a:r>
            <a:endParaRPr lang="pl-PL" sz="2800" b="1" dirty="0"/>
          </a:p>
        </p:txBody>
      </p:sp>
      <p:sp>
        <p:nvSpPr>
          <p:cNvPr id="3" name="Symbol zastępczy zawartości 2"/>
          <p:cNvSpPr>
            <a:spLocks noGrp="1"/>
          </p:cNvSpPr>
          <p:nvPr>
            <p:ph idx="1"/>
          </p:nvPr>
        </p:nvSpPr>
        <p:spPr/>
        <p:txBody>
          <a:bodyPr/>
          <a:lstStyle/>
          <a:p>
            <a:pPr algn="just">
              <a:buNone/>
            </a:pPr>
            <a:r>
              <a:rPr lang="pl-PL" sz="1800" dirty="0" smtClean="0"/>
              <a:t>	</a:t>
            </a:r>
            <a:r>
              <a:rPr lang="pl-PL" sz="2000" b="1" dirty="0" smtClean="0"/>
              <a:t>Czy przedstawiony harmonogram realizacji projektu jest racjonalny             w stosunku do przedstawionego zakresu zadań w projekcie?</a:t>
            </a:r>
            <a:endParaRPr lang="pl-PL" sz="1800" b="1" dirty="0" smtClean="0"/>
          </a:p>
          <a:p>
            <a:pPr>
              <a:buNone/>
            </a:pPr>
            <a:endParaRPr lang="pl-PL" sz="1800" dirty="0" smtClean="0"/>
          </a:p>
          <a:p>
            <a:pPr>
              <a:buNone/>
            </a:pPr>
            <a:r>
              <a:rPr lang="pl-PL" sz="1800" dirty="0" smtClean="0"/>
              <a:t>	Skala punktowa: od 0 do 6. W ramach kryterium IOK dopuszcza możliwość oceny warunkowej.</a:t>
            </a:r>
          </a:p>
          <a:p>
            <a:pPr>
              <a:buNone/>
            </a:pPr>
            <a:endParaRPr lang="pl-PL" sz="1800" dirty="0" smtClean="0"/>
          </a:p>
          <a:p>
            <a:pPr algn="just">
              <a:buNone/>
            </a:pPr>
            <a:r>
              <a:rPr lang="pl-PL" sz="1800" dirty="0" smtClean="0"/>
              <a:t>	</a:t>
            </a:r>
            <a:r>
              <a:rPr lang="pl-PL" sz="1800" i="1" dirty="0" smtClean="0"/>
              <a:t>Kryterium jest weryfikowane na podstawie zapisów w części S. wniosku </a:t>
            </a:r>
            <a:br>
              <a:rPr lang="pl-PL" sz="1800" i="1" dirty="0" smtClean="0"/>
            </a:br>
            <a:r>
              <a:rPr lang="pl-PL" sz="1800" i="1" dirty="0" smtClean="0"/>
              <a:t>o dofinansowanie.</a:t>
            </a:r>
            <a:endParaRPr lang="pl-PL" sz="1800" i="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60</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smtClean="0"/>
              <a:t>Kryterium adekwatności sposobu zarządzania</a:t>
            </a:r>
            <a:endParaRPr lang="pl-PL" sz="2800" b="1" dirty="0"/>
          </a:p>
        </p:txBody>
      </p:sp>
      <p:sp>
        <p:nvSpPr>
          <p:cNvPr id="3" name="Symbol zastępczy zawartości 2"/>
          <p:cNvSpPr>
            <a:spLocks noGrp="1"/>
          </p:cNvSpPr>
          <p:nvPr>
            <p:ph idx="1"/>
          </p:nvPr>
        </p:nvSpPr>
        <p:spPr/>
        <p:txBody>
          <a:bodyPr/>
          <a:lstStyle/>
          <a:p>
            <a:pPr>
              <a:buNone/>
            </a:pPr>
            <a:r>
              <a:rPr lang="pl-PL" dirty="0" smtClean="0"/>
              <a:t>	</a:t>
            </a:r>
            <a:r>
              <a:rPr lang="pl-PL" sz="2000" b="1" dirty="0" smtClean="0"/>
              <a:t>Czy przedstawiony sposób zarządzania projektem jest adekwatny           do zakresu projektu?</a:t>
            </a:r>
            <a:endParaRPr lang="pl-PL" sz="1800" b="1" dirty="0" smtClean="0"/>
          </a:p>
          <a:p>
            <a:pPr>
              <a:buNone/>
            </a:pPr>
            <a:endParaRPr lang="pl-PL" sz="1800" dirty="0" smtClean="0"/>
          </a:p>
          <a:p>
            <a:pPr>
              <a:buNone/>
            </a:pPr>
            <a:r>
              <a:rPr lang="pl-PL" sz="1800" dirty="0" smtClean="0"/>
              <a:t>	Skala punktowa: od 0 do 5. W ramach kryterium IOK dopuszcza możliwość oceny warunkowej.</a:t>
            </a:r>
          </a:p>
          <a:p>
            <a:pPr>
              <a:buNone/>
            </a:pPr>
            <a:endParaRPr lang="pl-PL" sz="1800" dirty="0" smtClean="0"/>
          </a:p>
          <a:p>
            <a:pPr>
              <a:buNone/>
            </a:pPr>
            <a:r>
              <a:rPr lang="pl-PL" sz="1800" dirty="0" smtClean="0"/>
              <a:t>	</a:t>
            </a:r>
            <a:r>
              <a:rPr lang="pl-PL" sz="1800" i="1" dirty="0" smtClean="0"/>
              <a:t>Kryterium jest weryfikowane na podstawie zapisów w części U.2 wniosku </a:t>
            </a:r>
            <a:br>
              <a:rPr lang="pl-PL" sz="1800" i="1" dirty="0" smtClean="0"/>
            </a:br>
            <a:r>
              <a:rPr lang="pl-PL" sz="1800" i="1" dirty="0" smtClean="0"/>
              <a:t>o dofinansowanie.</a:t>
            </a:r>
            <a:endParaRPr lang="pl-PL" sz="1800" i="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61</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1025" y="958850"/>
            <a:ext cx="7934325" cy="933450"/>
          </a:xfrm>
        </p:spPr>
        <p:txBody>
          <a:bodyPr/>
          <a:lstStyle/>
          <a:p>
            <a:r>
              <a:rPr lang="pl-PL" sz="2800" b="1" dirty="0" smtClean="0"/>
              <a:t>Kryterium potencjału</a:t>
            </a:r>
            <a:endParaRPr lang="pl-PL" sz="2800" b="1" dirty="0"/>
          </a:p>
        </p:txBody>
      </p:sp>
      <p:sp>
        <p:nvSpPr>
          <p:cNvPr id="3" name="Symbol zastępczy zawartości 2"/>
          <p:cNvSpPr>
            <a:spLocks noGrp="1"/>
          </p:cNvSpPr>
          <p:nvPr>
            <p:ph idx="1"/>
          </p:nvPr>
        </p:nvSpPr>
        <p:spPr>
          <a:xfrm>
            <a:off x="628650" y="1808252"/>
            <a:ext cx="7886700" cy="4368711"/>
          </a:xfrm>
        </p:spPr>
        <p:txBody>
          <a:bodyPr/>
          <a:lstStyle/>
          <a:p>
            <a:pPr algn="just">
              <a:buNone/>
            </a:pPr>
            <a:r>
              <a:rPr lang="pl-PL" sz="1800" dirty="0" smtClean="0"/>
              <a:t>	</a:t>
            </a:r>
            <a:r>
              <a:rPr lang="pl-PL" sz="2000" b="1" dirty="0" smtClean="0"/>
              <a:t>Czy podmioty zaangażowane w realizację projektu posiadają odpowiedni potencjał (kadrowy, techniczny, finansowy) do realizacji projektu?</a:t>
            </a:r>
            <a:endParaRPr lang="pl-PL" sz="1800" b="1" dirty="0" smtClean="0"/>
          </a:p>
          <a:p>
            <a:pPr>
              <a:buNone/>
            </a:pPr>
            <a:r>
              <a:rPr lang="pl-PL" sz="1800" dirty="0" smtClean="0"/>
              <a:t>	</a:t>
            </a:r>
          </a:p>
          <a:p>
            <a:pPr>
              <a:buNone/>
            </a:pPr>
            <a:r>
              <a:rPr lang="pl-PL" sz="1800" dirty="0" smtClean="0"/>
              <a:t>	</a:t>
            </a:r>
            <a:r>
              <a:rPr lang="pl-PL" sz="2000" dirty="0" smtClean="0"/>
              <a:t>Ocenie należy poddać przede wszystkim opis potencjału w kontekście możliwości jego wykorzystania na potrzeby realizacji projektu.</a:t>
            </a:r>
            <a:endParaRPr lang="pl-PL" sz="1800" dirty="0" smtClean="0"/>
          </a:p>
          <a:p>
            <a:pPr>
              <a:buNone/>
            </a:pPr>
            <a:r>
              <a:rPr lang="pl-PL" sz="1800" dirty="0" smtClean="0"/>
              <a:t>	</a:t>
            </a:r>
            <a:endParaRPr lang="pl-PL" sz="1600" dirty="0" smtClean="0"/>
          </a:p>
          <a:p>
            <a:pPr>
              <a:buNone/>
            </a:pPr>
            <a:r>
              <a:rPr lang="pl-PL" sz="1800" dirty="0" smtClean="0"/>
              <a:t>	Skala punktowa: od 0 do 10. W ramach kryterium IOK dopuszcza możliwość oceny warunkowej.</a:t>
            </a:r>
          </a:p>
          <a:p>
            <a:pPr>
              <a:buNone/>
            </a:pPr>
            <a:endParaRPr lang="pl-PL" sz="1800" dirty="0" smtClean="0"/>
          </a:p>
          <a:p>
            <a:pPr>
              <a:buNone/>
            </a:pPr>
            <a:r>
              <a:rPr lang="pl-PL" sz="1800" dirty="0" smtClean="0"/>
              <a:t>	</a:t>
            </a:r>
            <a:r>
              <a:rPr lang="pl-PL" sz="1800" i="1" dirty="0" smtClean="0"/>
              <a:t>Kryterium jest weryfikowane na podstawie zapisów w części U.3, U.4 i U.5 wniosku o dofinansowanie.</a:t>
            </a:r>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62</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2926" y="958850"/>
            <a:ext cx="7972424" cy="933450"/>
          </a:xfrm>
        </p:spPr>
        <p:txBody>
          <a:bodyPr/>
          <a:lstStyle/>
          <a:p>
            <a:r>
              <a:rPr lang="pl-PL" sz="2800" b="1" dirty="0" smtClean="0"/>
              <a:t>Kryterium doświadczenia</a:t>
            </a:r>
            <a:endParaRPr lang="pl-PL" sz="2800" b="1" dirty="0"/>
          </a:p>
        </p:txBody>
      </p:sp>
      <p:sp>
        <p:nvSpPr>
          <p:cNvPr id="3" name="Symbol zastępczy zawartości 2"/>
          <p:cNvSpPr>
            <a:spLocks noGrp="1"/>
          </p:cNvSpPr>
          <p:nvPr>
            <p:ph idx="1"/>
          </p:nvPr>
        </p:nvSpPr>
        <p:spPr>
          <a:xfrm>
            <a:off x="628650" y="1952090"/>
            <a:ext cx="7886700" cy="4305275"/>
          </a:xfrm>
        </p:spPr>
        <p:txBody>
          <a:bodyPr/>
          <a:lstStyle/>
          <a:p>
            <a:pPr algn="just">
              <a:buNone/>
            </a:pPr>
            <a:r>
              <a:rPr lang="pl-PL" sz="1600" dirty="0" smtClean="0"/>
              <a:t>	</a:t>
            </a:r>
            <a:r>
              <a:rPr lang="pl-PL" sz="1800" b="1" dirty="0" smtClean="0"/>
              <a:t>Czy Wnioskodawca lub partnerzy, w przypadku projektu realizowanego               w partnerstwie, posiadają doświadczenie w realizacji przedsięwzięć, w tym przedsięwzięć finansowanych ze środków innych niż środki funduszu UE:</a:t>
            </a:r>
          </a:p>
          <a:p>
            <a:pPr algn="just">
              <a:buNone/>
            </a:pPr>
            <a:endParaRPr lang="pl-PL" sz="200" b="1" dirty="0" smtClean="0"/>
          </a:p>
          <a:p>
            <a:pPr lvl="0"/>
            <a:r>
              <a:rPr lang="pl-PL" sz="1800" dirty="0" smtClean="0"/>
              <a:t>w obszarze, w którym udzielane będzie wsparcie przewidziane </a:t>
            </a:r>
            <a:br>
              <a:rPr lang="pl-PL" sz="1800" dirty="0" smtClean="0"/>
            </a:br>
            <a:r>
              <a:rPr lang="pl-PL" sz="1800" dirty="0" smtClean="0"/>
              <a:t>w ramach projektu,</a:t>
            </a:r>
          </a:p>
          <a:p>
            <a:pPr lvl="0"/>
            <a:r>
              <a:rPr lang="pl-PL" sz="1800" dirty="0" smtClean="0"/>
              <a:t>na rzecz grupy docelowej, do której kierowane będzie wsparcie przewidziane w ramach projektu,</a:t>
            </a:r>
          </a:p>
          <a:p>
            <a:pPr lvl="0"/>
            <a:r>
              <a:rPr lang="pl-PL" sz="1800" dirty="0" smtClean="0"/>
              <a:t>na określonym terytorium, którego dotyczyć będzie realizacja projektu?</a:t>
            </a:r>
          </a:p>
          <a:p>
            <a:pPr>
              <a:buNone/>
            </a:pPr>
            <a:endParaRPr lang="pl-PL" sz="900" dirty="0" smtClean="0"/>
          </a:p>
          <a:p>
            <a:pPr marL="0" indent="0">
              <a:buNone/>
            </a:pPr>
            <a:endParaRPr lang="pl-PL" sz="100" dirty="0" smtClean="0"/>
          </a:p>
          <a:p>
            <a:pPr marL="0" indent="-457200">
              <a:lnSpc>
                <a:spcPct val="100000"/>
              </a:lnSpc>
              <a:spcBef>
                <a:spcPts val="0"/>
              </a:spcBef>
              <a:buNone/>
            </a:pPr>
            <a:r>
              <a:rPr lang="pl-PL" sz="1800" dirty="0" smtClean="0"/>
              <a:t>     Skala punktowa: od 0 do 15. W ramach kryterium IOK dopuszcza możliwość</a:t>
            </a:r>
          </a:p>
          <a:p>
            <a:pPr marL="0" indent="-457200">
              <a:lnSpc>
                <a:spcPct val="100000"/>
              </a:lnSpc>
              <a:spcBef>
                <a:spcPts val="0"/>
              </a:spcBef>
              <a:buNone/>
            </a:pPr>
            <a:r>
              <a:rPr lang="pl-PL" sz="1800" dirty="0" smtClean="0"/>
              <a:t>     oceny warunkowej.</a:t>
            </a:r>
          </a:p>
          <a:p>
            <a:pPr marL="0" indent="-457200">
              <a:lnSpc>
                <a:spcPct val="100000"/>
              </a:lnSpc>
              <a:spcBef>
                <a:spcPts val="0"/>
              </a:spcBef>
              <a:buNone/>
            </a:pPr>
            <a:endParaRPr lang="pl-PL" sz="1800" dirty="0" smtClean="0"/>
          </a:p>
          <a:p>
            <a:pPr marL="0" indent="0">
              <a:spcBef>
                <a:spcPts val="0"/>
              </a:spcBef>
              <a:buNone/>
            </a:pPr>
            <a:r>
              <a:rPr lang="pl-PL" sz="1800" i="1" dirty="0" smtClean="0"/>
              <a:t>    Kryterium jest weryfikowane na podstawie zapisów w części U.1 wniosku</a:t>
            </a:r>
          </a:p>
          <a:p>
            <a:pPr marL="0" indent="0">
              <a:spcBef>
                <a:spcPts val="0"/>
              </a:spcBef>
              <a:buNone/>
            </a:pPr>
            <a:r>
              <a:rPr lang="pl-PL" sz="1800" i="1" dirty="0" smtClean="0"/>
              <a:t>    o dofinansowanie.</a:t>
            </a:r>
          </a:p>
          <a:p>
            <a:pPr>
              <a:buNone/>
            </a:pPr>
            <a:endParaRPr lang="pl-PL" sz="1600" dirty="0" smtClean="0"/>
          </a:p>
          <a:p>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63</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1974" y="958850"/>
            <a:ext cx="7953375" cy="933450"/>
          </a:xfrm>
        </p:spPr>
        <p:txBody>
          <a:bodyPr/>
          <a:lstStyle/>
          <a:p>
            <a:r>
              <a:rPr lang="pl-PL" sz="2800" b="1" dirty="0" smtClean="0"/>
              <a:t>Kryterium budżetu projektu</a:t>
            </a:r>
            <a:endParaRPr lang="pl-PL" sz="2800" b="1" dirty="0"/>
          </a:p>
        </p:txBody>
      </p:sp>
      <p:sp>
        <p:nvSpPr>
          <p:cNvPr id="3" name="Symbol zastępczy zawartości 2"/>
          <p:cNvSpPr>
            <a:spLocks noGrp="1"/>
          </p:cNvSpPr>
          <p:nvPr>
            <p:ph idx="1"/>
          </p:nvPr>
        </p:nvSpPr>
        <p:spPr>
          <a:xfrm>
            <a:off x="367553" y="1739152"/>
            <a:ext cx="8399929" cy="4437811"/>
          </a:xfrm>
        </p:spPr>
        <p:txBody>
          <a:bodyPr/>
          <a:lstStyle/>
          <a:p>
            <a:r>
              <a:rPr lang="pl-PL" sz="2000" b="1" dirty="0" smtClean="0"/>
              <a:t>Czy wydatki są niezbędne do realizacji projektu i osiągnięcia jego celów?</a:t>
            </a:r>
          </a:p>
          <a:p>
            <a:pPr>
              <a:buNone/>
            </a:pPr>
            <a:r>
              <a:rPr lang="pl-PL" sz="1800" dirty="0" smtClean="0"/>
              <a:t>     Skala punktowa: od 0 do 8. W ramach kryterium IOK dopuszcza możliwość oceny warunkowej.</a:t>
            </a:r>
          </a:p>
          <a:p>
            <a:r>
              <a:rPr lang="pl-PL" sz="2000" b="1" dirty="0" smtClean="0"/>
              <a:t>Czy budżet projektu został sporządzony w sposób prawidłowy?</a:t>
            </a:r>
          </a:p>
          <a:p>
            <a:pPr marL="180975" indent="-180975" algn="just">
              <a:buNone/>
            </a:pPr>
            <a:r>
              <a:rPr lang="pl-PL" sz="1800" dirty="0" smtClean="0"/>
              <a:t>    W ramach tego kryterium weryfikacji podlega zgodność budżetu z wymogami zawartymi w wytycznych w zakresie </a:t>
            </a:r>
            <a:r>
              <a:rPr lang="pl-PL" sz="1800" dirty="0" err="1" smtClean="0"/>
              <a:t>kwalifikowalności</a:t>
            </a:r>
            <a:r>
              <a:rPr lang="pl-PL" sz="1800" dirty="0" smtClean="0"/>
              <a:t> wydatków oraz zapisami instrukcji wypełniania wniosku o dofinansowanie. Dodatkowo w ramach kryterium bada się prawidłowość stosowania kwot ryczałtowych oraz stawek jednostkowych          w przypadkach projektów spełniających warunki ich stosowania.</a:t>
            </a:r>
          </a:p>
          <a:p>
            <a:pPr marL="0" indent="0">
              <a:buNone/>
            </a:pPr>
            <a:endParaRPr lang="pl-PL" sz="1800" dirty="0" smtClean="0"/>
          </a:p>
          <a:p>
            <a:pPr marL="0" indent="0">
              <a:spcBef>
                <a:spcPts val="0"/>
              </a:spcBef>
              <a:buNone/>
            </a:pPr>
            <a:r>
              <a:rPr lang="pl-PL" sz="1800" dirty="0" smtClean="0"/>
              <a:t>     Skala punktowa: od 0 do 5. W ramach kryterium IOK dopuszcza możliwość oceny</a:t>
            </a:r>
          </a:p>
          <a:p>
            <a:pPr marL="0" indent="0">
              <a:spcBef>
                <a:spcPts val="0"/>
              </a:spcBef>
              <a:buNone/>
            </a:pPr>
            <a:r>
              <a:rPr lang="pl-PL" sz="1800" dirty="0" smtClean="0"/>
              <a:t>     warunkowej.</a:t>
            </a:r>
          </a:p>
          <a:p>
            <a:pPr marL="0" indent="0">
              <a:spcBef>
                <a:spcPts val="0"/>
              </a:spcBef>
              <a:buNone/>
            </a:pPr>
            <a:endParaRPr lang="pl-PL" sz="800" dirty="0" smtClean="0"/>
          </a:p>
          <a:p>
            <a:pPr marL="0" indent="0">
              <a:buNone/>
            </a:pPr>
            <a:r>
              <a:rPr lang="pl-PL" sz="1800" dirty="0" smtClean="0"/>
              <a:t>    </a:t>
            </a:r>
            <a:r>
              <a:rPr lang="pl-PL" sz="1800" i="1" dirty="0" smtClean="0"/>
              <a:t>Kryteria są weryfikowane na podstawie zapisów w części Y wniosku o dofinansowanie.</a:t>
            </a:r>
          </a:p>
          <a:p>
            <a:pPr>
              <a:buNone/>
            </a:pPr>
            <a:endParaRPr lang="pl-PL" sz="1600"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64</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2450" y="958850"/>
            <a:ext cx="7962900" cy="933450"/>
          </a:xfrm>
        </p:spPr>
        <p:txBody>
          <a:bodyPr/>
          <a:lstStyle/>
          <a:p>
            <a:r>
              <a:rPr lang="pl-PL" sz="2800" b="1" dirty="0" smtClean="0"/>
              <a:t>Kryterium efektywności kosztowej projektu</a:t>
            </a:r>
            <a:endParaRPr lang="pl-PL" sz="2800" b="1" dirty="0"/>
          </a:p>
        </p:txBody>
      </p:sp>
      <p:sp>
        <p:nvSpPr>
          <p:cNvPr id="3" name="Symbol zastępczy zawartości 2"/>
          <p:cNvSpPr>
            <a:spLocks noGrp="1"/>
          </p:cNvSpPr>
          <p:nvPr>
            <p:ph idx="1"/>
          </p:nvPr>
        </p:nvSpPr>
        <p:spPr>
          <a:xfrm>
            <a:off x="628650" y="1900720"/>
            <a:ext cx="7886700" cy="4276244"/>
          </a:xfrm>
        </p:spPr>
        <p:txBody>
          <a:bodyPr/>
          <a:lstStyle/>
          <a:p>
            <a:pPr algn="just">
              <a:buNone/>
            </a:pPr>
            <a:r>
              <a:rPr lang="pl-PL" dirty="0" smtClean="0"/>
              <a:t>	</a:t>
            </a:r>
            <a:r>
              <a:rPr lang="pl-PL" sz="1800" b="1" dirty="0" smtClean="0"/>
              <a:t>Czy wysokość kosztów przypadających na jednego uczestnika projektu jest adekwatna do zakresu projektu oraz osiągniętych korzyści, a zaplanowane wydatki są racjonalne?</a:t>
            </a:r>
          </a:p>
          <a:p>
            <a:pPr>
              <a:buNone/>
            </a:pPr>
            <a:endParaRPr lang="pl-PL" sz="1800" dirty="0" smtClean="0"/>
          </a:p>
          <a:p>
            <a:pPr algn="just">
              <a:buNone/>
            </a:pPr>
            <a:r>
              <a:rPr lang="pl-PL" sz="1800" dirty="0" smtClean="0"/>
              <a:t>	Skala punktowa: od 0 do 7. W ramach kryterium IOK dopuszcza możliwość oceny warunkowej.</a:t>
            </a:r>
          </a:p>
          <a:p>
            <a:pPr algn="just">
              <a:buNone/>
            </a:pPr>
            <a:endParaRPr lang="pl-PL" sz="1800" dirty="0" smtClean="0"/>
          </a:p>
          <a:p>
            <a:pPr algn="just">
              <a:buNone/>
            </a:pPr>
            <a:r>
              <a:rPr lang="pl-PL" sz="1800" dirty="0" smtClean="0"/>
              <a:t>	</a:t>
            </a:r>
            <a:r>
              <a:rPr lang="pl-PL" sz="1800" i="1" dirty="0" smtClean="0"/>
              <a:t>Kryterium jest weryfikowane na podstawie zapisów w części W. wniosku                   o dofinansowanie.</a:t>
            </a:r>
          </a:p>
          <a:p>
            <a:pPr algn="just">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65</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625" y="958850"/>
            <a:ext cx="8715376" cy="816162"/>
          </a:xfrm>
        </p:spPr>
        <p:txBody>
          <a:bodyPr/>
          <a:lstStyle/>
          <a:p>
            <a:r>
              <a:rPr lang="pl-PL" sz="2600" b="1" dirty="0" smtClean="0"/>
              <a:t>Kryterium zgodności ze standardem usług i katalogiem stawek</a:t>
            </a:r>
            <a:endParaRPr lang="pl-PL" sz="2600" b="1" dirty="0"/>
          </a:p>
        </p:txBody>
      </p:sp>
      <p:sp>
        <p:nvSpPr>
          <p:cNvPr id="3" name="Symbol zastępczy zawartości 2"/>
          <p:cNvSpPr>
            <a:spLocks noGrp="1"/>
          </p:cNvSpPr>
          <p:nvPr>
            <p:ph idx="1"/>
          </p:nvPr>
        </p:nvSpPr>
        <p:spPr>
          <a:xfrm>
            <a:off x="259976" y="1839074"/>
            <a:ext cx="8255374" cy="4561726"/>
          </a:xfrm>
        </p:spPr>
        <p:txBody>
          <a:bodyPr/>
          <a:lstStyle/>
          <a:p>
            <a:pPr algn="just">
              <a:buNone/>
            </a:pPr>
            <a:r>
              <a:rPr lang="pl-PL" sz="1600" dirty="0" smtClean="0"/>
              <a:t>	</a:t>
            </a:r>
            <a:r>
              <a:rPr lang="pl-PL" sz="1800" b="1" dirty="0" smtClean="0"/>
              <a:t>Czy zaplanowane w ramach projektu zadania są zgodne z określonym minimalnym standardem usług oraz wydatki są zgodne z katalogiem stawek, określonym dla konkursu?</a:t>
            </a:r>
            <a:endParaRPr lang="pl-PL" sz="1600" b="1" dirty="0" smtClean="0"/>
          </a:p>
          <a:p>
            <a:pPr>
              <a:buNone/>
            </a:pPr>
            <a:endParaRPr lang="pl-PL" sz="200" dirty="0" smtClean="0"/>
          </a:p>
          <a:p>
            <a:pPr algn="just">
              <a:buNone/>
            </a:pPr>
            <a:r>
              <a:rPr lang="pl-PL" sz="1600" dirty="0" smtClean="0"/>
              <a:t>	</a:t>
            </a:r>
            <a:r>
              <a:rPr lang="pl-PL" sz="1800" dirty="0" smtClean="0"/>
              <a:t>W ramach tego kryterium weryfikacji podlega zgodność wydatków zaplanowanych </a:t>
            </a:r>
            <a:br>
              <a:rPr lang="pl-PL" sz="1800" dirty="0" smtClean="0"/>
            </a:br>
            <a:r>
              <a:rPr lang="pl-PL" sz="1800" dirty="0" smtClean="0"/>
              <a:t>w budżecie projektu z określonym standardem usług oraz katalogiem stawek dopuszczalnych w ramach danego konkursu, który stanowi załącznik do </a:t>
            </a:r>
            <a:r>
              <a:rPr lang="pl-PL" sz="1800" i="1" dirty="0" smtClean="0"/>
              <a:t>Regulaminu konkursu</a:t>
            </a:r>
            <a:r>
              <a:rPr lang="pl-PL" sz="1800" dirty="0" smtClean="0"/>
              <a:t>.</a:t>
            </a:r>
            <a:endParaRPr lang="pl-PL" sz="100" dirty="0" smtClean="0"/>
          </a:p>
          <a:p>
            <a:pPr>
              <a:lnSpc>
                <a:spcPct val="150000"/>
              </a:lnSpc>
              <a:buNone/>
            </a:pPr>
            <a:r>
              <a:rPr lang="pl-PL" sz="1600" dirty="0" smtClean="0"/>
              <a:t>	</a:t>
            </a:r>
            <a:r>
              <a:rPr lang="pl-PL" sz="1800" dirty="0" smtClean="0"/>
              <a:t>W ramach kryterium IOK dopuszcza możliwość oceny warunkowej. </a:t>
            </a:r>
          </a:p>
          <a:p>
            <a:pPr algn="just">
              <a:lnSpc>
                <a:spcPct val="100000"/>
              </a:lnSpc>
              <a:spcBef>
                <a:spcPts val="0"/>
              </a:spcBef>
              <a:buNone/>
            </a:pPr>
            <a:r>
              <a:rPr lang="pl-PL" sz="1050" dirty="0" smtClean="0"/>
              <a:t>       </a:t>
            </a:r>
          </a:p>
          <a:p>
            <a:pPr algn="just">
              <a:lnSpc>
                <a:spcPct val="100000"/>
              </a:lnSpc>
              <a:spcBef>
                <a:spcPts val="0"/>
              </a:spcBef>
              <a:buNone/>
            </a:pPr>
            <a:r>
              <a:rPr lang="pl-PL" sz="1050" dirty="0" smtClean="0"/>
              <a:t>        </a:t>
            </a:r>
            <a:r>
              <a:rPr lang="pl-PL" sz="1400" dirty="0" smtClean="0"/>
              <a:t>W ramach tego kryterium weryfikacji podlega zgodność wydatków zaplanowanych w budżecie projektu           z określonym standardem usług oraz katalogiem stawek dopuszczalnych w ramach konkursu, który stanowi załącznik nr 7 do </a:t>
            </a:r>
            <a:r>
              <a:rPr lang="pl-PL" sz="1400" i="1" dirty="0" smtClean="0"/>
              <a:t>Regulaminu konkursu</a:t>
            </a:r>
            <a:r>
              <a:rPr lang="pl-PL" sz="1400" dirty="0" smtClean="0"/>
              <a:t>.</a:t>
            </a:r>
            <a:endParaRPr lang="pl-PL" sz="1200" dirty="0" smtClean="0"/>
          </a:p>
          <a:p>
            <a:pPr>
              <a:lnSpc>
                <a:spcPct val="150000"/>
              </a:lnSpc>
              <a:buNone/>
            </a:pPr>
            <a:r>
              <a:rPr lang="pl-PL" sz="1800" dirty="0" smtClean="0"/>
              <a:t>	</a:t>
            </a:r>
            <a:r>
              <a:rPr lang="pl-PL" sz="2000" u="sng" dirty="0" smtClean="0">
                <a:solidFill>
                  <a:srgbClr val="FF0000"/>
                </a:solidFill>
              </a:rPr>
              <a:t>Niespełnienie kryterium oznacza odrzucenie wniosku. </a:t>
            </a:r>
            <a:endParaRPr lang="pl-PL" sz="1800" u="sng" dirty="0" smtClean="0">
              <a:solidFill>
                <a:srgbClr val="FF0000"/>
              </a:solidFill>
            </a:endParaRPr>
          </a:p>
          <a:p>
            <a:pPr>
              <a:lnSpc>
                <a:spcPct val="150000"/>
              </a:lnSpc>
              <a:buNone/>
            </a:pPr>
            <a:r>
              <a:rPr lang="pl-PL" sz="1800" dirty="0" smtClean="0"/>
              <a:t>     </a:t>
            </a:r>
            <a:r>
              <a:rPr lang="pl-PL" sz="1800" i="1" dirty="0" smtClean="0"/>
              <a:t>Kryterium jest weryfikowane na podstawie zapisów wniosku o dofinansowanie.</a:t>
            </a:r>
          </a:p>
          <a:p>
            <a:pPr>
              <a:buNone/>
            </a:pPr>
            <a:endParaRPr lang="pl-PL" sz="1600" dirty="0" smtClean="0"/>
          </a:p>
          <a:p>
            <a:pPr>
              <a:buNone/>
            </a:pPr>
            <a:r>
              <a:rPr lang="pl-PL" sz="1600" dirty="0" smtClean="0"/>
              <a:t>	</a:t>
            </a: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66</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smtClean="0"/>
              <a:t>Kryterium budżetu projektu</a:t>
            </a:r>
            <a:endParaRPr lang="pl-PL" sz="2800" b="1" dirty="0"/>
          </a:p>
        </p:txBody>
      </p:sp>
      <p:sp>
        <p:nvSpPr>
          <p:cNvPr id="3" name="Symbol zastępczy zawartości 2"/>
          <p:cNvSpPr>
            <a:spLocks noGrp="1"/>
          </p:cNvSpPr>
          <p:nvPr>
            <p:ph idx="1"/>
          </p:nvPr>
        </p:nvSpPr>
        <p:spPr>
          <a:xfrm>
            <a:off x="628650" y="2085654"/>
            <a:ext cx="7886700" cy="4091309"/>
          </a:xfrm>
        </p:spPr>
        <p:txBody>
          <a:bodyPr/>
          <a:lstStyle/>
          <a:p>
            <a:pPr>
              <a:buNone/>
            </a:pPr>
            <a:r>
              <a:rPr lang="pl-PL" sz="2400" b="1" dirty="0" smtClean="0"/>
              <a:t>	Czy wszystkie wydatki są kwalifikowane?</a:t>
            </a:r>
          </a:p>
          <a:p>
            <a:pPr>
              <a:buNone/>
            </a:pPr>
            <a:r>
              <a:rPr lang="pl-PL" sz="1800" dirty="0" smtClean="0"/>
              <a:t>	</a:t>
            </a:r>
          </a:p>
          <a:p>
            <a:pPr algn="just">
              <a:buNone/>
            </a:pPr>
            <a:r>
              <a:rPr lang="pl-PL" sz="1800" dirty="0" smtClean="0"/>
              <a:t>	W przypadku zidentyfikowania na etapie oceny projektu wydatków </a:t>
            </a:r>
            <a:r>
              <a:rPr lang="pl-PL" sz="1800" dirty="0" err="1" smtClean="0"/>
              <a:t>niekwalifikowalnych</a:t>
            </a:r>
            <a:r>
              <a:rPr lang="pl-PL" sz="1800" dirty="0" smtClean="0"/>
              <a:t> wniosek uznaje się za niespełniający minimalnych wymagań pozwalających otrzymać dofinansowanie.</a:t>
            </a:r>
          </a:p>
          <a:p>
            <a:pPr>
              <a:buNone/>
            </a:pPr>
            <a:endParaRPr lang="pl-PL" sz="3200" dirty="0" smtClean="0"/>
          </a:p>
          <a:p>
            <a:pPr>
              <a:buNone/>
            </a:pPr>
            <a:r>
              <a:rPr lang="pl-PL" sz="1800" dirty="0" smtClean="0"/>
              <a:t>	W ramach kryterium IOK dopuszcza możliwość oceny warunkowej.</a:t>
            </a:r>
          </a:p>
          <a:p>
            <a:pPr>
              <a:buNone/>
            </a:pPr>
            <a:endParaRPr lang="pl-PL" sz="1600" dirty="0" smtClean="0"/>
          </a:p>
          <a:p>
            <a:pPr>
              <a:buNone/>
            </a:pPr>
            <a:r>
              <a:rPr lang="pl-PL" sz="1800" dirty="0" smtClean="0"/>
              <a:t>	</a:t>
            </a:r>
            <a:r>
              <a:rPr lang="pl-PL" sz="1800" i="1" dirty="0" smtClean="0"/>
              <a:t>Kryterium jest weryfikowane na podstawie zapisów w części Y. wniosku                  o dofinansowanie.</a:t>
            </a:r>
            <a:endParaRPr lang="pl-PL" sz="1800" i="1"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67</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8175" y="958850"/>
            <a:ext cx="7877176" cy="933450"/>
          </a:xfrm>
        </p:spPr>
        <p:txBody>
          <a:bodyPr/>
          <a:lstStyle/>
          <a:p>
            <a:r>
              <a:rPr lang="pl-PL" sz="2800" b="1" dirty="0" smtClean="0"/>
              <a:t>Kryterium zgodności z </a:t>
            </a:r>
            <a:r>
              <a:rPr lang="pl-PL" sz="2800" b="1" dirty="0" err="1" smtClean="0"/>
              <a:t>SzOOP</a:t>
            </a:r>
            <a:endParaRPr lang="pl-PL" sz="2800" b="1" dirty="0"/>
          </a:p>
        </p:txBody>
      </p:sp>
      <p:sp>
        <p:nvSpPr>
          <p:cNvPr id="3" name="Symbol zastępczy zawartości 2"/>
          <p:cNvSpPr>
            <a:spLocks noGrp="1"/>
          </p:cNvSpPr>
          <p:nvPr>
            <p:ph idx="1"/>
          </p:nvPr>
        </p:nvSpPr>
        <p:spPr>
          <a:xfrm>
            <a:off x="313765" y="1931542"/>
            <a:ext cx="8507506" cy="4245421"/>
          </a:xfrm>
        </p:spPr>
        <p:txBody>
          <a:bodyPr/>
          <a:lstStyle/>
          <a:p>
            <a:pPr marL="361950" indent="-361950">
              <a:buNone/>
            </a:pPr>
            <a:r>
              <a:rPr lang="pl-PL" sz="1800" dirty="0" smtClean="0"/>
              <a:t>	</a:t>
            </a:r>
            <a:r>
              <a:rPr lang="pl-PL" sz="2400" b="1" dirty="0" smtClean="0"/>
              <a:t>Czy projekt jest zgodny z zapisami </a:t>
            </a:r>
            <a:r>
              <a:rPr lang="pl-PL" sz="2400" b="1" dirty="0" err="1" smtClean="0"/>
              <a:t>SzOOP</a:t>
            </a:r>
            <a:r>
              <a:rPr lang="pl-PL" sz="2400" b="1" dirty="0" smtClean="0"/>
              <a:t> RPO WD 2014-2020?</a:t>
            </a:r>
          </a:p>
          <a:p>
            <a:pPr>
              <a:buNone/>
            </a:pPr>
            <a:endParaRPr lang="pl-PL" sz="1800" dirty="0" smtClean="0"/>
          </a:p>
          <a:p>
            <a:pPr marL="361950" indent="-361950" algn="just">
              <a:buNone/>
            </a:pPr>
            <a:r>
              <a:rPr lang="pl-PL" sz="1800" dirty="0" smtClean="0"/>
              <a:t>	Kryterium ma na celu zweryfikować zgodność z zapisami </a:t>
            </a:r>
            <a:r>
              <a:rPr lang="pl-PL" sz="1800" dirty="0" err="1" smtClean="0"/>
              <a:t>SzOOP</a:t>
            </a:r>
            <a:r>
              <a:rPr lang="pl-PL" sz="1800" dirty="0" smtClean="0"/>
              <a:t>. Dofinansowanie            nie może otrzymać projekt, który zakłada realizację działań niezgodnych z zapisami </a:t>
            </a:r>
            <a:r>
              <a:rPr lang="pl-PL" sz="1800" dirty="0" err="1" smtClean="0"/>
              <a:t>SzOOP</a:t>
            </a:r>
            <a:r>
              <a:rPr lang="pl-PL" sz="1800" dirty="0" smtClean="0"/>
              <a:t>. </a:t>
            </a:r>
          </a:p>
          <a:p>
            <a:pPr>
              <a:buNone/>
            </a:pPr>
            <a:endParaRPr lang="pl-PL" sz="1800" dirty="0" smtClean="0"/>
          </a:p>
          <a:p>
            <a:pPr marL="361950" indent="-361950">
              <a:buNone/>
            </a:pPr>
            <a:r>
              <a:rPr lang="pl-PL" sz="1800" dirty="0" smtClean="0"/>
              <a:t>	</a:t>
            </a:r>
            <a:r>
              <a:rPr lang="pl-PL" sz="1800" i="1" dirty="0" smtClean="0"/>
              <a:t>Kryterium jest weryfikowane na podstawie zapisów wniosku o dofinansowanie.</a:t>
            </a:r>
          </a:p>
          <a:p>
            <a:pPr>
              <a:buNone/>
            </a:pPr>
            <a:endParaRPr lang="pl-PL" sz="1800" dirty="0" smtClean="0"/>
          </a:p>
          <a:p>
            <a:pPr>
              <a:buNone/>
            </a:pPr>
            <a:r>
              <a:rPr lang="pl-PL" sz="1800" dirty="0" smtClean="0"/>
              <a:t>	</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68</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500" y="958850"/>
            <a:ext cx="7943851" cy="784225"/>
          </a:xfrm>
        </p:spPr>
        <p:txBody>
          <a:bodyPr/>
          <a:lstStyle/>
          <a:p>
            <a:r>
              <a:rPr lang="pl-PL" sz="2800" b="1" dirty="0" smtClean="0"/>
              <a:t>Kryterium spełnienia minimalnych wymagań</a:t>
            </a:r>
            <a:endParaRPr lang="pl-PL" sz="2800" b="1" dirty="0"/>
          </a:p>
        </p:txBody>
      </p:sp>
      <p:sp>
        <p:nvSpPr>
          <p:cNvPr id="3" name="Symbol zastępczy zawartości 2"/>
          <p:cNvSpPr>
            <a:spLocks noGrp="1"/>
          </p:cNvSpPr>
          <p:nvPr>
            <p:ph idx="1"/>
          </p:nvPr>
        </p:nvSpPr>
        <p:spPr>
          <a:xfrm>
            <a:off x="448234" y="1628775"/>
            <a:ext cx="8485453" cy="4924425"/>
          </a:xfrm>
        </p:spPr>
        <p:txBody>
          <a:bodyPr/>
          <a:lstStyle/>
          <a:p>
            <a:pPr>
              <a:buNone/>
            </a:pPr>
            <a:r>
              <a:rPr lang="pl-PL" sz="1800" dirty="0" smtClean="0"/>
              <a:t>	</a:t>
            </a:r>
            <a:r>
              <a:rPr lang="pl-PL" sz="1800" b="1" dirty="0" smtClean="0"/>
              <a:t>C</a:t>
            </a:r>
            <a:r>
              <a:rPr lang="x-none" sz="1800" b="1" smtClean="0"/>
              <a:t>zy wniosek otrzymał wymagane minimum 60 punktów ogółem oraz co najmniej 60% punktów </a:t>
            </a:r>
            <a:r>
              <a:rPr lang="pl-PL" sz="1800" b="1" dirty="0" smtClean="0"/>
              <a:t> </a:t>
            </a:r>
            <a:r>
              <a:rPr lang="x-none" sz="1800" b="1" smtClean="0"/>
              <a:t>w poszczególnych grupach kryteriów merytorycznych:</a:t>
            </a:r>
            <a:endParaRPr lang="pl-PL" sz="1800" b="1" dirty="0" smtClean="0"/>
          </a:p>
          <a:p>
            <a:pPr lvl="0"/>
            <a:r>
              <a:rPr lang="pl-PL" sz="1600" dirty="0" smtClean="0"/>
              <a:t>kryteria nr 1, 2 oraz 3,</a:t>
            </a:r>
          </a:p>
          <a:p>
            <a:pPr lvl="0"/>
            <a:r>
              <a:rPr lang="pl-PL" sz="1600" dirty="0" smtClean="0"/>
              <a:t>kryterium nr 4,</a:t>
            </a:r>
          </a:p>
          <a:p>
            <a:pPr lvl="0"/>
            <a:r>
              <a:rPr lang="pl-PL" sz="1600" dirty="0" smtClean="0"/>
              <a:t>kryteria nr 5 oraz 6,</a:t>
            </a:r>
          </a:p>
          <a:p>
            <a:pPr lvl="0"/>
            <a:r>
              <a:rPr lang="pl-PL" sz="1600" dirty="0" smtClean="0"/>
              <a:t>kryteria nr 7 oraz 8,</a:t>
            </a:r>
          </a:p>
          <a:p>
            <a:pPr lvl="0"/>
            <a:r>
              <a:rPr lang="pl-PL" sz="1600" dirty="0" smtClean="0"/>
              <a:t>kryterium nr 9,</a:t>
            </a:r>
          </a:p>
          <a:p>
            <a:pPr lvl="0"/>
            <a:r>
              <a:rPr lang="pl-PL" sz="1600" dirty="0" smtClean="0"/>
              <a:t>kryteria nr 10, 11 oraz 12</a:t>
            </a:r>
          </a:p>
          <a:p>
            <a:pPr>
              <a:buNone/>
            </a:pPr>
            <a:r>
              <a:rPr lang="pl-PL" sz="1600" dirty="0" smtClean="0"/>
              <a:t>     oraz otrzymał pozytywną ocenę za spełnienie kryteriów nr 13, 14 i 15?</a:t>
            </a:r>
          </a:p>
          <a:p>
            <a:pPr>
              <a:buNone/>
            </a:pPr>
            <a:endParaRPr lang="pl-PL" sz="800" dirty="0" smtClean="0"/>
          </a:p>
          <a:p>
            <a:pPr algn="just">
              <a:buNone/>
            </a:pPr>
            <a:r>
              <a:rPr lang="pl-PL" sz="1600" dirty="0" smtClean="0"/>
              <a:t>	Za projekt spełniający w minimalnym stopniu kryteria merytoryczne i kwalifikujący się                      do dofinansowania uznaje się projekt, który otrzymał co najmniej 60 punktów ogółem oraz               co najmniej 60% punktów w powyżej wymienionych grupach oraz otrzymał pozytywną ocenę             w zakresie zgodności ze standardem usług i katalogiem stawek oraz kwalifikowalności wydatków.</a:t>
            </a:r>
          </a:p>
          <a:p>
            <a:pPr marL="180975" indent="-180975" algn="just">
              <a:buNone/>
            </a:pPr>
            <a:r>
              <a:rPr lang="pl-PL" sz="1600" i="1" dirty="0" smtClean="0"/>
              <a:t>    Kryterium jest weryfikowane na podstawie ocen dokonanych w poszczególnych grupach kryteriów    merytorycznych</a:t>
            </a:r>
          </a:p>
          <a:p>
            <a:pPr marL="0" indent="0" algn="just">
              <a:buNone/>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69</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0659" y="958850"/>
            <a:ext cx="8174691" cy="933450"/>
          </a:xfrm>
        </p:spPr>
        <p:txBody>
          <a:bodyPr/>
          <a:lstStyle/>
          <a:p>
            <a:r>
              <a:rPr lang="pl-PL" sz="2800" dirty="0" smtClean="0"/>
              <a:t> </a:t>
            </a:r>
            <a:r>
              <a:rPr lang="pl-PL" sz="1800" b="1" dirty="0" smtClean="0"/>
              <a:t>W skład poszczególnych OSI wchodzą następujące jednostki terytorialne:</a:t>
            </a:r>
            <a:endParaRPr lang="pl-PL" sz="2800" b="1" dirty="0"/>
          </a:p>
        </p:txBody>
      </p:sp>
      <p:sp>
        <p:nvSpPr>
          <p:cNvPr id="3" name="Symbol zastępczy zawartości 2"/>
          <p:cNvSpPr>
            <a:spLocks noGrp="1"/>
          </p:cNvSpPr>
          <p:nvPr>
            <p:ph idx="1"/>
          </p:nvPr>
        </p:nvSpPr>
        <p:spPr>
          <a:xfrm>
            <a:off x="412376" y="1667435"/>
            <a:ext cx="8102973" cy="4769224"/>
          </a:xfrm>
        </p:spPr>
        <p:txBody>
          <a:bodyPr/>
          <a:lstStyle/>
          <a:p>
            <a:pPr lvl="0">
              <a:buNone/>
            </a:pPr>
            <a:r>
              <a:rPr lang="pl-PL" sz="1400" b="1" dirty="0" smtClean="0"/>
              <a:t>W przypadku OIDB (Obszar Interwencji Dolina Baryczy):</a:t>
            </a:r>
          </a:p>
          <a:p>
            <a:pPr lvl="0"/>
            <a:r>
              <a:rPr lang="pl-PL" sz="1200" dirty="0" smtClean="0"/>
              <a:t>gminy wiejskie: Jemielno, Niechlów, Cieszków, Krośnice, Dobroszyce, Dziadowa Kłoda, Zawonia, Wińsko; oraz</a:t>
            </a:r>
          </a:p>
          <a:p>
            <a:pPr lvl="0"/>
            <a:r>
              <a:rPr lang="pl-PL" sz="1200" dirty="0" smtClean="0"/>
              <a:t>gminy miejsko - wiejskie: Góra, Wąsosz, Milicz, Bierutów, Międzybórz, Syców, Twardogóra, Prusice, Żmigród, Brzeg Dolny, Wołów,</a:t>
            </a:r>
          </a:p>
          <a:p>
            <a:pPr lvl="0">
              <a:buNone/>
            </a:pPr>
            <a:r>
              <a:rPr lang="pl-PL" sz="1200" u="sng" dirty="0" smtClean="0"/>
              <a:t>Obszar interwencji ukierunkowany na OIDB obejmuje w całości powiaty: górowski, milicki, wołowski.</a:t>
            </a:r>
          </a:p>
          <a:p>
            <a:pPr lvl="0">
              <a:buNone/>
            </a:pPr>
            <a:r>
              <a:rPr lang="pl-PL" sz="1400" b="1" dirty="0" smtClean="0"/>
              <a:t>W przypadku </a:t>
            </a:r>
            <a:r>
              <a:rPr lang="pl-PL" sz="1400" b="1" dirty="0"/>
              <a:t>OIRW </a:t>
            </a:r>
            <a:r>
              <a:rPr lang="pl-PL" sz="1400" b="1" dirty="0" smtClean="0"/>
              <a:t>(Obszar </a:t>
            </a:r>
            <a:r>
              <a:rPr lang="pl-PL" sz="1400" b="1" dirty="0"/>
              <a:t>Interwencji </a:t>
            </a:r>
            <a:r>
              <a:rPr lang="pl-PL" sz="1400" b="1" dirty="0" smtClean="0"/>
              <a:t>Równiny Wrocławskiej):</a:t>
            </a:r>
          </a:p>
          <a:p>
            <a:pPr lvl="0"/>
            <a:r>
              <a:rPr lang="pl-PL" sz="1200" dirty="0" smtClean="0"/>
              <a:t>gmina miejska: Oława; oraz</a:t>
            </a:r>
          </a:p>
          <a:p>
            <a:pPr lvl="0"/>
            <a:r>
              <a:rPr lang="pl-PL" sz="1200" dirty="0" smtClean="0"/>
              <a:t>gminy wiejskie: Domaniów, Oława, Borów, Kondratowice, Przeworno, Kostomłoty, Malczyce, Udanin, Jordanów Śląski, Mietków; oraz</a:t>
            </a:r>
          </a:p>
          <a:p>
            <a:pPr lvl="0"/>
            <a:r>
              <a:rPr lang="pl-PL" sz="1200" dirty="0" smtClean="0"/>
              <a:t>gminy miejsko - wiejskie: Strzelin, Wiązów, Środa Śląska,</a:t>
            </a:r>
          </a:p>
          <a:p>
            <a:pPr lvl="0">
              <a:buNone/>
            </a:pPr>
            <a:r>
              <a:rPr lang="pl-PL" sz="1200" u="sng" dirty="0" smtClean="0"/>
              <a:t>Obszar interwencji ukierunkowany na OIRW obejmuje w całości powiat strzeliński.</a:t>
            </a:r>
          </a:p>
          <a:p>
            <a:pPr lvl="0">
              <a:buNone/>
            </a:pPr>
            <a:r>
              <a:rPr lang="pl-PL" sz="1400" b="1" dirty="0" smtClean="0"/>
              <a:t>W przypadku ZKD (</a:t>
            </a:r>
            <a:r>
              <a:rPr lang="pl-PL" sz="1400" b="1" dirty="0"/>
              <a:t>Dzierżoniowsko-Kłodzko-Ząbkowicki Obszar </a:t>
            </a:r>
            <a:r>
              <a:rPr lang="pl-PL" sz="1400" b="1" dirty="0" smtClean="0"/>
              <a:t>Interwencji) </a:t>
            </a:r>
            <a:r>
              <a:rPr lang="pl-PL" sz="1400" b="1" dirty="0"/>
              <a:t>:</a:t>
            </a:r>
            <a:endParaRPr lang="pl-PL" sz="1400" b="1" dirty="0" smtClean="0"/>
          </a:p>
          <a:p>
            <a:pPr lvl="0"/>
            <a:r>
              <a:rPr lang="pl-PL" sz="1200" dirty="0" smtClean="0"/>
              <a:t>gminy miejskie: Bielawa, Dzierżoniów, Pieszyce, Piława Górna, Duszniki – Zdrój, Kłodzko, Kudowa - Zdrój, Polanica – Zdrój; oraz</a:t>
            </a:r>
          </a:p>
          <a:p>
            <a:pPr lvl="0"/>
            <a:r>
              <a:rPr lang="pl-PL" sz="1200" dirty="0" smtClean="0"/>
              <a:t>gminy wiejskie: Dzierżoniów, Łagiewniki, Kłodzko, Lewin Kłodzki, Ciepłowody, Kamieniec Ząbkowicki, Stoszowice; oraz</a:t>
            </a:r>
          </a:p>
          <a:p>
            <a:pPr lvl="0"/>
            <a:r>
              <a:rPr lang="pl-PL" sz="1200" dirty="0" smtClean="0"/>
              <a:t>gminy miejsko - wiejskie: Niemcza, Bystrzyca Kłodzka, Lądek – Zdrój, Międzylesie, Radków, Stronie Śląskie, Szczytna, Bardo, Ząbkowice Śląskie, Ziębice, Złoty Stok.</a:t>
            </a:r>
          </a:p>
          <a:p>
            <a:pPr lvl="0">
              <a:buNone/>
            </a:pPr>
            <a:r>
              <a:rPr lang="pl-PL" sz="1200" u="sng" dirty="0" smtClean="0"/>
              <a:t>Obszar interwencji ukierunkowany na ZKD obejmuje w całości powiaty: dzierżoniowski i ząbkowicki.</a:t>
            </a:r>
          </a:p>
          <a:p>
            <a:pPr>
              <a:buNone/>
            </a:pPr>
            <a:endParaRPr lang="pl-PL" sz="1200" b="1" dirty="0" smtClean="0"/>
          </a:p>
          <a:p>
            <a:pPr lvl="0">
              <a:buNone/>
            </a:pPr>
            <a:endParaRPr lang="pl-PL" sz="1400" b="1" dirty="0" smtClean="0"/>
          </a:p>
          <a:p>
            <a:pPr>
              <a:buNone/>
            </a:pP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371600"/>
            <a:ext cx="7886700" cy="4805363"/>
          </a:xfrm>
        </p:spPr>
        <p:txBody>
          <a:bodyPr/>
          <a:lstStyle/>
          <a:p>
            <a:pPr algn="ctr">
              <a:buNone/>
            </a:pPr>
            <a:endParaRPr lang="pl-PL" sz="3600" b="1" dirty="0" smtClean="0"/>
          </a:p>
          <a:p>
            <a:pPr algn="ctr">
              <a:buNone/>
            </a:pPr>
            <a:endParaRPr lang="pl-PL" sz="3600" b="1" dirty="0"/>
          </a:p>
          <a:p>
            <a:pPr algn="ctr">
              <a:buNone/>
            </a:pPr>
            <a:r>
              <a:rPr lang="pl-PL" sz="3600" b="1" dirty="0" smtClean="0"/>
              <a:t>Kryteria </a:t>
            </a:r>
            <a:r>
              <a:rPr lang="pl-PL" sz="3600" b="1" dirty="0"/>
              <a:t>merytoryczne</a:t>
            </a:r>
          </a:p>
          <a:p>
            <a:pPr algn="ctr">
              <a:buNone/>
            </a:pPr>
            <a:r>
              <a:rPr lang="pl-PL" sz="3600" b="1" dirty="0"/>
              <a:t>w konkursie </a:t>
            </a:r>
            <a:r>
              <a:rPr lang="pl-PL" sz="3600" b="1" dirty="0" smtClean="0"/>
              <a:t>8.4.3</a:t>
            </a:r>
            <a:endParaRPr lang="pl-PL" sz="2000" dirty="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70</a:t>
            </a:fld>
            <a:endParaRPr lang="pl-PL"/>
          </a:p>
        </p:txBody>
      </p:sp>
    </p:spTree>
    <p:extLst>
      <p:ext uri="{BB962C8B-B14F-4D97-AF65-F5344CB8AC3E}">
        <p14:creationId xmlns:p14="http://schemas.microsoft.com/office/powerpoint/2010/main" val="797965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ytuł 1"/>
          <p:cNvSpPr>
            <a:spLocks noGrp="1"/>
          </p:cNvSpPr>
          <p:nvPr>
            <p:ph type="title"/>
          </p:nvPr>
        </p:nvSpPr>
        <p:spPr>
          <a:xfrm>
            <a:off x="628650" y="1114425"/>
            <a:ext cx="7886700" cy="1219200"/>
          </a:xfrm>
        </p:spPr>
        <p:txBody>
          <a:bodyPr/>
          <a:lstStyle/>
          <a:p>
            <a:pPr eaLnBrk="1" hangingPunct="1"/>
            <a:r>
              <a:rPr lang="pl-PL" altLang="pl-PL" sz="2800" b="1" smtClean="0"/>
              <a:t>Kryterium adekwatności celu projektu i założonych do osiągnięcia rezultatów</a:t>
            </a:r>
            <a:r>
              <a:rPr lang="pl-PL" altLang="pl-PL" smtClean="0"/>
              <a:t/>
            </a:r>
            <a:br>
              <a:rPr lang="pl-PL" altLang="pl-PL" smtClean="0"/>
            </a:br>
            <a:endParaRPr lang="pl-PL" altLang="pl-PL" smtClean="0"/>
          </a:p>
        </p:txBody>
      </p:sp>
      <p:sp>
        <p:nvSpPr>
          <p:cNvPr id="154627" name="Symbol zastępczy zawartości 2"/>
          <p:cNvSpPr>
            <a:spLocks noGrp="1"/>
          </p:cNvSpPr>
          <p:nvPr>
            <p:ph idx="1"/>
          </p:nvPr>
        </p:nvSpPr>
        <p:spPr>
          <a:xfrm>
            <a:off x="628650" y="1790700"/>
            <a:ext cx="7886700" cy="4622800"/>
          </a:xfrm>
        </p:spPr>
        <p:txBody>
          <a:bodyPr/>
          <a:lstStyle/>
          <a:p>
            <a:pPr algn="just" eaLnBrk="1" hangingPunct="1">
              <a:lnSpc>
                <a:spcPct val="100000"/>
              </a:lnSpc>
              <a:spcBef>
                <a:spcPts val="600"/>
              </a:spcBef>
              <a:buFont typeface="Arial" panose="020B0604020202020204" pitchFamily="34" charset="0"/>
              <a:buNone/>
            </a:pPr>
            <a:r>
              <a:rPr lang="pl-PL" altLang="pl-PL" sz="3200" dirty="0" smtClean="0"/>
              <a:t>	</a:t>
            </a:r>
            <a:r>
              <a:rPr lang="pl-PL" altLang="pl-PL" sz="1800" dirty="0" smtClean="0"/>
              <a:t>Czy projekt jest zgodny z właściwym celem szczegółowym RPO WD 2014-2020 oraz w jaki sposób projekt przyczyni się do osiągnięcia celu szczegółowego </a:t>
            </a:r>
          </a:p>
          <a:p>
            <a:pPr algn="just" eaLnBrk="1" hangingPunct="1">
              <a:lnSpc>
                <a:spcPct val="100000"/>
              </a:lnSpc>
              <a:spcBef>
                <a:spcPts val="600"/>
              </a:spcBef>
              <a:buFont typeface="Arial" panose="020B0604020202020204" pitchFamily="34" charset="0"/>
              <a:buNone/>
            </a:pPr>
            <a:r>
              <a:rPr lang="pl-PL" altLang="pl-PL" sz="1800" dirty="0" smtClean="0"/>
              <a:t>     RPO WD 2014-2020?</a:t>
            </a:r>
          </a:p>
          <a:p>
            <a:pPr algn="just" eaLnBrk="1" hangingPunct="1">
              <a:lnSpc>
                <a:spcPct val="100000"/>
              </a:lnSpc>
              <a:spcBef>
                <a:spcPts val="600"/>
              </a:spcBef>
              <a:buFont typeface="Arial" panose="020B0604020202020204" pitchFamily="34" charset="0"/>
              <a:buNone/>
            </a:pPr>
            <a:endParaRPr lang="pl-PL" altLang="pl-PL" sz="800" dirty="0" smtClean="0"/>
          </a:p>
          <a:p>
            <a:pPr algn="just" eaLnBrk="1" hangingPunct="1">
              <a:lnSpc>
                <a:spcPct val="100000"/>
              </a:lnSpc>
              <a:buFont typeface="Arial" panose="020B0604020202020204" pitchFamily="34" charset="0"/>
              <a:buNone/>
            </a:pPr>
            <a:r>
              <a:rPr lang="pl-PL" altLang="pl-PL" sz="1800" dirty="0" smtClean="0"/>
              <a:t>    Czy potrzeba realizacji projektu jest wystarczająco uzasadniona i odpowiada </a:t>
            </a:r>
            <a:br>
              <a:rPr lang="pl-PL" altLang="pl-PL" sz="1800" dirty="0" smtClean="0"/>
            </a:br>
            <a:r>
              <a:rPr lang="pl-PL" altLang="pl-PL" sz="1800" dirty="0" smtClean="0"/>
              <a:t>na zdiagnozowany problem?</a:t>
            </a:r>
          </a:p>
          <a:p>
            <a:pPr eaLnBrk="1" hangingPunct="1">
              <a:lnSpc>
                <a:spcPct val="100000"/>
              </a:lnSpc>
              <a:buFont typeface="Arial" panose="020B0604020202020204" pitchFamily="34" charset="0"/>
              <a:buNone/>
            </a:pPr>
            <a:endParaRPr lang="pl-PL" altLang="pl-PL" sz="800" dirty="0" smtClean="0"/>
          </a:p>
          <a:p>
            <a:pPr algn="just" eaLnBrk="1" hangingPunct="1">
              <a:lnSpc>
                <a:spcPct val="100000"/>
              </a:lnSpc>
              <a:buFont typeface="Arial" panose="020B0604020202020204" pitchFamily="34" charset="0"/>
              <a:buNone/>
            </a:pPr>
            <a:r>
              <a:rPr lang="pl-PL" altLang="pl-PL" sz="1800" dirty="0" smtClean="0"/>
              <a:t>	Czy zaplanowane w ramach projektu wartości wskaźników są adekwatne </a:t>
            </a:r>
            <a:br>
              <a:rPr lang="pl-PL" altLang="pl-PL" sz="1800" dirty="0" smtClean="0"/>
            </a:br>
            <a:r>
              <a:rPr lang="pl-PL" altLang="pl-PL" sz="1800" dirty="0" smtClean="0"/>
              <a:t>w stosunku do potrzeb i celów projektu, a założone do osiągnięcia wartości </a:t>
            </a:r>
            <a:br>
              <a:rPr lang="pl-PL" altLang="pl-PL" sz="1800" dirty="0" smtClean="0"/>
            </a:br>
            <a:r>
              <a:rPr lang="pl-PL" altLang="pl-PL" sz="1800" dirty="0" smtClean="0"/>
              <a:t>są realne?</a:t>
            </a:r>
          </a:p>
          <a:p>
            <a:pPr eaLnBrk="1" hangingPunct="1">
              <a:lnSpc>
                <a:spcPct val="100000"/>
              </a:lnSpc>
              <a:buFont typeface="Arial" panose="020B0604020202020204" pitchFamily="34" charset="0"/>
              <a:buNone/>
            </a:pPr>
            <a:endParaRPr lang="pl-PL" altLang="pl-PL" sz="800" dirty="0" smtClean="0"/>
          </a:p>
          <a:p>
            <a:pPr eaLnBrk="1" hangingPunct="1">
              <a:buFont typeface="Arial" panose="020B0604020202020204" pitchFamily="34" charset="0"/>
              <a:buNone/>
            </a:pPr>
            <a:r>
              <a:rPr lang="pl-PL" altLang="pl-PL" sz="1800" u="sng" dirty="0" smtClean="0"/>
              <a:t>Dodatkowo w przypadku projektów o wartości co najmniej 2 mln</a:t>
            </a:r>
            <a:r>
              <a:rPr lang="pl-PL" altLang="pl-PL" sz="1800" dirty="0" smtClean="0"/>
              <a:t>: </a:t>
            </a:r>
          </a:p>
          <a:p>
            <a:pPr algn="just" eaLnBrk="1" hangingPunct="1">
              <a:buFont typeface="Arial" panose="020B0604020202020204" pitchFamily="34" charset="0"/>
              <a:buNone/>
            </a:pPr>
            <a:r>
              <a:rPr lang="pl-PL" altLang="pl-PL" sz="1800" dirty="0" smtClean="0"/>
              <a:t>	Czy przedstawiono wystarczający opis ryzyka nieosiągnięcia założeń projektu oraz zaplanowanych w ramach projektach działań zaradczych?</a:t>
            </a:r>
          </a:p>
          <a:p>
            <a:pPr eaLnBrk="1" hangingPunct="1">
              <a:buFont typeface="Arial" panose="020B0604020202020204" pitchFamily="34" charset="0"/>
              <a:buNone/>
            </a:pPr>
            <a:endParaRPr lang="pl-PL" altLang="pl-PL" dirty="0" smtClean="0"/>
          </a:p>
          <a:p>
            <a:pPr eaLnBrk="1" hangingPunct="1">
              <a:buFont typeface="Arial" panose="020B0604020202020204" pitchFamily="34" charset="0"/>
              <a:buNone/>
            </a:pPr>
            <a:r>
              <a:rPr lang="pl-PL" altLang="pl-PL" dirty="0" smtClean="0"/>
              <a:t>	</a:t>
            </a:r>
          </a:p>
          <a:p>
            <a:pPr eaLnBrk="1" hangingPunct="1">
              <a:buFont typeface="Arial" panose="020B0604020202020204" pitchFamily="34" charset="0"/>
              <a:buNone/>
            </a:pPr>
            <a:endParaRPr lang="pl-PL" altLang="pl-PL" sz="3200" dirty="0" smtClean="0"/>
          </a:p>
          <a:p>
            <a:pPr eaLnBrk="1" hangingPunct="1"/>
            <a:endParaRPr lang="pl-PL" altLang="pl-PL" dirty="0" smtClean="0"/>
          </a:p>
        </p:txBody>
      </p:sp>
    </p:spTree>
    <p:extLst>
      <p:ext uri="{BB962C8B-B14F-4D97-AF65-F5344CB8AC3E}">
        <p14:creationId xmlns:p14="http://schemas.microsoft.com/office/powerpoint/2010/main" val="735642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ytuł 1"/>
          <p:cNvSpPr>
            <a:spLocks noGrp="1"/>
          </p:cNvSpPr>
          <p:nvPr>
            <p:ph type="title"/>
          </p:nvPr>
        </p:nvSpPr>
        <p:spPr/>
        <p:txBody>
          <a:bodyPr/>
          <a:lstStyle/>
          <a:p>
            <a:pPr eaLnBrk="1" hangingPunct="1"/>
            <a:r>
              <a:rPr lang="pl-PL" altLang="pl-PL" sz="2800" b="1" smtClean="0"/>
              <a:t>Kryterium adekwatności celu projektu i założonych do osiągnięcia rezultatów – c.d.</a:t>
            </a:r>
            <a:endParaRPr lang="pl-PL" altLang="pl-PL" sz="2800" smtClean="0"/>
          </a:p>
        </p:txBody>
      </p:sp>
      <p:sp>
        <p:nvSpPr>
          <p:cNvPr id="155651" name="Symbol zastępczy zawartości 2"/>
          <p:cNvSpPr>
            <a:spLocks noGrp="1"/>
          </p:cNvSpPr>
          <p:nvPr>
            <p:ph idx="1"/>
          </p:nvPr>
        </p:nvSpPr>
        <p:spPr>
          <a:xfrm>
            <a:off x="628650" y="1914525"/>
            <a:ext cx="7886700" cy="4581525"/>
          </a:xfrm>
        </p:spPr>
        <p:txBody>
          <a:bodyPr/>
          <a:lstStyle/>
          <a:p>
            <a:pPr algn="just" eaLnBrk="1" hangingPunct="1">
              <a:buFont typeface="Arial" panose="020B0604020202020204" pitchFamily="34" charset="0"/>
              <a:buNone/>
            </a:pPr>
            <a:r>
              <a:rPr lang="pl-PL" altLang="pl-PL" sz="1400" dirty="0" smtClean="0"/>
              <a:t>      W zakresie zgodności projektu z RPO WD 2014-2020 weryfikacji podlega m.in. adekwatność doboru wskaźników, trafność doboru celu głównego projektu oraz opis, w jaki sposób projekt przyczyni                się do osiągnięcia celu szczegółowego RPO WD 2014-2020.</a:t>
            </a:r>
          </a:p>
          <a:p>
            <a:pPr algn="just" eaLnBrk="1" hangingPunct="1">
              <a:buFont typeface="Arial" panose="020B0604020202020204" pitchFamily="34" charset="0"/>
              <a:buNone/>
            </a:pPr>
            <a:endParaRPr lang="pl-PL" altLang="pl-PL" sz="500" dirty="0" smtClean="0"/>
          </a:p>
          <a:p>
            <a:pPr algn="just" eaLnBrk="1" hangingPunct="1">
              <a:buFont typeface="Arial" panose="020B0604020202020204" pitchFamily="34" charset="0"/>
              <a:buNone/>
            </a:pPr>
            <a:r>
              <a:rPr lang="pl-PL" altLang="pl-PL" sz="1400" dirty="0" smtClean="0"/>
              <a:t>      Kryterium jest weryfikowane na podstawie zapisów w części F, N, O, T wniosku o dofinansowanie.</a:t>
            </a:r>
          </a:p>
          <a:p>
            <a:pPr algn="just" eaLnBrk="1" hangingPunct="1">
              <a:lnSpc>
                <a:spcPct val="100000"/>
              </a:lnSpc>
              <a:buFont typeface="Arial" panose="020B0604020202020204" pitchFamily="34" charset="0"/>
              <a:buNone/>
            </a:pPr>
            <a:endParaRPr lang="pl-PL" altLang="pl-PL" sz="400" dirty="0" smtClean="0"/>
          </a:p>
          <a:p>
            <a:pPr algn="just" eaLnBrk="1" hangingPunct="1">
              <a:lnSpc>
                <a:spcPct val="100000"/>
              </a:lnSpc>
              <a:buFont typeface="Arial" panose="020B0604020202020204" pitchFamily="34" charset="0"/>
              <a:buNone/>
            </a:pPr>
            <a:r>
              <a:rPr lang="pl-PL" altLang="pl-PL" sz="1200" dirty="0" smtClean="0"/>
              <a:t>      </a:t>
            </a:r>
            <a:r>
              <a:rPr lang="pl-PL" altLang="pl-PL" sz="1400" dirty="0" smtClean="0"/>
              <a:t>Weryfikacja, czy zaplanowane wskaźniki wynikają ze zdiagnozowanych potrzeb i są dobrane odpowiednio do działań zaplanowanych w projekcie, a ich wartość jest satysfakcjonująca z punktu widzenia ponoszonych nakładów oraz zakresu merytorycznego projektu. Ocenie będą podlegały również informacje dotyczące źródeł weryfikacji wskaźników oraz częstotliwości ich pomiaru. Ocenie podlegają jedynie te wskaźniki, które nie będą weryfikowane na etapie oceny zgodności projektu </a:t>
            </a:r>
            <a:br>
              <a:rPr lang="pl-PL" altLang="pl-PL" sz="1400" dirty="0" smtClean="0"/>
            </a:br>
            <a:r>
              <a:rPr lang="pl-PL" altLang="pl-PL" sz="1400" dirty="0" smtClean="0"/>
              <a:t>ze Strategią ZIT.</a:t>
            </a:r>
          </a:p>
          <a:p>
            <a:pPr algn="just" eaLnBrk="1" hangingPunct="1">
              <a:buFont typeface="Arial" panose="020B0604020202020204" pitchFamily="34" charset="0"/>
              <a:buNone/>
            </a:pPr>
            <a:endParaRPr lang="pl-PL" altLang="pl-PL" sz="100" dirty="0" smtClean="0"/>
          </a:p>
          <a:p>
            <a:pPr algn="just" eaLnBrk="1" hangingPunct="1">
              <a:lnSpc>
                <a:spcPct val="100000"/>
              </a:lnSpc>
              <a:buFont typeface="Arial" panose="020B0604020202020204" pitchFamily="34" charset="0"/>
              <a:buNone/>
            </a:pPr>
            <a:r>
              <a:rPr lang="pl-PL" altLang="pl-PL" sz="1400" dirty="0" smtClean="0"/>
              <a:t>	Weryfikacja uzasadnienia potrzeby realizacji poszczególnych zadań zaplanowanych w ramach projektu ich powiązania ze zdiagnozowanych problemem. Przedstawiony we wniosku opis będzie oceniany również pod kątem aktualności danych. Dodatkowo w przypadku projektów o wartości co najmniej </a:t>
            </a:r>
            <a:br>
              <a:rPr lang="pl-PL" altLang="pl-PL" sz="1400" dirty="0" smtClean="0"/>
            </a:br>
            <a:r>
              <a:rPr lang="pl-PL" altLang="pl-PL" sz="1400" dirty="0" smtClean="0"/>
              <a:t>2 mln zł ocenie podlega opis ryzyka nieosiągnięcia założeń projektu oraz planowane działania minimalizujące ryzyko.</a:t>
            </a:r>
          </a:p>
          <a:p>
            <a:pPr algn="just" eaLnBrk="1" hangingPunct="1">
              <a:buFont typeface="Arial" panose="020B0604020202020204" pitchFamily="34" charset="0"/>
              <a:buNone/>
            </a:pPr>
            <a:endParaRPr lang="pl-PL" altLang="pl-PL" sz="400" dirty="0" smtClean="0"/>
          </a:p>
          <a:p>
            <a:pPr eaLnBrk="1" hangingPunct="1">
              <a:buFont typeface="Arial" panose="020B0604020202020204" pitchFamily="34" charset="0"/>
              <a:buNone/>
            </a:pPr>
            <a:r>
              <a:rPr lang="pl-PL" altLang="pl-PL" sz="1600" dirty="0" smtClean="0"/>
              <a:t>	Skala punktowa: 0 - 10. W ramach kryterium IOK dopuszcza możliwość oceny warunkowej.</a:t>
            </a:r>
          </a:p>
          <a:p>
            <a:pPr eaLnBrk="1" hangingPunct="1"/>
            <a:endParaRPr lang="pl-PL" altLang="pl-PL" sz="1400" dirty="0" smtClean="0"/>
          </a:p>
        </p:txBody>
      </p:sp>
    </p:spTree>
    <p:extLst>
      <p:ext uri="{BB962C8B-B14F-4D97-AF65-F5344CB8AC3E}">
        <p14:creationId xmlns:p14="http://schemas.microsoft.com/office/powerpoint/2010/main" val="788035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ytuł 1"/>
          <p:cNvSpPr>
            <a:spLocks noGrp="1"/>
          </p:cNvSpPr>
          <p:nvPr>
            <p:ph type="title"/>
          </p:nvPr>
        </p:nvSpPr>
        <p:spPr/>
        <p:txBody>
          <a:bodyPr/>
          <a:lstStyle/>
          <a:p>
            <a:pPr eaLnBrk="1" hangingPunct="1"/>
            <a:r>
              <a:rPr lang="pl-PL" altLang="pl-PL" sz="2400" b="1" smtClean="0"/>
              <a:t>Kryterium doboru grupy docelowej</a:t>
            </a:r>
            <a:endParaRPr lang="pl-PL" altLang="pl-PL" sz="2400" smtClean="0"/>
          </a:p>
        </p:txBody>
      </p:sp>
      <p:sp>
        <p:nvSpPr>
          <p:cNvPr id="156675" name="Symbol zastępczy zawartości 2"/>
          <p:cNvSpPr>
            <a:spLocks noGrp="1"/>
          </p:cNvSpPr>
          <p:nvPr>
            <p:ph idx="1"/>
          </p:nvPr>
        </p:nvSpPr>
        <p:spPr>
          <a:xfrm>
            <a:off x="628650" y="1714500"/>
            <a:ext cx="7886700" cy="4462463"/>
          </a:xfrm>
        </p:spPr>
        <p:txBody>
          <a:bodyPr/>
          <a:lstStyle/>
          <a:p>
            <a:pPr algn="just" eaLnBrk="1" hangingPunct="1">
              <a:buFont typeface="Arial" panose="020B0604020202020204" pitchFamily="34" charset="0"/>
              <a:buNone/>
            </a:pPr>
            <a:r>
              <a:rPr lang="pl-PL" altLang="pl-PL" sz="1400" smtClean="0"/>
              <a:t>     Czy dobór grupy docelowej jest adekwatny do założeń projektu oraz RPO WD 2014-2020, w tym                 czy zawiera wystarczający opis:</a:t>
            </a:r>
          </a:p>
          <a:p>
            <a:pPr eaLnBrk="1" hangingPunct="1"/>
            <a:r>
              <a:rPr lang="pl-PL" altLang="pl-PL" sz="1400" smtClean="0"/>
              <a:t>grupy docelowej, jaka będzie wspierana w ramach projektu;</a:t>
            </a:r>
          </a:p>
          <a:p>
            <a:pPr eaLnBrk="1" hangingPunct="1"/>
            <a:r>
              <a:rPr lang="pl-PL" altLang="pl-PL" sz="1400" smtClean="0"/>
              <a:t>potrzeb i oczekiwań uczestników projektu w kontekście wsparcia, które ma być udzielane w ramach projektu;</a:t>
            </a:r>
          </a:p>
          <a:p>
            <a:pPr eaLnBrk="1" hangingPunct="1"/>
            <a:r>
              <a:rPr lang="pl-PL" altLang="pl-PL" sz="1400" smtClean="0"/>
              <a:t>barier, na które napotykają uczestnicy projektu;</a:t>
            </a:r>
          </a:p>
          <a:p>
            <a:pPr eaLnBrk="1" hangingPunct="1"/>
            <a:r>
              <a:rPr lang="pl-PL" altLang="pl-PL" sz="1400" smtClean="0"/>
              <a:t>skali zainteresowania potencjalnych uczestników projektu;</a:t>
            </a:r>
          </a:p>
          <a:p>
            <a:pPr eaLnBrk="1" hangingPunct="1"/>
            <a:r>
              <a:rPr lang="pl-PL" altLang="pl-PL" sz="1400" smtClean="0"/>
              <a:t>sposobu rekrutacji uczestników projektu, w tym kryteriów rekrutacji zapewnienia dostępności rekrutacji dla osób z niepełnosprawnościami?</a:t>
            </a:r>
          </a:p>
          <a:p>
            <a:pPr eaLnBrk="1" hangingPunct="1"/>
            <a:endParaRPr lang="pl-PL" altLang="pl-PL" sz="1400" smtClean="0"/>
          </a:p>
          <a:p>
            <a:pPr algn="just" eaLnBrk="1" hangingPunct="1">
              <a:buFont typeface="Arial" panose="020B0604020202020204" pitchFamily="34" charset="0"/>
              <a:buNone/>
            </a:pPr>
            <a:r>
              <a:rPr lang="pl-PL" altLang="pl-PL" sz="1400" smtClean="0"/>
              <a:t>	Ocena adekwatności polega na weryfikacji, czy wskazana grupa docelowa wpisuje się w grupy docelowe określone w SZOOP RPO WD 2014-2020 oraz czy wskazana grupa wpisuje się w diagnozę sytuacji problemowej, na którą odpowiedź stanowi projekt.</a:t>
            </a:r>
          </a:p>
          <a:p>
            <a:pPr eaLnBrk="1" hangingPunct="1">
              <a:buFont typeface="Arial" panose="020B0604020202020204" pitchFamily="34" charset="0"/>
              <a:buNone/>
            </a:pPr>
            <a:endParaRPr lang="pl-PL" altLang="pl-PL" sz="1400" smtClean="0"/>
          </a:p>
          <a:p>
            <a:pPr eaLnBrk="1" hangingPunct="1">
              <a:buFont typeface="Arial" panose="020B0604020202020204" pitchFamily="34" charset="0"/>
              <a:buNone/>
            </a:pPr>
            <a:r>
              <a:rPr lang="pl-PL" altLang="pl-PL" sz="1400" smtClean="0"/>
              <a:t>	</a:t>
            </a:r>
            <a:r>
              <a:rPr lang="pl-PL" altLang="pl-PL" sz="1600" smtClean="0"/>
              <a:t>Skala punktowa: 0 - 4. W ramach kryterium IOK dopuszcza możliwość oceny warunkowej.</a:t>
            </a:r>
            <a:endParaRPr lang="pl-PL" altLang="pl-PL" sz="1400" smtClean="0"/>
          </a:p>
          <a:p>
            <a:pPr eaLnBrk="1" hangingPunct="1">
              <a:buFont typeface="Arial" panose="020B0604020202020204" pitchFamily="34" charset="0"/>
              <a:buNone/>
            </a:pPr>
            <a:r>
              <a:rPr lang="pl-PL" altLang="pl-PL" sz="1400" smtClean="0"/>
              <a:t>	Kryterium jest weryfikowane na podstawie zapisów w części P wniosku o dofinansowanie.</a:t>
            </a:r>
          </a:p>
          <a:p>
            <a:pPr eaLnBrk="1" hangingPunct="1"/>
            <a:endParaRPr lang="pl-PL" altLang="pl-PL" sz="1400" smtClean="0"/>
          </a:p>
        </p:txBody>
      </p:sp>
    </p:spTree>
    <p:extLst>
      <p:ext uri="{BB962C8B-B14F-4D97-AF65-F5344CB8AC3E}">
        <p14:creationId xmlns:p14="http://schemas.microsoft.com/office/powerpoint/2010/main" val="722609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ytuł 1"/>
          <p:cNvSpPr>
            <a:spLocks noGrp="1"/>
          </p:cNvSpPr>
          <p:nvPr>
            <p:ph type="title"/>
          </p:nvPr>
        </p:nvSpPr>
        <p:spPr/>
        <p:txBody>
          <a:bodyPr/>
          <a:lstStyle/>
          <a:p>
            <a:pPr eaLnBrk="1" hangingPunct="1"/>
            <a:r>
              <a:rPr lang="pl-PL" altLang="pl-PL" sz="2000" b="1" smtClean="0"/>
              <a:t>Kryterium trafności działań i racjonalności harmonogramu</a:t>
            </a:r>
            <a:endParaRPr lang="pl-PL" altLang="pl-PL" sz="2000" smtClean="0"/>
          </a:p>
        </p:txBody>
      </p:sp>
      <p:sp>
        <p:nvSpPr>
          <p:cNvPr id="157699" name="Symbol zastępczy zawartości 2"/>
          <p:cNvSpPr>
            <a:spLocks noGrp="1"/>
          </p:cNvSpPr>
          <p:nvPr>
            <p:ph idx="1"/>
          </p:nvPr>
        </p:nvSpPr>
        <p:spPr>
          <a:xfrm>
            <a:off x="638175" y="1806575"/>
            <a:ext cx="8239125" cy="4460875"/>
          </a:xfrm>
        </p:spPr>
        <p:txBody>
          <a:bodyPr/>
          <a:lstStyle/>
          <a:p>
            <a:pPr eaLnBrk="1" hangingPunct="1">
              <a:buFont typeface="Arial" panose="020B0604020202020204" pitchFamily="34" charset="0"/>
              <a:buNone/>
            </a:pPr>
            <a:r>
              <a:rPr lang="pl-PL" altLang="pl-PL" sz="1600" smtClean="0"/>
              <a:t>Czy we wniosku o dofinansowanie projektu przedstawiono wystarczający opis:</a:t>
            </a:r>
          </a:p>
          <a:p>
            <a:pPr eaLnBrk="1" hangingPunct="1"/>
            <a:r>
              <a:rPr lang="pl-PL" altLang="pl-PL" sz="1600" smtClean="0"/>
              <a:t>zadań realizowanych w ramach projektu;</a:t>
            </a:r>
          </a:p>
          <a:p>
            <a:pPr eaLnBrk="1" hangingPunct="1"/>
            <a:r>
              <a:rPr lang="pl-PL" altLang="pl-PL" sz="1600" smtClean="0"/>
              <a:t>uzasadnienia potrzeby realizacji zadań w kontekście przedstawionej diagnozy;</a:t>
            </a:r>
          </a:p>
          <a:p>
            <a:pPr eaLnBrk="1" hangingPunct="1"/>
            <a:r>
              <a:rPr lang="pl-PL" altLang="pl-PL" sz="1600" smtClean="0"/>
              <a:t>wartości wskaźników, które zostaną osiągnięte w ramach zadań (jeśli dotyczy);</a:t>
            </a:r>
          </a:p>
          <a:p>
            <a:pPr eaLnBrk="1" hangingPunct="1"/>
            <a:r>
              <a:rPr lang="pl-PL" altLang="pl-PL" sz="1600" smtClean="0"/>
              <a:t>roli partnerów w realizacji poszczególnych zadań, jeśli przewidziano ich realizację </a:t>
            </a:r>
            <a:br>
              <a:rPr lang="pl-PL" altLang="pl-PL" sz="1600" smtClean="0"/>
            </a:br>
            <a:r>
              <a:rPr lang="pl-PL" altLang="pl-PL" sz="1600" smtClean="0"/>
              <a:t>w ramach partnerstwa wraz z uzasadnieniem (jeśli dotyczy);</a:t>
            </a:r>
          </a:p>
          <a:p>
            <a:pPr eaLnBrk="1" hangingPunct="1"/>
            <a:r>
              <a:rPr lang="pl-PL" altLang="pl-PL" sz="1600" smtClean="0"/>
              <a:t> trwałości i wpływu rezultatów projektu (jeśli dotyczy)?</a:t>
            </a:r>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r>
              <a:rPr lang="pl-PL" altLang="pl-PL" sz="1600" smtClean="0"/>
              <a:t>	Czy przedstawiony harmonogram realizacji projektu jest racjonalny w stosunku </a:t>
            </a:r>
            <a:br>
              <a:rPr lang="pl-PL" altLang="pl-PL" sz="1600" smtClean="0"/>
            </a:br>
            <a:r>
              <a:rPr lang="pl-PL" altLang="pl-PL" sz="1600" smtClean="0"/>
              <a:t>do przedstawionego zakresu zadań w projekcie?</a:t>
            </a:r>
          </a:p>
          <a:p>
            <a:pPr eaLnBrk="1" hangingPunct="1">
              <a:buFont typeface="Arial" panose="020B0604020202020204" pitchFamily="34" charset="0"/>
              <a:buNone/>
            </a:pPr>
            <a:r>
              <a:rPr lang="pl-PL" altLang="pl-PL" sz="1600" smtClean="0"/>
              <a:t>	</a:t>
            </a:r>
          </a:p>
          <a:p>
            <a:pPr eaLnBrk="1" hangingPunct="1">
              <a:buFont typeface="Arial" panose="020B0604020202020204" pitchFamily="34" charset="0"/>
              <a:buNone/>
            </a:pPr>
            <a:r>
              <a:rPr lang="pl-PL" altLang="pl-PL" sz="1600" smtClean="0"/>
              <a:t>	Skala punktowa: 0 - 10. W ramach kryterium IOK dopuszcza możliwość oceny warunkowej.</a:t>
            </a:r>
          </a:p>
          <a:p>
            <a:pPr eaLnBrk="1" hangingPunct="1">
              <a:buFont typeface="Arial" panose="020B0604020202020204" pitchFamily="34" charset="0"/>
              <a:buNone/>
            </a:pPr>
            <a:r>
              <a:rPr lang="pl-PL" altLang="pl-PL" sz="1600" smtClean="0"/>
              <a:t>	</a:t>
            </a:r>
            <a:r>
              <a:rPr lang="pl-PL" altLang="pl-PL" sz="1400" smtClean="0"/>
              <a:t>Kryterium jest weryfikowane na podstawie zapisów w części R i S wniosku o dofinansowanie.</a:t>
            </a:r>
          </a:p>
          <a:p>
            <a:pPr eaLnBrk="1" hangingPunct="1"/>
            <a:endParaRPr lang="pl-PL" altLang="pl-PL" sz="1600" smtClean="0"/>
          </a:p>
        </p:txBody>
      </p:sp>
    </p:spTree>
    <p:extLst>
      <p:ext uri="{BB962C8B-B14F-4D97-AF65-F5344CB8AC3E}">
        <p14:creationId xmlns:p14="http://schemas.microsoft.com/office/powerpoint/2010/main" val="2855341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ytuł 1"/>
          <p:cNvSpPr>
            <a:spLocks noGrp="1"/>
          </p:cNvSpPr>
          <p:nvPr>
            <p:ph type="title"/>
          </p:nvPr>
        </p:nvSpPr>
        <p:spPr/>
        <p:txBody>
          <a:bodyPr/>
          <a:lstStyle/>
          <a:p>
            <a:pPr eaLnBrk="1" hangingPunct="1"/>
            <a:r>
              <a:rPr lang="pl-PL" altLang="pl-PL" sz="2000" b="1" smtClean="0"/>
              <a:t>Kryterium adekwatności sposobu zarządzania oraz posiadanego potencjału</a:t>
            </a:r>
            <a:endParaRPr lang="pl-PL" altLang="pl-PL" sz="2000" smtClean="0"/>
          </a:p>
        </p:txBody>
      </p:sp>
      <p:sp>
        <p:nvSpPr>
          <p:cNvPr id="158723" name="Symbol zastępczy zawartości 2"/>
          <p:cNvSpPr>
            <a:spLocks noGrp="1"/>
          </p:cNvSpPr>
          <p:nvPr>
            <p:ph idx="1"/>
          </p:nvPr>
        </p:nvSpPr>
        <p:spPr>
          <a:xfrm>
            <a:off x="628650" y="1876425"/>
            <a:ext cx="8077200" cy="4300538"/>
          </a:xfrm>
        </p:spPr>
        <p:txBody>
          <a:bodyPr/>
          <a:lstStyle/>
          <a:p>
            <a:pPr algn="just" eaLnBrk="1" hangingPunct="1">
              <a:buFont typeface="Arial" panose="020B0604020202020204" pitchFamily="34" charset="0"/>
              <a:buNone/>
            </a:pPr>
            <a:r>
              <a:rPr lang="pl-PL" altLang="pl-PL" sz="1600" smtClean="0"/>
              <a:t>    Czy przedstawiony sposób zarządzania projektem jest adekwatny do zakresu projektu?</a:t>
            </a:r>
          </a:p>
          <a:p>
            <a:pPr algn="just" eaLnBrk="1" hangingPunct="1">
              <a:buFont typeface="Arial" panose="020B0604020202020204" pitchFamily="34" charset="0"/>
              <a:buNone/>
            </a:pPr>
            <a:endParaRPr lang="pl-PL" altLang="pl-PL" sz="1600" smtClean="0"/>
          </a:p>
          <a:p>
            <a:pPr algn="just" eaLnBrk="1" hangingPunct="1">
              <a:buFont typeface="Arial" panose="020B0604020202020204" pitchFamily="34" charset="0"/>
              <a:buNone/>
            </a:pPr>
            <a:r>
              <a:rPr lang="pl-PL" altLang="pl-PL" sz="1600" smtClean="0"/>
              <a:t>	Czy podmioty zaangażowane w realizację projektu posiadają odpowiedni potencjał (kadrowy, techniczny, finansowy) do realizacji projektu?</a:t>
            </a:r>
          </a:p>
          <a:p>
            <a:pPr algn="just" eaLnBrk="1" hangingPunct="1">
              <a:buFont typeface="Arial" panose="020B0604020202020204" pitchFamily="34" charset="0"/>
              <a:buNone/>
            </a:pPr>
            <a:endParaRPr lang="pl-PL" altLang="pl-PL" sz="1600" smtClean="0"/>
          </a:p>
          <a:p>
            <a:pPr algn="just" eaLnBrk="1" hangingPunct="1">
              <a:buFont typeface="Arial" panose="020B0604020202020204" pitchFamily="34" charset="0"/>
              <a:buNone/>
            </a:pPr>
            <a:r>
              <a:rPr lang="pl-PL" altLang="pl-PL" sz="1600" smtClean="0"/>
              <a:t>	Ocenie podlega opis potencjału w kontekście możliwości jego wykorzystania na potrzeby realizacji projektu.</a:t>
            </a:r>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r>
              <a:rPr lang="pl-PL" altLang="pl-PL" sz="1600" smtClean="0"/>
              <a:t>	</a:t>
            </a:r>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r>
              <a:rPr lang="pl-PL" altLang="pl-PL" sz="1600" smtClean="0"/>
              <a:t>	Skala punktowa: 0 - 8. W ramach kryterium IOK dopuszcza możliwość oceny warunkowej.</a:t>
            </a:r>
          </a:p>
          <a:p>
            <a:pPr eaLnBrk="1" hangingPunct="1">
              <a:buFont typeface="Arial" panose="020B0604020202020204" pitchFamily="34" charset="0"/>
              <a:buNone/>
            </a:pPr>
            <a:r>
              <a:rPr lang="pl-PL" altLang="pl-PL" sz="1600" smtClean="0"/>
              <a:t>     </a:t>
            </a:r>
            <a:r>
              <a:rPr lang="pl-PL" altLang="pl-PL" sz="1400" smtClean="0"/>
              <a:t>Kryterium jest weryfikowane na podstawie zapisów w części U.2, U.3, U.4, U.5 wniosku o dofinansowanie.</a:t>
            </a:r>
            <a:endParaRPr lang="pl-PL" altLang="pl-PL" sz="1600" smtClean="0"/>
          </a:p>
        </p:txBody>
      </p:sp>
    </p:spTree>
    <p:extLst>
      <p:ext uri="{BB962C8B-B14F-4D97-AF65-F5344CB8AC3E}">
        <p14:creationId xmlns:p14="http://schemas.microsoft.com/office/powerpoint/2010/main" val="36217680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ytuł 1"/>
          <p:cNvSpPr>
            <a:spLocks noGrp="1"/>
          </p:cNvSpPr>
          <p:nvPr>
            <p:ph type="title"/>
          </p:nvPr>
        </p:nvSpPr>
        <p:spPr/>
        <p:txBody>
          <a:bodyPr/>
          <a:lstStyle/>
          <a:p>
            <a:pPr eaLnBrk="1" hangingPunct="1"/>
            <a:r>
              <a:rPr lang="pl-PL" altLang="pl-PL" sz="2000" b="1" smtClean="0"/>
              <a:t>Kryterium doświadczenia</a:t>
            </a:r>
            <a:endParaRPr lang="pl-PL" altLang="pl-PL" sz="2000" smtClean="0"/>
          </a:p>
        </p:txBody>
      </p:sp>
      <p:sp>
        <p:nvSpPr>
          <p:cNvPr id="159747" name="Symbol zastępczy zawartości 2"/>
          <p:cNvSpPr>
            <a:spLocks noGrp="1"/>
          </p:cNvSpPr>
          <p:nvPr>
            <p:ph idx="1"/>
          </p:nvPr>
        </p:nvSpPr>
        <p:spPr>
          <a:xfrm>
            <a:off x="628650" y="1857375"/>
            <a:ext cx="8058150" cy="4319588"/>
          </a:xfrm>
        </p:spPr>
        <p:txBody>
          <a:bodyPr/>
          <a:lstStyle/>
          <a:p>
            <a:pPr algn="just" eaLnBrk="1" hangingPunct="1">
              <a:buFont typeface="Arial" panose="020B0604020202020204" pitchFamily="34" charset="0"/>
              <a:buNone/>
            </a:pPr>
            <a:r>
              <a:rPr lang="pl-PL" altLang="pl-PL" sz="1600" smtClean="0"/>
              <a:t>     Czy Wnioskodawca lub partnerzy, w przypadku projektu realizowanego w partnerstwie, posiadają doświadczenie w realizacji przedsięwzięć, w tym przedsięwzięć finansowanych           ze środków innych niż środki funduszu UE:</a:t>
            </a:r>
          </a:p>
          <a:p>
            <a:pPr eaLnBrk="1" hangingPunct="1"/>
            <a:r>
              <a:rPr lang="pl-PL" altLang="pl-PL" sz="1600" smtClean="0"/>
              <a:t>w obszarze, w którym udzielane będzie wsparcie przewidziane w ramach projektu,</a:t>
            </a:r>
          </a:p>
          <a:p>
            <a:pPr eaLnBrk="1" hangingPunct="1"/>
            <a:r>
              <a:rPr lang="pl-PL" altLang="pl-PL" sz="1600" smtClean="0"/>
              <a:t>na rzecz grupy docelowej, do której kierowane będzie wsparcie przewidziane w ramach projektu,</a:t>
            </a:r>
          </a:p>
          <a:p>
            <a:pPr eaLnBrk="1" hangingPunct="1"/>
            <a:r>
              <a:rPr lang="pl-PL" altLang="pl-PL" sz="1600" smtClean="0"/>
              <a:t>na określonym terytorium, którego dotyczyć będzie realizacja projektu?</a:t>
            </a:r>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r>
              <a:rPr lang="pl-PL" altLang="pl-PL" sz="1600" smtClean="0"/>
              <a:t>	Skala punktowa: 0 - 8. W ramach kryterium IOK dopuszcza możliwość oceny warunkowej.</a:t>
            </a:r>
          </a:p>
          <a:p>
            <a:pPr eaLnBrk="1" hangingPunct="1">
              <a:buFont typeface="Arial" panose="020B0604020202020204" pitchFamily="34" charset="0"/>
              <a:buNone/>
            </a:pPr>
            <a:endParaRPr lang="pl-PL" altLang="pl-PL" sz="500" smtClean="0"/>
          </a:p>
          <a:p>
            <a:pPr eaLnBrk="1" hangingPunct="1">
              <a:buFont typeface="Arial" panose="020B0604020202020204" pitchFamily="34" charset="0"/>
              <a:buNone/>
            </a:pPr>
            <a:r>
              <a:rPr lang="pl-PL" altLang="pl-PL" sz="1400" smtClean="0"/>
              <a:t>	Kryterium jest weryfikowane na podstawie zapisów w części U.1 wniosku o dofinansowanie.</a:t>
            </a:r>
          </a:p>
          <a:p>
            <a:pPr eaLnBrk="1" hangingPunct="1"/>
            <a:endParaRPr lang="pl-PL" altLang="pl-PL" sz="1600" smtClean="0"/>
          </a:p>
        </p:txBody>
      </p:sp>
    </p:spTree>
    <p:extLst>
      <p:ext uri="{BB962C8B-B14F-4D97-AF65-F5344CB8AC3E}">
        <p14:creationId xmlns:p14="http://schemas.microsoft.com/office/powerpoint/2010/main" val="77739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ytuł 1"/>
          <p:cNvSpPr>
            <a:spLocks noGrp="1"/>
          </p:cNvSpPr>
          <p:nvPr>
            <p:ph type="title"/>
          </p:nvPr>
        </p:nvSpPr>
        <p:spPr/>
        <p:txBody>
          <a:bodyPr/>
          <a:lstStyle/>
          <a:p>
            <a:pPr eaLnBrk="1" hangingPunct="1"/>
            <a:r>
              <a:rPr lang="pl-PL" altLang="pl-PL" sz="2000" b="1" smtClean="0"/>
              <a:t>Kryterium budżetu projektu</a:t>
            </a:r>
            <a:endParaRPr lang="pl-PL" altLang="pl-PL" sz="2000" smtClean="0"/>
          </a:p>
        </p:txBody>
      </p:sp>
      <p:sp>
        <p:nvSpPr>
          <p:cNvPr id="178179" name="Symbol zastępczy zawartości 2"/>
          <p:cNvSpPr>
            <a:spLocks noGrp="1"/>
          </p:cNvSpPr>
          <p:nvPr>
            <p:ph idx="1"/>
          </p:nvPr>
        </p:nvSpPr>
        <p:spPr>
          <a:xfrm>
            <a:off x="628650" y="1819275"/>
            <a:ext cx="7886700" cy="4357688"/>
          </a:xfrm>
        </p:spPr>
        <p:txBody>
          <a:bodyPr/>
          <a:lstStyle/>
          <a:p>
            <a:pPr eaLnBrk="1" hangingPunct="1">
              <a:buFont typeface="Arial" charset="0"/>
              <a:buNone/>
              <a:defRPr/>
            </a:pPr>
            <a:r>
              <a:rPr lang="pl-PL" sz="1600" dirty="0" smtClean="0"/>
              <a:t>     Czy wydatki są niezbędne do realizacji projektu i osiągnięcia jego celów?</a:t>
            </a:r>
          </a:p>
          <a:p>
            <a:pPr eaLnBrk="1" hangingPunct="1">
              <a:buFont typeface="Arial" charset="0"/>
              <a:buNone/>
              <a:defRPr/>
            </a:pPr>
            <a:r>
              <a:rPr lang="pl-PL" sz="1600" dirty="0" smtClean="0"/>
              <a:t>	Czy budżet projektu został sporządzony w sposób prawidłowy?</a:t>
            </a:r>
          </a:p>
          <a:p>
            <a:pPr algn="just" eaLnBrk="1" hangingPunct="1">
              <a:buFont typeface="Arial" charset="0"/>
              <a:buNone/>
              <a:defRPr/>
            </a:pPr>
            <a:r>
              <a:rPr lang="pl-PL" sz="1600" dirty="0" smtClean="0"/>
              <a:t>	Czy wysokość kosztów przypadających na jednego uczestnika projektu jest adekwatna </a:t>
            </a:r>
            <a:br>
              <a:rPr lang="pl-PL" sz="1600" dirty="0" smtClean="0"/>
            </a:br>
            <a:r>
              <a:rPr lang="pl-PL" sz="1600" dirty="0" smtClean="0"/>
              <a:t>do zakresu projektu oraz osiągniętych korzyści, a zaplanowane wydatki są racjonalne?</a:t>
            </a:r>
          </a:p>
          <a:p>
            <a:pPr eaLnBrk="1" hangingPunct="1">
              <a:buFont typeface="Arial" charset="0"/>
              <a:buNone/>
              <a:defRPr/>
            </a:pPr>
            <a:endParaRPr lang="pl-PL" sz="1600" dirty="0" smtClean="0"/>
          </a:p>
          <a:p>
            <a:pPr algn="just" eaLnBrk="1" hangingPunct="1">
              <a:buFont typeface="Arial" charset="0"/>
              <a:buNone/>
              <a:defRPr/>
            </a:pPr>
            <a:r>
              <a:rPr lang="pl-PL" sz="1600" dirty="0" smtClean="0"/>
              <a:t>	W ramach tego kryterium weryfikacji podlega zgodność budżetu z wymogami zawartymi </a:t>
            </a:r>
            <a:br>
              <a:rPr lang="pl-PL" sz="1600" dirty="0" smtClean="0"/>
            </a:br>
            <a:r>
              <a:rPr lang="pl-PL" sz="1600" dirty="0" smtClean="0"/>
              <a:t>w wytycznych w zakresie </a:t>
            </a:r>
            <a:r>
              <a:rPr lang="pl-PL" sz="1600" dirty="0" err="1" smtClean="0"/>
              <a:t>kwalifikowalności</a:t>
            </a:r>
            <a:r>
              <a:rPr lang="pl-PL" sz="1600" dirty="0" smtClean="0"/>
              <a:t> wydatków oraz zapisami instrukcji wypełniania wniosku o dofinansowanie. Dodatkowo w ramach kryterium bada się prawidłowość stosowania kwot ryczałtowych oraz stawek jednostkowych w przypadkach projektów spełniających warunki ich stosowania.</a:t>
            </a:r>
          </a:p>
          <a:p>
            <a:pPr eaLnBrk="1" hangingPunct="1">
              <a:buFont typeface="Arial" charset="0"/>
              <a:buNone/>
              <a:defRPr/>
            </a:pPr>
            <a:r>
              <a:rPr lang="pl-PL" sz="1600" dirty="0" smtClean="0"/>
              <a:t>	</a:t>
            </a:r>
          </a:p>
          <a:p>
            <a:pPr eaLnBrk="1" hangingPunct="1">
              <a:buFont typeface="Arial" charset="0"/>
              <a:buNone/>
              <a:defRPr/>
            </a:pPr>
            <a:endParaRPr lang="pl-PL" sz="1050" dirty="0" smtClean="0"/>
          </a:p>
          <a:p>
            <a:pPr eaLnBrk="1" hangingPunct="1">
              <a:buFont typeface="Arial" charset="0"/>
              <a:buNone/>
              <a:defRPr/>
            </a:pPr>
            <a:r>
              <a:rPr lang="pl-PL" sz="1600" dirty="0" smtClean="0"/>
              <a:t>	 Skala punktowa: 0 - 10. W ramach kryterium IOK dopuszcza możliwość oceny warunkowej.</a:t>
            </a:r>
          </a:p>
          <a:p>
            <a:pPr eaLnBrk="1" hangingPunct="1">
              <a:buFont typeface="Arial" charset="0"/>
              <a:buNone/>
              <a:defRPr/>
            </a:pPr>
            <a:r>
              <a:rPr lang="pl-PL" sz="1600" dirty="0" smtClean="0"/>
              <a:t>      </a:t>
            </a:r>
            <a:r>
              <a:rPr lang="pl-PL" sz="1400" dirty="0" smtClean="0"/>
              <a:t>Kryteria są weryfikowane na podstawie zapisów w części W, X, Y, Z wniosku  o dofinansowanie.</a:t>
            </a:r>
            <a:endParaRPr lang="pl-PL" sz="1600" dirty="0" smtClean="0"/>
          </a:p>
        </p:txBody>
      </p:sp>
    </p:spTree>
    <p:extLst>
      <p:ext uri="{BB962C8B-B14F-4D97-AF65-F5344CB8AC3E}">
        <p14:creationId xmlns:p14="http://schemas.microsoft.com/office/powerpoint/2010/main" val="2080620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ytuł 1"/>
          <p:cNvSpPr>
            <a:spLocks noGrp="1"/>
          </p:cNvSpPr>
          <p:nvPr>
            <p:ph type="title"/>
          </p:nvPr>
        </p:nvSpPr>
        <p:spPr/>
        <p:txBody>
          <a:bodyPr/>
          <a:lstStyle/>
          <a:p>
            <a:pPr eaLnBrk="1" hangingPunct="1"/>
            <a:r>
              <a:rPr lang="pl-PL" altLang="pl-PL" sz="2000" b="1" smtClean="0"/>
              <a:t>Kryterium zgodności ze standardem usług i katalogiem stawek</a:t>
            </a:r>
            <a:endParaRPr lang="pl-PL" altLang="pl-PL" sz="2000" smtClean="0"/>
          </a:p>
        </p:txBody>
      </p:sp>
      <p:sp>
        <p:nvSpPr>
          <p:cNvPr id="161795" name="Symbol zastępczy zawartości 2"/>
          <p:cNvSpPr>
            <a:spLocks noGrp="1"/>
          </p:cNvSpPr>
          <p:nvPr>
            <p:ph idx="1"/>
          </p:nvPr>
        </p:nvSpPr>
        <p:spPr>
          <a:xfrm>
            <a:off x="628650" y="1895475"/>
            <a:ext cx="7820025" cy="4281488"/>
          </a:xfrm>
        </p:spPr>
        <p:txBody>
          <a:bodyPr/>
          <a:lstStyle/>
          <a:p>
            <a:pPr algn="just" eaLnBrk="1" hangingPunct="1">
              <a:buFont typeface="Arial" panose="020B0604020202020204" pitchFamily="34" charset="0"/>
              <a:buNone/>
            </a:pPr>
            <a:r>
              <a:rPr lang="pl-PL" altLang="pl-PL" sz="1600" smtClean="0"/>
              <a:t>     Czy zaplanowane w ramach projektu zadania są zgodne z określonym minimalnym standardem usług oraz wydatki są zgodne z katalogiem stawek, określonym dla konkursu?</a:t>
            </a:r>
          </a:p>
          <a:p>
            <a:pPr eaLnBrk="1" hangingPunct="1">
              <a:buFont typeface="Arial" panose="020B0604020202020204" pitchFamily="34" charset="0"/>
              <a:buNone/>
            </a:pPr>
            <a:endParaRPr lang="pl-PL" altLang="pl-PL" sz="1600" smtClean="0"/>
          </a:p>
          <a:p>
            <a:pPr algn="just" eaLnBrk="1" hangingPunct="1">
              <a:buFont typeface="Arial" panose="020B0604020202020204" pitchFamily="34" charset="0"/>
              <a:buNone/>
            </a:pPr>
            <a:r>
              <a:rPr lang="pl-PL" altLang="pl-PL" sz="1600" smtClean="0"/>
              <a:t>	W ramach tego kryterium weryfikacji podlega zgodność wydatków zaplanowanych </a:t>
            </a:r>
            <a:br>
              <a:rPr lang="pl-PL" altLang="pl-PL" sz="1600" smtClean="0"/>
            </a:br>
            <a:r>
              <a:rPr lang="pl-PL" altLang="pl-PL" sz="1600" smtClean="0"/>
              <a:t>w budżecie projektu z określonym standardem usług oraz katalogiem stawek dopuszczalnych w ramach danego konkursu, który stanowi załącznik do </a:t>
            </a:r>
            <a:r>
              <a:rPr lang="pl-PL" altLang="pl-PL" sz="1600" i="1" smtClean="0"/>
              <a:t>Regulaminu konkursu</a:t>
            </a:r>
            <a:r>
              <a:rPr lang="pl-PL" altLang="pl-PL" sz="1600" smtClean="0"/>
              <a:t>.</a:t>
            </a:r>
          </a:p>
          <a:p>
            <a:pPr eaLnBrk="1" hangingPunct="1">
              <a:buFont typeface="Arial" panose="020B0604020202020204" pitchFamily="34" charset="0"/>
              <a:buNone/>
            </a:pPr>
            <a:r>
              <a:rPr lang="pl-PL" altLang="pl-PL" sz="1600" smtClean="0"/>
              <a:t>	</a:t>
            </a:r>
          </a:p>
          <a:p>
            <a:pPr eaLnBrk="1" hangingPunct="1">
              <a:buFont typeface="Arial" panose="020B0604020202020204" pitchFamily="34" charset="0"/>
              <a:buNone/>
            </a:pPr>
            <a:r>
              <a:rPr lang="pl-PL" altLang="pl-PL" sz="1600" smtClean="0"/>
              <a:t>	W ramach kryterium IOK dopuszcza możliwość oceny warunkowej. </a:t>
            </a:r>
          </a:p>
          <a:p>
            <a:pPr eaLnBrk="1" hangingPunct="1">
              <a:buFont typeface="Arial" panose="020B0604020202020204" pitchFamily="34" charset="0"/>
              <a:buNone/>
            </a:pPr>
            <a:r>
              <a:rPr lang="pl-PL" altLang="pl-PL" sz="1600" smtClean="0"/>
              <a:t>	</a:t>
            </a:r>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r>
              <a:rPr lang="pl-PL" altLang="pl-PL" sz="1600" smtClean="0"/>
              <a:t>	Niespełnienie kryterium oznacza odrzucenie wniosku. </a:t>
            </a:r>
          </a:p>
          <a:p>
            <a:pPr eaLnBrk="1" hangingPunct="1">
              <a:buFont typeface="Arial" panose="020B0604020202020204" pitchFamily="34" charset="0"/>
              <a:buNone/>
            </a:pPr>
            <a:endParaRPr lang="pl-PL" altLang="pl-PL" sz="800" smtClean="0"/>
          </a:p>
          <a:p>
            <a:pPr eaLnBrk="1" hangingPunct="1">
              <a:buFont typeface="Arial" panose="020B0604020202020204" pitchFamily="34" charset="0"/>
              <a:buNone/>
            </a:pPr>
            <a:r>
              <a:rPr lang="pl-PL" altLang="pl-PL" sz="1600" smtClean="0"/>
              <a:t>    </a:t>
            </a:r>
            <a:r>
              <a:rPr lang="pl-PL" altLang="pl-PL" sz="1400" smtClean="0"/>
              <a:t>Kryterium jest weryfikowane na podstawie zapisów wniosku o dofinansowanie.</a:t>
            </a:r>
          </a:p>
          <a:p>
            <a:pPr eaLnBrk="1" hangingPunct="1">
              <a:buFont typeface="Arial" panose="020B0604020202020204" pitchFamily="34" charset="0"/>
              <a:buNone/>
            </a:pPr>
            <a:endParaRPr lang="pl-PL" altLang="pl-PL" sz="1600" smtClean="0"/>
          </a:p>
          <a:p>
            <a:pPr eaLnBrk="1" hangingPunct="1"/>
            <a:endParaRPr lang="pl-PL" altLang="pl-PL" sz="1600" smtClean="0"/>
          </a:p>
        </p:txBody>
      </p:sp>
    </p:spTree>
    <p:extLst>
      <p:ext uri="{BB962C8B-B14F-4D97-AF65-F5344CB8AC3E}">
        <p14:creationId xmlns:p14="http://schemas.microsoft.com/office/powerpoint/2010/main" val="3364768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ytuł 1"/>
          <p:cNvSpPr>
            <a:spLocks noGrp="1"/>
          </p:cNvSpPr>
          <p:nvPr>
            <p:ph type="title"/>
          </p:nvPr>
        </p:nvSpPr>
        <p:spPr/>
        <p:txBody>
          <a:bodyPr/>
          <a:lstStyle/>
          <a:p>
            <a:pPr eaLnBrk="1" hangingPunct="1"/>
            <a:r>
              <a:rPr lang="pl-PL" altLang="pl-PL" sz="2000" b="1" smtClean="0"/>
              <a:t>Kryterium budżetu projektu</a:t>
            </a:r>
            <a:endParaRPr lang="pl-PL" altLang="pl-PL" sz="2000" smtClean="0"/>
          </a:p>
        </p:txBody>
      </p:sp>
      <p:sp>
        <p:nvSpPr>
          <p:cNvPr id="162819" name="Symbol zastępczy zawartości 2"/>
          <p:cNvSpPr>
            <a:spLocks noGrp="1"/>
          </p:cNvSpPr>
          <p:nvPr>
            <p:ph idx="1"/>
          </p:nvPr>
        </p:nvSpPr>
        <p:spPr>
          <a:xfrm>
            <a:off x="628650" y="1838325"/>
            <a:ext cx="7886700" cy="4338638"/>
          </a:xfrm>
        </p:spPr>
        <p:txBody>
          <a:bodyPr/>
          <a:lstStyle/>
          <a:p>
            <a:pPr eaLnBrk="1" hangingPunct="1">
              <a:buFont typeface="Arial" panose="020B0604020202020204" pitchFamily="34" charset="0"/>
              <a:buNone/>
            </a:pPr>
            <a:r>
              <a:rPr lang="pl-PL" altLang="pl-PL" sz="1600" smtClean="0"/>
              <a:t>Czy wszystkie wydatki są kwalifikowane?</a:t>
            </a:r>
          </a:p>
          <a:p>
            <a:pPr eaLnBrk="1" hangingPunct="1">
              <a:buFont typeface="Arial" panose="020B0604020202020204" pitchFamily="34" charset="0"/>
              <a:buNone/>
            </a:pPr>
            <a:r>
              <a:rPr lang="pl-PL" altLang="pl-PL" sz="1600" smtClean="0"/>
              <a:t>	</a:t>
            </a:r>
          </a:p>
          <a:p>
            <a:pPr algn="just" eaLnBrk="1" hangingPunct="1">
              <a:buFont typeface="Arial" panose="020B0604020202020204" pitchFamily="34" charset="0"/>
              <a:buNone/>
            </a:pPr>
            <a:r>
              <a:rPr lang="pl-PL" altLang="pl-PL" sz="1600" smtClean="0"/>
              <a:t>	W przypadku zidentyfikowania na etapie oceny projektu wydatków niekwalifikowalnych wniosek uznaje się za niespełniający minimalnych wymagań pozwalających otrzymać dofinansowanie.</a:t>
            </a:r>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r>
              <a:rPr lang="pl-PL" altLang="pl-PL" sz="1600" smtClean="0"/>
              <a:t>	W ramach kryterium IOK dopuszcza możliwość oceny warunkowej. </a:t>
            </a:r>
          </a:p>
          <a:p>
            <a:pPr eaLnBrk="1" hangingPunct="1">
              <a:buFont typeface="Arial" panose="020B0604020202020204" pitchFamily="34" charset="0"/>
              <a:buNone/>
            </a:pPr>
            <a:r>
              <a:rPr lang="pl-PL" altLang="pl-PL" sz="1600" smtClean="0"/>
              <a:t>	</a:t>
            </a:r>
          </a:p>
          <a:p>
            <a:pPr eaLnBrk="1" hangingPunct="1">
              <a:buFont typeface="Arial" panose="020B0604020202020204" pitchFamily="34" charset="0"/>
              <a:buNone/>
            </a:pPr>
            <a:r>
              <a:rPr lang="pl-PL" altLang="pl-PL" sz="1600" smtClean="0"/>
              <a:t>	Niespełnienie kryterium oznacza odrzucenie wniosku. </a:t>
            </a:r>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r>
              <a:rPr lang="pl-PL" altLang="pl-PL" sz="1600" smtClean="0"/>
              <a:t>	</a:t>
            </a:r>
            <a:r>
              <a:rPr lang="pl-PL" altLang="pl-PL" sz="1400" smtClean="0"/>
              <a:t>Kryterium jest weryfikowane na podstawie zapisów w części Y wniosku o dofinansowanie.</a:t>
            </a:r>
          </a:p>
        </p:txBody>
      </p:sp>
    </p:spTree>
    <p:extLst>
      <p:ext uri="{BB962C8B-B14F-4D97-AF65-F5344CB8AC3E}">
        <p14:creationId xmlns:p14="http://schemas.microsoft.com/office/powerpoint/2010/main" val="164721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lgn="ctr">
              <a:lnSpc>
                <a:spcPct val="100000"/>
              </a:lnSpc>
              <a:spcBef>
                <a:spcPts val="0"/>
              </a:spcBef>
              <a:buNone/>
            </a:pPr>
            <a:r>
              <a:rPr lang="pl-PL" sz="4400" b="1" dirty="0" smtClean="0">
                <a:cs typeface="Arial" pitchFamily="34" charset="0"/>
              </a:rPr>
              <a:t>Ogólne informacje dotyczące konkursu</a:t>
            </a:r>
          </a:p>
          <a:p>
            <a:pPr marL="0" indent="0" algn="ctr">
              <a:lnSpc>
                <a:spcPct val="100000"/>
              </a:lnSpc>
              <a:spcBef>
                <a:spcPts val="0"/>
              </a:spcBef>
              <a:buNone/>
            </a:pPr>
            <a:endParaRPr lang="pl-PL" sz="4400" b="1" dirty="0" smtClean="0">
              <a:cs typeface="Arial" pitchFamily="34" charset="0"/>
            </a:endParaRPr>
          </a:p>
          <a:p>
            <a:pPr lvl="0" algn="ctr">
              <a:buNone/>
              <a:defRPr/>
            </a:pPr>
            <a:r>
              <a:rPr lang="pl-PL" sz="3200" b="1" dirty="0" smtClean="0">
                <a:solidFill>
                  <a:srgbClr val="FF0000"/>
                </a:solidFill>
              </a:rPr>
              <a:t>8.4.3</a:t>
            </a:r>
            <a:r>
              <a:rPr lang="pl-PL" sz="3200" dirty="0" smtClean="0">
                <a:solidFill>
                  <a:srgbClr val="FF0000"/>
                </a:solidFill>
              </a:rPr>
              <a:t> </a:t>
            </a:r>
            <a:r>
              <a:rPr lang="pl-PL" sz="3200" b="1" i="1" dirty="0">
                <a:solidFill>
                  <a:srgbClr val="FF0000"/>
                </a:solidFill>
              </a:rPr>
              <a:t>Godzenie życia zawodowego </a:t>
            </a:r>
            <a:r>
              <a:rPr lang="pl-PL" sz="3200" b="1" i="1" dirty="0" smtClean="0">
                <a:solidFill>
                  <a:srgbClr val="FF0000"/>
                </a:solidFill>
              </a:rPr>
              <a:t/>
            </a:r>
            <a:br>
              <a:rPr lang="pl-PL" sz="3200" b="1" i="1" dirty="0" smtClean="0">
                <a:solidFill>
                  <a:srgbClr val="FF0000"/>
                </a:solidFill>
              </a:rPr>
            </a:br>
            <a:r>
              <a:rPr lang="pl-PL" sz="3200" b="1" i="1" dirty="0" smtClean="0">
                <a:solidFill>
                  <a:srgbClr val="FF0000"/>
                </a:solidFill>
              </a:rPr>
              <a:t>i </a:t>
            </a:r>
            <a:r>
              <a:rPr lang="pl-PL" sz="3200" b="1" i="1" dirty="0">
                <a:solidFill>
                  <a:srgbClr val="FF0000"/>
                </a:solidFill>
              </a:rPr>
              <a:t>prywatnego – </a:t>
            </a:r>
            <a:r>
              <a:rPr lang="pl-PL" sz="3200" b="1" i="1" dirty="0" smtClean="0">
                <a:solidFill>
                  <a:srgbClr val="FF0000"/>
                </a:solidFill>
              </a:rPr>
              <a:t>ZIT AJ</a:t>
            </a:r>
            <a:endParaRPr lang="pl-PL" sz="3200" b="1" i="1" dirty="0">
              <a:solidFill>
                <a:srgbClr val="FF0000"/>
              </a:solidFill>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8</a:t>
            </a:fld>
            <a:endParaRPr lang="pl-PL"/>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ytuł 1"/>
          <p:cNvSpPr>
            <a:spLocks noGrp="1"/>
          </p:cNvSpPr>
          <p:nvPr>
            <p:ph type="title"/>
          </p:nvPr>
        </p:nvSpPr>
        <p:spPr/>
        <p:txBody>
          <a:bodyPr/>
          <a:lstStyle/>
          <a:p>
            <a:pPr eaLnBrk="1" hangingPunct="1"/>
            <a:r>
              <a:rPr lang="pl-PL" altLang="pl-PL" sz="2000" b="1" smtClean="0"/>
              <a:t>Kryterium zgodności z SzOOP</a:t>
            </a:r>
            <a:endParaRPr lang="pl-PL" altLang="pl-PL" sz="2000" smtClean="0"/>
          </a:p>
        </p:txBody>
      </p:sp>
      <p:sp>
        <p:nvSpPr>
          <p:cNvPr id="163843" name="Symbol zastępczy zawartości 2"/>
          <p:cNvSpPr>
            <a:spLocks noGrp="1"/>
          </p:cNvSpPr>
          <p:nvPr>
            <p:ph idx="1"/>
          </p:nvPr>
        </p:nvSpPr>
        <p:spPr>
          <a:xfrm>
            <a:off x="628650" y="2047875"/>
            <a:ext cx="7886700" cy="4129088"/>
          </a:xfrm>
        </p:spPr>
        <p:txBody>
          <a:bodyPr/>
          <a:lstStyle/>
          <a:p>
            <a:pPr eaLnBrk="1" hangingPunct="1">
              <a:buFont typeface="Arial" panose="020B0604020202020204" pitchFamily="34" charset="0"/>
              <a:buNone/>
            </a:pPr>
            <a:r>
              <a:rPr lang="pl-PL" altLang="pl-PL" sz="1600" smtClean="0"/>
              <a:t>     Czy projekt jest zgodny z zapisami SzOOP RPO WD 2014-2020?</a:t>
            </a:r>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r>
              <a:rPr lang="pl-PL" altLang="pl-PL" sz="1600" smtClean="0"/>
              <a:t>	Niespełnienie kryterium oznacza odrzucenie wniosku. </a:t>
            </a:r>
          </a:p>
          <a:p>
            <a:pPr eaLnBrk="1" hangingPunct="1">
              <a:buFont typeface="Arial" panose="020B0604020202020204" pitchFamily="34" charset="0"/>
              <a:buNone/>
            </a:pPr>
            <a:r>
              <a:rPr lang="pl-PL" altLang="pl-PL" sz="1600" smtClean="0"/>
              <a:t> </a:t>
            </a:r>
          </a:p>
          <a:p>
            <a:pPr eaLnBrk="1" hangingPunct="1">
              <a:buFont typeface="Arial" panose="020B0604020202020204" pitchFamily="34" charset="0"/>
              <a:buNone/>
            </a:pPr>
            <a:endParaRPr lang="pl-PL" altLang="pl-PL" sz="1600" smtClean="0"/>
          </a:p>
          <a:p>
            <a:pPr eaLnBrk="1" hangingPunct="1">
              <a:buFont typeface="Arial" panose="020B0604020202020204" pitchFamily="34" charset="0"/>
              <a:buNone/>
            </a:pPr>
            <a:r>
              <a:rPr lang="pl-PL" altLang="pl-PL" sz="1600" smtClean="0"/>
              <a:t>	</a:t>
            </a:r>
            <a:r>
              <a:rPr lang="pl-PL" altLang="pl-PL" sz="1400" smtClean="0"/>
              <a:t> Kryterium jest weryfikowane na podstawie zapisów wniosku o dofinansowanie.</a:t>
            </a:r>
          </a:p>
          <a:p>
            <a:pPr eaLnBrk="1" hangingPunct="1">
              <a:buFont typeface="Arial" panose="020B0604020202020204" pitchFamily="34" charset="0"/>
              <a:buNone/>
            </a:pPr>
            <a:r>
              <a:rPr lang="pl-PL" altLang="pl-PL" sz="1400" smtClean="0"/>
              <a:t>	</a:t>
            </a:r>
          </a:p>
          <a:p>
            <a:pPr eaLnBrk="1" hangingPunct="1"/>
            <a:endParaRPr lang="pl-PL" altLang="pl-PL" sz="1600" smtClean="0"/>
          </a:p>
        </p:txBody>
      </p:sp>
    </p:spTree>
    <p:extLst>
      <p:ext uri="{BB962C8B-B14F-4D97-AF65-F5344CB8AC3E}">
        <p14:creationId xmlns:p14="http://schemas.microsoft.com/office/powerpoint/2010/main" val="20415899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ytuł 1"/>
          <p:cNvSpPr>
            <a:spLocks noGrp="1"/>
          </p:cNvSpPr>
          <p:nvPr>
            <p:ph type="title"/>
          </p:nvPr>
        </p:nvSpPr>
        <p:spPr/>
        <p:txBody>
          <a:bodyPr/>
          <a:lstStyle/>
          <a:p>
            <a:pPr eaLnBrk="1" hangingPunct="1"/>
            <a:r>
              <a:rPr lang="pl-PL" altLang="pl-PL" sz="2000" b="1" smtClean="0"/>
              <a:t>Kryterium spełnienia minimalnych wymagań</a:t>
            </a:r>
            <a:endParaRPr lang="pl-PL" altLang="pl-PL" sz="2000" smtClean="0"/>
          </a:p>
        </p:txBody>
      </p:sp>
      <p:sp>
        <p:nvSpPr>
          <p:cNvPr id="164867" name="Symbol zastępczy zawartości 2"/>
          <p:cNvSpPr>
            <a:spLocks noGrp="1"/>
          </p:cNvSpPr>
          <p:nvPr>
            <p:ph idx="1"/>
          </p:nvPr>
        </p:nvSpPr>
        <p:spPr>
          <a:xfrm>
            <a:off x="628650" y="1866900"/>
            <a:ext cx="7886700" cy="4310063"/>
          </a:xfrm>
        </p:spPr>
        <p:txBody>
          <a:bodyPr/>
          <a:lstStyle/>
          <a:p>
            <a:pPr algn="just" eaLnBrk="1" hangingPunct="1">
              <a:buFont typeface="Arial" panose="020B0604020202020204" pitchFamily="34" charset="0"/>
              <a:buNone/>
            </a:pPr>
            <a:r>
              <a:rPr lang="pl-PL" altLang="pl-PL" sz="1600" dirty="0" smtClean="0"/>
              <a:t>Czy wniosek otrzymał:</a:t>
            </a:r>
          </a:p>
          <a:p>
            <a:pPr algn="just" eaLnBrk="1" hangingPunct="1"/>
            <a:r>
              <a:rPr lang="pl-PL" altLang="pl-PL" sz="1600" dirty="0" smtClean="0"/>
              <a:t>Wymagane minimum 50 punktów (łącznie za spełnienie kryteriów oceny merytorycznej oraz kryteriów oceny zgodności ze Strategią ZIT) oraz</a:t>
            </a:r>
          </a:p>
          <a:p>
            <a:pPr algn="just" eaLnBrk="1" hangingPunct="1"/>
            <a:r>
              <a:rPr lang="pl-PL" altLang="pl-PL" sz="1600" dirty="0" smtClean="0"/>
              <a:t>Co najmniej 50% punktów w poszczególnych kryteriach merytorycznych oraz</a:t>
            </a:r>
          </a:p>
          <a:p>
            <a:pPr algn="just" eaLnBrk="1" hangingPunct="1"/>
            <a:r>
              <a:rPr lang="pl-PL" altLang="pl-PL" sz="1600" dirty="0" smtClean="0"/>
              <a:t>Pozytywną ocenę za spełnienie kryteriów nr 7, 8 i 9?</a:t>
            </a:r>
          </a:p>
          <a:p>
            <a:pPr algn="just" eaLnBrk="1" hangingPunct="1"/>
            <a:endParaRPr lang="pl-PL" altLang="pl-PL" sz="1600" dirty="0" smtClean="0"/>
          </a:p>
          <a:p>
            <a:pPr algn="just" eaLnBrk="1" hangingPunct="1">
              <a:buFont typeface="Arial" panose="020B0604020202020204" pitchFamily="34" charset="0"/>
              <a:buNone/>
            </a:pPr>
            <a:r>
              <a:rPr lang="pl-PL" altLang="pl-PL" sz="1600" dirty="0" smtClean="0"/>
              <a:t>	Niespełnienie kryterium oznacza odrzucenie wniosku. </a:t>
            </a:r>
          </a:p>
          <a:p>
            <a:pPr algn="just" eaLnBrk="1" hangingPunct="1">
              <a:buFont typeface="Arial" panose="020B0604020202020204" pitchFamily="34" charset="0"/>
              <a:buNone/>
            </a:pPr>
            <a:r>
              <a:rPr lang="pl-PL" altLang="pl-PL" sz="1600" dirty="0" smtClean="0"/>
              <a:t>	</a:t>
            </a:r>
          </a:p>
          <a:p>
            <a:pPr algn="just" eaLnBrk="1" hangingPunct="1">
              <a:buFont typeface="Arial" panose="020B0604020202020204" pitchFamily="34" charset="0"/>
              <a:buNone/>
            </a:pPr>
            <a:endParaRPr lang="pl-PL" altLang="pl-PL" sz="1600" dirty="0" smtClean="0"/>
          </a:p>
          <a:p>
            <a:pPr algn="just" eaLnBrk="1" hangingPunct="1">
              <a:buFont typeface="Arial" panose="020B0604020202020204" pitchFamily="34" charset="0"/>
              <a:buNone/>
            </a:pPr>
            <a:r>
              <a:rPr lang="pl-PL" altLang="pl-PL" sz="1600" dirty="0" smtClean="0"/>
              <a:t>	</a:t>
            </a:r>
            <a:r>
              <a:rPr lang="pl-PL" altLang="pl-PL" sz="1400" dirty="0" smtClean="0"/>
              <a:t>Kryterium jest weryfikowane na podstawie dokumentacji z przebiegu oceny formalno – merytorycznej oraz oceny zgodności ze Strategia ZIT wytworzonej w trakcie KOP.</a:t>
            </a:r>
          </a:p>
          <a:p>
            <a:pPr algn="just" eaLnBrk="1" hangingPunct="1">
              <a:buFont typeface="Arial" panose="020B0604020202020204" pitchFamily="34" charset="0"/>
              <a:buNone/>
            </a:pPr>
            <a:endParaRPr lang="pl-PL" altLang="pl-PL" sz="1600" dirty="0" smtClean="0"/>
          </a:p>
        </p:txBody>
      </p:sp>
    </p:spTree>
    <p:extLst>
      <p:ext uri="{BB962C8B-B14F-4D97-AF65-F5344CB8AC3E}">
        <p14:creationId xmlns:p14="http://schemas.microsoft.com/office/powerpoint/2010/main" val="15459020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lgn="ctr">
              <a:buNone/>
            </a:pPr>
            <a:endParaRPr lang="pl-PL" sz="1050" b="1" dirty="0" smtClean="0"/>
          </a:p>
          <a:p>
            <a:pPr algn="ctr">
              <a:buNone/>
            </a:pPr>
            <a:r>
              <a:rPr lang="pl-PL" sz="4000" b="1" dirty="0" smtClean="0"/>
              <a:t>Kryteria premiujące</a:t>
            </a:r>
          </a:p>
          <a:p>
            <a:pPr algn="ctr">
              <a:buNone/>
            </a:pPr>
            <a:r>
              <a:rPr lang="pl-PL" sz="4000" b="1" dirty="0" smtClean="0">
                <a:solidFill>
                  <a:srgbClr val="FF0000"/>
                </a:solidFill>
              </a:rPr>
              <a:t>nie dotyczy ZIT</a:t>
            </a:r>
            <a:endParaRPr lang="pl-PL" sz="4000" b="1" dirty="0">
              <a:solidFill>
                <a:srgbClr val="FF0000"/>
              </a:solidFill>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82</a:t>
            </a:fld>
            <a:endParaRPr lang="pl-PL"/>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6724" y="1104900"/>
            <a:ext cx="8048625" cy="409575"/>
          </a:xfrm>
        </p:spPr>
        <p:txBody>
          <a:bodyPr/>
          <a:lstStyle/>
          <a:p>
            <a:r>
              <a:rPr lang="pl-PL" b="1" dirty="0" smtClean="0"/>
              <a:t> </a:t>
            </a:r>
            <a:br>
              <a:rPr lang="pl-PL" b="1" dirty="0" smtClean="0"/>
            </a:br>
            <a:r>
              <a:rPr lang="pl-PL" sz="2800" b="1" u="sng" dirty="0" smtClean="0"/>
              <a:t>Kryteria premiujące</a:t>
            </a:r>
            <a:r>
              <a:rPr lang="pl-PL" b="1" dirty="0" smtClean="0"/>
              <a:t/>
            </a:r>
            <a:br>
              <a:rPr lang="pl-PL" b="1" dirty="0" smtClean="0"/>
            </a:br>
            <a:endParaRPr lang="pl-PL" dirty="0"/>
          </a:p>
        </p:txBody>
      </p:sp>
      <p:sp>
        <p:nvSpPr>
          <p:cNvPr id="3" name="Symbol zastępczy zawartości 2"/>
          <p:cNvSpPr>
            <a:spLocks noGrp="1"/>
          </p:cNvSpPr>
          <p:nvPr>
            <p:ph idx="1"/>
          </p:nvPr>
        </p:nvSpPr>
        <p:spPr>
          <a:xfrm>
            <a:off x="504826" y="2247899"/>
            <a:ext cx="8334374" cy="1847851"/>
          </a:xfrm>
        </p:spPr>
        <p:txBody>
          <a:bodyPr/>
          <a:lstStyle/>
          <a:p>
            <a:pPr marL="0" indent="0" algn="just">
              <a:buNone/>
            </a:pPr>
            <a:r>
              <a:rPr lang="pl-PL" sz="2400" b="1" dirty="0" smtClean="0"/>
              <a:t>P</a:t>
            </a:r>
            <a:r>
              <a:rPr lang="x-none" sz="2400" b="1" smtClean="0"/>
              <a:t>rojekty, które otrzymały minimum punktowe na etapie oceny merytorycznej uprawniające do otrzymania dofinansowania oraz spełniają kryteria dostępu</a:t>
            </a:r>
            <a:r>
              <a:rPr lang="pl-PL" sz="2400" b="1" dirty="0" smtClean="0"/>
              <a:t>, </a:t>
            </a:r>
            <a:r>
              <a:rPr lang="x-none" sz="2400" b="1" smtClean="0"/>
              <a:t>horyzontalne oraz formalne</a:t>
            </a:r>
            <a:r>
              <a:rPr lang="pl-PL" sz="2400" b="1" dirty="0" smtClean="0"/>
              <a:t> </a:t>
            </a:r>
            <a:r>
              <a:rPr lang="x-none" sz="2400" b="1" smtClean="0"/>
              <a:t>mogą otrzymać premię</a:t>
            </a:r>
            <a:r>
              <a:rPr lang="pl-PL" sz="2400" b="1" dirty="0" smtClean="0"/>
              <a:t> </a:t>
            </a:r>
            <a:r>
              <a:rPr lang="x-none" sz="2400" b="1" smtClean="0"/>
              <a:t>punktową (</a:t>
            </a:r>
            <a:r>
              <a:rPr lang="pl-PL" sz="2400" b="1" dirty="0" smtClean="0"/>
              <a:t>w niniejszym konkursie </a:t>
            </a:r>
            <a:r>
              <a:rPr lang="x-none" sz="2400" b="1" smtClean="0"/>
              <a:t>maksymalnie</a:t>
            </a:r>
            <a:r>
              <a:rPr lang="pl-PL" sz="2400" b="1" dirty="0" smtClean="0"/>
              <a:t> 35</a:t>
            </a:r>
            <a:r>
              <a:rPr lang="x-none" sz="2400" b="1" smtClean="0"/>
              <a:t> punktów). </a:t>
            </a:r>
            <a:endParaRPr lang="pl-PL" sz="2400" b="1" dirty="0" smtClean="0"/>
          </a:p>
          <a:p>
            <a:pPr marL="0" indent="0" algn="just">
              <a:buNone/>
            </a:pPr>
            <a:endParaRPr lang="pl-PL" sz="2400" b="1" dirty="0" smtClean="0"/>
          </a:p>
          <a:p>
            <a:pPr>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83</a:t>
            </a:fld>
            <a:endParaRPr lang="pl-PL"/>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2425" y="958850"/>
            <a:ext cx="8162926" cy="933450"/>
          </a:xfrm>
        </p:spPr>
        <p:txBody>
          <a:bodyPr/>
          <a:lstStyle/>
          <a:p>
            <a:r>
              <a:rPr lang="pl-PL" sz="2800" b="1" dirty="0" smtClean="0">
                <a:latin typeface="+mn-lt"/>
              </a:rPr>
              <a:t>1. Kryterium partnerstwa</a:t>
            </a:r>
            <a:endParaRPr lang="pl-PL" sz="2800" b="1" dirty="0">
              <a:latin typeface="+mn-lt"/>
            </a:endParaRPr>
          </a:p>
        </p:txBody>
      </p:sp>
      <p:sp>
        <p:nvSpPr>
          <p:cNvPr id="3" name="Symbol zastępczy zawartości 2"/>
          <p:cNvSpPr>
            <a:spLocks noGrp="1"/>
          </p:cNvSpPr>
          <p:nvPr>
            <p:ph idx="1"/>
          </p:nvPr>
        </p:nvSpPr>
        <p:spPr>
          <a:xfrm>
            <a:off x="628650" y="1885950"/>
            <a:ext cx="8153400" cy="4448175"/>
          </a:xfrm>
        </p:spPr>
        <p:txBody>
          <a:bodyPr/>
          <a:lstStyle/>
          <a:p>
            <a:pPr marL="180975" indent="0" algn="just">
              <a:buNone/>
            </a:pPr>
            <a:r>
              <a:rPr lang="pl-PL" sz="2000" b="1" dirty="0" smtClean="0"/>
              <a:t>Czy projekt będzie realizowany w ramach partnerstwa publiczno-społecznego- prywatnego? </a:t>
            </a:r>
          </a:p>
          <a:p>
            <a:pPr marL="180975" indent="0" algn="just">
              <a:buNone/>
            </a:pPr>
            <a:endParaRPr lang="pl-PL" sz="2000" b="1" dirty="0" smtClean="0"/>
          </a:p>
          <a:p>
            <a:pPr marL="180975" indent="0" algn="just">
              <a:buNone/>
            </a:pPr>
            <a:r>
              <a:rPr lang="pl-PL" sz="1800" dirty="0" smtClean="0"/>
              <a:t>Realizacja projektów w ramach partnerstw zawiązywanych pomiędzy różnego rodzaju podmiotami przyczyni się do efektywniejszego upowszechniania miejsc opieki nad dziećmi do lat 3.</a:t>
            </a:r>
          </a:p>
          <a:p>
            <a:pPr marL="180975" indent="0" algn="just">
              <a:buNone/>
            </a:pPr>
            <a:endParaRPr lang="pl-PL" sz="1000" dirty="0" smtClean="0"/>
          </a:p>
          <a:p>
            <a:pPr>
              <a:buNone/>
            </a:pPr>
            <a:r>
              <a:rPr lang="pl-PL" sz="1800" i="1" dirty="0" smtClean="0"/>
              <a:t>    Kryterium jest weryfikowane na podstawie zapisów w części B.2, B.3 , U.5 wniosku  </a:t>
            </a:r>
            <a:br>
              <a:rPr lang="pl-PL" sz="1800" i="1" dirty="0" smtClean="0"/>
            </a:br>
            <a:r>
              <a:rPr lang="pl-PL" sz="1800" i="1" dirty="0" smtClean="0"/>
              <a:t>o dofinansowanie. </a:t>
            </a:r>
          </a:p>
          <a:p>
            <a:pPr>
              <a:lnSpc>
                <a:spcPct val="100000"/>
              </a:lnSpc>
              <a:spcBef>
                <a:spcPts val="0"/>
              </a:spcBef>
              <a:buNone/>
            </a:pPr>
            <a:r>
              <a:rPr lang="pl-PL" sz="1800" dirty="0" smtClean="0"/>
              <a:t>    </a:t>
            </a:r>
          </a:p>
          <a:p>
            <a:pPr>
              <a:lnSpc>
                <a:spcPct val="100000"/>
              </a:lnSpc>
              <a:spcBef>
                <a:spcPts val="0"/>
              </a:spcBef>
              <a:buNone/>
            </a:pPr>
            <a:endParaRPr lang="pl-PL" sz="1800" dirty="0" smtClean="0"/>
          </a:p>
          <a:p>
            <a:pPr>
              <a:lnSpc>
                <a:spcPct val="100000"/>
              </a:lnSpc>
              <a:spcBef>
                <a:spcPts val="0"/>
              </a:spcBef>
              <a:buNone/>
            </a:pPr>
            <a:r>
              <a:rPr lang="pl-PL" sz="1800" dirty="0" smtClean="0"/>
              <a:t>    Tak – 5 pkt.</a:t>
            </a:r>
          </a:p>
          <a:p>
            <a:pPr hangingPunct="0">
              <a:lnSpc>
                <a:spcPct val="100000"/>
              </a:lnSpc>
              <a:spcBef>
                <a:spcPts val="0"/>
              </a:spcBef>
              <a:buNone/>
            </a:pPr>
            <a:r>
              <a:rPr lang="pl-PL" sz="1800" dirty="0" smtClean="0"/>
              <a:t>    Nie – 0 pkt. </a:t>
            </a:r>
          </a:p>
          <a:p>
            <a:pPr marL="180975" indent="0" algn="just">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84</a:t>
            </a:fld>
            <a:endParaRPr lang="pl-PL"/>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475" y="958851"/>
            <a:ext cx="8143876" cy="736600"/>
          </a:xfrm>
        </p:spPr>
        <p:txBody>
          <a:bodyPr/>
          <a:lstStyle/>
          <a:p>
            <a:r>
              <a:rPr lang="pl-PL" sz="2800" b="1" dirty="0" smtClean="0">
                <a:latin typeface="+mn-lt"/>
              </a:rPr>
              <a:t>2. Kryterium beneficjenta</a:t>
            </a:r>
            <a:endParaRPr lang="pl-PL" sz="2800" b="1" dirty="0">
              <a:latin typeface="+mn-lt"/>
            </a:endParaRPr>
          </a:p>
        </p:txBody>
      </p:sp>
      <p:sp>
        <p:nvSpPr>
          <p:cNvPr id="3" name="Symbol zastępczy zawartości 2"/>
          <p:cNvSpPr>
            <a:spLocks noGrp="1"/>
          </p:cNvSpPr>
          <p:nvPr>
            <p:ph idx="1"/>
          </p:nvPr>
        </p:nvSpPr>
        <p:spPr>
          <a:xfrm>
            <a:off x="628650" y="1714500"/>
            <a:ext cx="8153400" cy="4619625"/>
          </a:xfrm>
        </p:spPr>
        <p:txBody>
          <a:bodyPr/>
          <a:lstStyle/>
          <a:p>
            <a:pPr marL="180975" indent="0" algn="just">
              <a:buNone/>
            </a:pPr>
            <a:r>
              <a:rPr lang="pl-PL" sz="2000" b="1" dirty="0" smtClean="0"/>
              <a:t>Czy we wniosku założono, że uczestnikami projektu będą w co najmniej 50% osoby zamieszkujące w rozumieniu przepisów Kodeksu Cywilnego obszary wiejskie? </a:t>
            </a:r>
          </a:p>
          <a:p>
            <a:pPr marL="180975" indent="0" algn="just">
              <a:buNone/>
            </a:pPr>
            <a:endParaRPr lang="pl-PL" sz="100" b="1" dirty="0" smtClean="0"/>
          </a:p>
          <a:p>
            <a:pPr marL="180975" indent="0" algn="just">
              <a:buNone/>
            </a:pPr>
            <a:r>
              <a:rPr lang="pl-PL" sz="1400" dirty="0" smtClean="0"/>
              <a:t>Kryterium wprowadzono w celu preferowania mieszkańców obszarów wiejskich zidentyfikowanych jako osoby </a:t>
            </a:r>
            <a:r>
              <a:rPr lang="pl-PL" sz="1400" dirty="0" err="1" smtClean="0"/>
              <a:t>defaworyzowane</a:t>
            </a:r>
            <a:r>
              <a:rPr lang="pl-PL" sz="1400" dirty="0" smtClean="0"/>
              <a:t> na dolnośląskim rynku pracy. Definicja obszarów wiejskich została wskazana               w </a:t>
            </a:r>
            <a:r>
              <a:rPr lang="pl-PL" sz="1400" dirty="0" err="1" smtClean="0"/>
              <a:t>SzOOP</a:t>
            </a:r>
            <a:r>
              <a:rPr lang="pl-PL" sz="1400" dirty="0" smtClean="0"/>
              <a:t> RPO WD 2014-2020. Około 40% ludności obszarów określanych jako wiejskie zamieszkuje                   na obszarze powiatów, w których stopa bezrobocia przekracza 150% stopy bezrobocia w województwie dolnośląskim (</a:t>
            </a:r>
            <a:r>
              <a:rPr lang="pl-PL" sz="1400" dirty="0" err="1" smtClean="0"/>
              <a:t>wg</a:t>
            </a:r>
            <a:r>
              <a:rPr lang="pl-PL" sz="1400" dirty="0" smtClean="0"/>
              <a:t>. danych GUS za rok 2014). Według danych GUS aktywność ekonomiczna ludności                   na obszarach wiejskich województwa dolnośląskiego jest o 1,2% niższa niż na obszarach miejskich. Realizacja projektów z zakresu tworzenia miejsc opieki nad dziećmi do lat 3 może przyczynić się do wzrostu poziomu aktywności ekonomicznej mieszkańców obszarów wiejskich.</a:t>
            </a:r>
          </a:p>
          <a:p>
            <a:pPr marL="180975" indent="0" algn="just">
              <a:buNone/>
            </a:pPr>
            <a:endParaRPr lang="pl-PL" sz="300" dirty="0" smtClean="0"/>
          </a:p>
          <a:p>
            <a:pPr>
              <a:buNone/>
            </a:pPr>
            <a:r>
              <a:rPr lang="pl-PL" sz="1800" i="1" dirty="0" smtClean="0"/>
              <a:t>    Kryterium jest weryfikowane na podstawie zapisów w części P wniosku  </a:t>
            </a:r>
            <a:br>
              <a:rPr lang="pl-PL" sz="1800" i="1" dirty="0" smtClean="0"/>
            </a:br>
            <a:r>
              <a:rPr lang="pl-PL" sz="1800" i="1" dirty="0" smtClean="0"/>
              <a:t>o dofinansowanie. </a:t>
            </a:r>
          </a:p>
          <a:p>
            <a:pPr>
              <a:lnSpc>
                <a:spcPct val="100000"/>
              </a:lnSpc>
              <a:spcBef>
                <a:spcPts val="0"/>
              </a:spcBef>
              <a:buNone/>
            </a:pPr>
            <a:r>
              <a:rPr lang="pl-PL" sz="1800" dirty="0" smtClean="0"/>
              <a:t>    </a:t>
            </a:r>
          </a:p>
          <a:p>
            <a:pPr>
              <a:lnSpc>
                <a:spcPct val="100000"/>
              </a:lnSpc>
              <a:spcBef>
                <a:spcPts val="0"/>
              </a:spcBef>
              <a:buNone/>
            </a:pPr>
            <a:r>
              <a:rPr lang="pl-PL" sz="1800" dirty="0" smtClean="0"/>
              <a:t>    Tak – 5 pkt.</a:t>
            </a:r>
          </a:p>
          <a:p>
            <a:pPr hangingPunct="0">
              <a:lnSpc>
                <a:spcPct val="100000"/>
              </a:lnSpc>
              <a:spcBef>
                <a:spcPts val="0"/>
              </a:spcBef>
              <a:buNone/>
            </a:pPr>
            <a:r>
              <a:rPr lang="pl-PL" sz="1800" dirty="0" smtClean="0"/>
              <a:t>    Nie – 0 pkt.  </a:t>
            </a:r>
          </a:p>
          <a:p>
            <a:pPr marL="180975" indent="0" algn="just">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85</a:t>
            </a:fld>
            <a:endParaRPr lang="pl-PL"/>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475" y="958851"/>
            <a:ext cx="8143876" cy="736600"/>
          </a:xfrm>
        </p:spPr>
        <p:txBody>
          <a:bodyPr/>
          <a:lstStyle/>
          <a:p>
            <a:r>
              <a:rPr lang="pl-PL" sz="2800" b="1" dirty="0" smtClean="0">
                <a:latin typeface="+mn-lt"/>
              </a:rPr>
              <a:t>3. Kryterium </a:t>
            </a:r>
            <a:r>
              <a:rPr lang="pl-PL" sz="2800" b="1" dirty="0" smtClean="0"/>
              <a:t>komplementarności</a:t>
            </a:r>
            <a:endParaRPr lang="pl-PL" sz="2800" b="1" dirty="0">
              <a:latin typeface="+mn-lt"/>
            </a:endParaRPr>
          </a:p>
        </p:txBody>
      </p:sp>
      <p:sp>
        <p:nvSpPr>
          <p:cNvPr id="3" name="Symbol zastępczy zawartości 2"/>
          <p:cNvSpPr>
            <a:spLocks noGrp="1"/>
          </p:cNvSpPr>
          <p:nvPr>
            <p:ph idx="1"/>
          </p:nvPr>
        </p:nvSpPr>
        <p:spPr>
          <a:xfrm>
            <a:off x="628650" y="1714500"/>
            <a:ext cx="8153400" cy="4619625"/>
          </a:xfrm>
        </p:spPr>
        <p:txBody>
          <a:bodyPr/>
          <a:lstStyle/>
          <a:p>
            <a:pPr marL="180975" indent="0" algn="just">
              <a:buNone/>
            </a:pPr>
            <a:r>
              <a:rPr lang="pl-PL" sz="2000" b="1" dirty="0" smtClean="0"/>
              <a:t>Czy opieka nad dziećmi do lat 3 finansowana w ramach projektu będzie świadczona w budynku wybudowanym lub zmodernizowanym lub zaadaptowanym ze źródeł wspólnotowych innych niż Europejski Fundusz Społeczny? </a:t>
            </a:r>
          </a:p>
          <a:p>
            <a:pPr marL="180975" indent="0" algn="just">
              <a:buNone/>
            </a:pPr>
            <a:endParaRPr lang="pl-PL" sz="2000" b="1" dirty="0" smtClean="0"/>
          </a:p>
          <a:p>
            <a:pPr marL="180975" indent="0" algn="just">
              <a:buNone/>
            </a:pPr>
            <a:r>
              <a:rPr lang="pl-PL" sz="1800" dirty="0" smtClean="0"/>
              <a:t>Kryterium ma na celu preferowanie projektów komplementarnych.</a:t>
            </a:r>
            <a:endParaRPr lang="pl-PL" sz="1800" b="1" dirty="0" smtClean="0"/>
          </a:p>
          <a:p>
            <a:pPr marL="180975" indent="0" algn="just">
              <a:buNone/>
            </a:pPr>
            <a:endParaRPr lang="pl-PL" sz="100" b="1" dirty="0" smtClean="0"/>
          </a:p>
          <a:p>
            <a:pPr marL="180975" indent="0" algn="just">
              <a:buNone/>
            </a:pPr>
            <a:endParaRPr lang="pl-PL" sz="300" dirty="0" smtClean="0"/>
          </a:p>
          <a:p>
            <a:pPr>
              <a:buNone/>
            </a:pPr>
            <a:r>
              <a:rPr lang="pl-PL" sz="1800" i="1" dirty="0" smtClean="0"/>
              <a:t>    Kryterium jest weryfikowane na podstawie zapisów w części G.1. wniosku  </a:t>
            </a:r>
            <a:br>
              <a:rPr lang="pl-PL" sz="1800" i="1" dirty="0" smtClean="0"/>
            </a:br>
            <a:r>
              <a:rPr lang="pl-PL" sz="1800" i="1" dirty="0" smtClean="0"/>
              <a:t>o dofinansowanie. </a:t>
            </a:r>
          </a:p>
          <a:p>
            <a:pPr>
              <a:lnSpc>
                <a:spcPct val="100000"/>
              </a:lnSpc>
              <a:spcBef>
                <a:spcPts val="0"/>
              </a:spcBef>
              <a:buNone/>
            </a:pPr>
            <a:r>
              <a:rPr lang="pl-PL" sz="1800" dirty="0" smtClean="0"/>
              <a:t>    </a:t>
            </a:r>
          </a:p>
          <a:p>
            <a:pPr>
              <a:lnSpc>
                <a:spcPct val="100000"/>
              </a:lnSpc>
              <a:spcBef>
                <a:spcPts val="0"/>
              </a:spcBef>
              <a:buNone/>
            </a:pPr>
            <a:endParaRPr lang="pl-PL" sz="1600" dirty="0" smtClean="0"/>
          </a:p>
          <a:p>
            <a:pPr>
              <a:lnSpc>
                <a:spcPct val="100000"/>
              </a:lnSpc>
              <a:spcBef>
                <a:spcPts val="0"/>
              </a:spcBef>
              <a:buNone/>
            </a:pPr>
            <a:endParaRPr lang="pl-PL" sz="1800" dirty="0" smtClean="0"/>
          </a:p>
          <a:p>
            <a:pPr>
              <a:lnSpc>
                <a:spcPct val="100000"/>
              </a:lnSpc>
              <a:spcBef>
                <a:spcPts val="0"/>
              </a:spcBef>
              <a:buNone/>
            </a:pPr>
            <a:r>
              <a:rPr lang="pl-PL" sz="1800" dirty="0" smtClean="0"/>
              <a:t>    Tak – 5 pkt.</a:t>
            </a:r>
          </a:p>
          <a:p>
            <a:pPr hangingPunct="0">
              <a:lnSpc>
                <a:spcPct val="100000"/>
              </a:lnSpc>
              <a:spcBef>
                <a:spcPts val="0"/>
              </a:spcBef>
              <a:buNone/>
            </a:pPr>
            <a:r>
              <a:rPr lang="pl-PL" sz="1800" dirty="0" smtClean="0"/>
              <a:t>    Nie – 0 pkt.  </a:t>
            </a:r>
          </a:p>
          <a:p>
            <a:pPr marL="180975" indent="0" algn="just">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86</a:t>
            </a:fld>
            <a:endParaRPr lang="pl-PL"/>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475" y="958851"/>
            <a:ext cx="8143876" cy="736600"/>
          </a:xfrm>
        </p:spPr>
        <p:txBody>
          <a:bodyPr/>
          <a:lstStyle/>
          <a:p>
            <a:r>
              <a:rPr lang="pl-PL" sz="2800" b="1" dirty="0" smtClean="0">
                <a:latin typeface="+mn-lt"/>
              </a:rPr>
              <a:t>4. Kryterium </a:t>
            </a:r>
            <a:r>
              <a:rPr lang="pl-PL" sz="2800" b="1" dirty="0" smtClean="0"/>
              <a:t>zapotrzebowania</a:t>
            </a:r>
            <a:endParaRPr lang="pl-PL" sz="2800" b="1" dirty="0">
              <a:latin typeface="+mn-lt"/>
            </a:endParaRPr>
          </a:p>
        </p:txBody>
      </p:sp>
      <p:sp>
        <p:nvSpPr>
          <p:cNvPr id="3" name="Symbol zastępczy zawartości 2"/>
          <p:cNvSpPr>
            <a:spLocks noGrp="1"/>
          </p:cNvSpPr>
          <p:nvPr>
            <p:ph idx="1"/>
          </p:nvPr>
        </p:nvSpPr>
        <p:spPr>
          <a:xfrm>
            <a:off x="561975" y="1485900"/>
            <a:ext cx="8220075" cy="5162550"/>
          </a:xfrm>
          <a:ln>
            <a:solidFill>
              <a:schemeClr val="bg1"/>
            </a:solidFill>
          </a:ln>
        </p:spPr>
        <p:txBody>
          <a:bodyPr/>
          <a:lstStyle/>
          <a:p>
            <a:pPr marL="180975" indent="0" algn="just">
              <a:buNone/>
            </a:pPr>
            <a:r>
              <a:rPr lang="pl-PL" sz="1600" b="1" dirty="0" smtClean="0"/>
              <a:t>Czy projekt obejmuje tworzenie i utrzymanie nowych miejsc opieki nad dziećmi do lat 3 na terenach gmin: </a:t>
            </a:r>
            <a:r>
              <a:rPr lang="pl-PL" sz="1400" b="1" dirty="0" smtClean="0"/>
              <a:t>Żukowice, Żmigród, Złoty Stok, Zawonia, Zawidów, Zagrodno, Wołów, Wińsko, Wiązów, Węgliniec, Wąsosz, Wądroże Wielkie, Warta Bolesławiecka, Udanin, Świerzawa, Świeradów-Zdrój, Ścinawa, Szczytna, Sulików, Stoszowice, Siekierczyn, Ruja, Rudna, Radwanice, Przeworno, Przemków, Prusice, Prochowice, Polanica-Zdrój, Platerówka, Piława Górna, Pieńsk, Pielgrzymka, Pęcław, Paszowice, Osiecznica, Olszyna, Nowogrodziec, Niemcza, Niechlów, Mściwojów, Miłkowice, Międzylesie, Międzybórz, Mietków, Męcinka, Malczyce, Łagiewniki, Lewin Kłodzki, Legnickie Pole, Lądek-Zdrój, Kunice, Krotoszyce, Krośnice, Kotla, Kostomłoty, Kondratowice, Kamieniec Ząbkowicki, Jordanów Śląski, Jerzmanowa, Jemielno, Gromadka, Grębocice, Gaworzyce, Dziadowa Kłoda, Domaniów, Dobroszyce, Cieszków, Ciepłowody, Chocianów, Bystrzyca Kłodzka, Borów, Bolków, Bierutów, </a:t>
            </a:r>
            <a:r>
              <a:rPr lang="pl-PL" sz="1400" b="1" dirty="0" err="1" smtClean="0"/>
              <a:t>Bardo</a:t>
            </a:r>
            <a:r>
              <a:rPr lang="pl-PL" sz="1400" b="1" dirty="0" smtClean="0"/>
              <a:t>, Góra, Milicz, Lwówek Śląski, Brzeg Dolny, Twardogóra, Syców, Wojcieszów, Bolesławiec, Ząbkowice Śląskie, Leśna, Bogatynia, Głogów, Dzierżoniów, Stronie Śląskie?</a:t>
            </a:r>
            <a:endParaRPr lang="pl-PL" sz="2000" b="1" dirty="0" smtClean="0"/>
          </a:p>
          <a:p>
            <a:pPr marL="180975" indent="0" algn="just">
              <a:buNone/>
            </a:pPr>
            <a:r>
              <a:rPr lang="pl-PL" sz="1400" dirty="0" smtClean="0"/>
              <a:t>Kryterium zostało opracowane na podstawie analizy danych statystycznych z zakresu opieki nad dziećmi         do lat 3. W kryterium uwzględniono w pierwszej kolejności gminy, w których nie wykazano funkcjonowania miejsc opieki nad dziećmi do lat 3. Ponadto w kryterium wskazano obszary gmin, w których zidentyfikowano niski poziom upowszechnienia miejsc opieki nad dziećmi do lat 3. Z kryterium wyłączono gminy wiejskie funkcjonujące wokół gmin miejskich, o wysokim stopniu upowszechnienia opieki nad dziećmi do lat 3. Takie podejście przyczyni się do tworzenia miejsc opieki nad dziećmi do lat 3 w miejscach, w których może to            w największym stopniu przyczynić się do aktywizacji zawodowej.</a:t>
            </a:r>
            <a:endParaRPr lang="pl-PL" sz="1800" dirty="0" smtClean="0"/>
          </a:p>
          <a:p>
            <a:pPr marL="180975" indent="0" algn="just">
              <a:buNone/>
            </a:pPr>
            <a:r>
              <a:rPr lang="pl-PL" sz="1600" i="1" dirty="0" smtClean="0"/>
              <a:t>Kryterium jest weryfikowane na podstawie zapisów w części D.1. wniosku  o dofinansowanie. </a:t>
            </a:r>
            <a:endParaRPr lang="pl-PL" sz="1600" dirty="0" smtClean="0"/>
          </a:p>
          <a:p>
            <a:pPr>
              <a:lnSpc>
                <a:spcPct val="100000"/>
              </a:lnSpc>
              <a:spcBef>
                <a:spcPts val="0"/>
              </a:spcBef>
              <a:buNone/>
            </a:pPr>
            <a:r>
              <a:rPr lang="pl-PL" sz="1600" dirty="0" smtClean="0"/>
              <a:t>    Tak – 10 pkt.</a:t>
            </a:r>
          </a:p>
          <a:p>
            <a:pPr hangingPunct="0">
              <a:lnSpc>
                <a:spcPct val="100000"/>
              </a:lnSpc>
              <a:spcBef>
                <a:spcPts val="0"/>
              </a:spcBef>
              <a:buNone/>
            </a:pPr>
            <a:r>
              <a:rPr lang="pl-PL" sz="1600" dirty="0" smtClean="0"/>
              <a:t>    Nie – 0 pkt.  </a:t>
            </a:r>
          </a:p>
          <a:p>
            <a:pPr marL="180975" indent="0" algn="just">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87</a:t>
            </a:fld>
            <a:endParaRPr lang="pl-PL"/>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1475" y="958851"/>
            <a:ext cx="8143876" cy="736600"/>
          </a:xfrm>
        </p:spPr>
        <p:txBody>
          <a:bodyPr/>
          <a:lstStyle/>
          <a:p>
            <a:r>
              <a:rPr lang="pl-PL" sz="2800" b="1" dirty="0" smtClean="0">
                <a:latin typeface="+mn-lt"/>
              </a:rPr>
              <a:t>5. Kryterium </a:t>
            </a:r>
            <a:r>
              <a:rPr lang="pl-PL" sz="2800" b="1" dirty="0" smtClean="0"/>
              <a:t>doświadczenia</a:t>
            </a:r>
            <a:endParaRPr lang="pl-PL" sz="2800" b="1" dirty="0">
              <a:latin typeface="+mn-lt"/>
            </a:endParaRPr>
          </a:p>
        </p:txBody>
      </p:sp>
      <p:sp>
        <p:nvSpPr>
          <p:cNvPr id="3" name="Symbol zastępczy zawartości 2"/>
          <p:cNvSpPr>
            <a:spLocks noGrp="1"/>
          </p:cNvSpPr>
          <p:nvPr>
            <p:ph idx="1"/>
          </p:nvPr>
        </p:nvSpPr>
        <p:spPr>
          <a:xfrm>
            <a:off x="561975" y="1628774"/>
            <a:ext cx="8220075" cy="5019675"/>
          </a:xfrm>
        </p:spPr>
        <p:txBody>
          <a:bodyPr/>
          <a:lstStyle/>
          <a:p>
            <a:pPr marL="180975" indent="0" algn="just">
              <a:buNone/>
            </a:pPr>
            <a:r>
              <a:rPr lang="pl-PL" sz="2000" b="1" dirty="0" smtClean="0"/>
              <a:t>Czy Wnioskodawca zrealizował w ciągu ostatnich 3 lat przed złożeniem wniosku o dofinansowanie na terenie województwa dolnośląskiego                co najmniej 2 przedsięwzięcia w obszarze i dla grupy docelowej objętej interwencją projektową, w ramach których osiągnął zakładane                      we wniosku o dofinansowanie rezultaty?</a:t>
            </a:r>
          </a:p>
          <a:p>
            <a:pPr marL="180975" indent="0" algn="just">
              <a:buNone/>
            </a:pPr>
            <a:endParaRPr lang="pl-PL" sz="1800" dirty="0" smtClean="0"/>
          </a:p>
          <a:p>
            <a:pPr marL="180975" indent="0" algn="just">
              <a:buNone/>
            </a:pPr>
            <a:r>
              <a:rPr lang="pl-PL" sz="1800" dirty="0" smtClean="0"/>
              <a:t>Kryterium ma za zadanie premiować projektodawców posiadających doświadczenie w realizacji projektów na obszarze województwa dolnośląskiego. Obszar interwencji projektowej zostanie określony w </a:t>
            </a:r>
            <a:r>
              <a:rPr lang="pl-PL" sz="1800" i="1" dirty="0" smtClean="0"/>
              <a:t>Regulaminie konkursu</a:t>
            </a:r>
            <a:r>
              <a:rPr lang="pl-PL" sz="1800" dirty="0" smtClean="0"/>
              <a:t>.</a:t>
            </a:r>
          </a:p>
          <a:p>
            <a:pPr marL="180975" indent="0" algn="just">
              <a:buNone/>
            </a:pPr>
            <a:endParaRPr lang="pl-PL" sz="200" dirty="0" smtClean="0"/>
          </a:p>
          <a:p>
            <a:pPr>
              <a:buNone/>
            </a:pPr>
            <a:r>
              <a:rPr lang="pl-PL" sz="1600" i="1" dirty="0" smtClean="0"/>
              <a:t>    Kryterium jest weryfikowane na podstawie zapisów w części U.1. wniosku  o dofinansowanie. </a:t>
            </a:r>
          </a:p>
          <a:p>
            <a:pPr marL="266700" indent="0">
              <a:buNone/>
            </a:pPr>
            <a:endParaRPr lang="pl-PL" sz="1600" i="1" dirty="0" smtClean="0"/>
          </a:p>
          <a:p>
            <a:r>
              <a:rPr lang="pl-PL" sz="1800" dirty="0" smtClean="0"/>
              <a:t>Minimum 2 przedsięwzięcia – 5 pkt.</a:t>
            </a:r>
          </a:p>
          <a:p>
            <a:r>
              <a:rPr lang="pl-PL" sz="1800" dirty="0" smtClean="0"/>
              <a:t>Powyżej dwóch przedsięwzięć – 10 pkt.</a:t>
            </a:r>
            <a:endParaRPr lang="pl-PL" sz="1800" i="1" dirty="0" smtClean="0"/>
          </a:p>
          <a:p>
            <a:pPr>
              <a:buNone/>
            </a:pPr>
            <a:endParaRPr lang="pl-PL" sz="1600" dirty="0" smtClean="0"/>
          </a:p>
          <a:p>
            <a:pPr>
              <a:lnSpc>
                <a:spcPct val="100000"/>
              </a:lnSpc>
              <a:spcBef>
                <a:spcPts val="0"/>
              </a:spcBef>
              <a:buNone/>
            </a:pPr>
            <a:r>
              <a:rPr lang="pl-PL" sz="1600" dirty="0" smtClean="0"/>
              <a:t> </a:t>
            </a:r>
          </a:p>
          <a:p>
            <a:pPr marL="180975" indent="0" algn="just">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88</a:t>
            </a:fld>
            <a:endParaRPr lang="pl-PL"/>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71575"/>
            <a:ext cx="7886700" cy="5238750"/>
          </a:xfrm>
        </p:spPr>
        <p:txBody>
          <a:bodyPr/>
          <a:lstStyle/>
          <a:p>
            <a:pPr algn="ctr" eaLnBrk="1" hangingPunct="1">
              <a:lnSpc>
                <a:spcPct val="150000"/>
              </a:lnSpc>
              <a:spcBef>
                <a:spcPts val="0"/>
              </a:spcBef>
              <a:buFont typeface="Arial" charset="0"/>
              <a:buNone/>
              <a:defRPr/>
            </a:pPr>
            <a:r>
              <a:rPr lang="pl-PL" sz="1600" dirty="0" smtClean="0"/>
              <a:t> </a:t>
            </a:r>
            <a:r>
              <a:rPr lang="pl-PL" sz="2000" b="1" dirty="0" smtClean="0"/>
              <a:t>ROZSTRZYGNIĘCIE KONKURSU   </a:t>
            </a:r>
            <a:endParaRPr lang="pl-PL" sz="1400" b="1" dirty="0" smtClean="0"/>
          </a:p>
          <a:p>
            <a:pPr marL="0" indent="0" algn="just" eaLnBrk="1" hangingPunct="1">
              <a:lnSpc>
                <a:spcPct val="150000"/>
              </a:lnSpc>
              <a:spcBef>
                <a:spcPts val="0"/>
              </a:spcBef>
              <a:buFont typeface="Arial" charset="0"/>
              <a:buNone/>
              <a:defRPr/>
            </a:pPr>
            <a:r>
              <a:rPr lang="pl-PL" sz="1400" dirty="0" smtClean="0"/>
              <a:t> </a:t>
            </a:r>
            <a:r>
              <a:rPr lang="pl-PL" sz="1400" b="1" dirty="0" smtClean="0"/>
              <a:t>Zgodnie z art. 46 ust. 4 ustawy po rozstrzygnięciu konkursu IOK zamieszcza na swojej stronie internetowej </a:t>
            </a:r>
          </a:p>
          <a:p>
            <a:pPr algn="ctr" eaLnBrk="1" hangingPunct="1">
              <a:lnSpc>
                <a:spcPct val="100000"/>
              </a:lnSpc>
              <a:spcBef>
                <a:spcPts val="0"/>
              </a:spcBef>
              <a:buFont typeface="Arial" charset="0"/>
              <a:buNone/>
              <a:defRPr/>
            </a:pPr>
            <a:r>
              <a:rPr lang="pl-PL" b="1" u="sng" dirty="0" smtClean="0">
                <a:solidFill>
                  <a:srgbClr val="0070C0"/>
                </a:solidFill>
                <a:hlinkClick r:id="rId2"/>
              </a:rPr>
              <a:t>www.rpo.dwup.pl</a:t>
            </a:r>
            <a:r>
              <a:rPr lang="pl-PL" b="1" u="sng" dirty="0" smtClean="0">
                <a:solidFill>
                  <a:srgbClr val="0070C0"/>
                </a:solidFill>
              </a:rPr>
              <a:t> </a:t>
            </a:r>
          </a:p>
          <a:p>
            <a:pPr algn="ctr" eaLnBrk="1" hangingPunct="1">
              <a:lnSpc>
                <a:spcPct val="100000"/>
              </a:lnSpc>
              <a:spcBef>
                <a:spcPts val="0"/>
              </a:spcBef>
              <a:buFont typeface="Arial" charset="0"/>
              <a:buNone/>
              <a:defRPr/>
            </a:pPr>
            <a:endParaRPr lang="pl-PL" sz="2400" b="1" u="sng" dirty="0" smtClean="0"/>
          </a:p>
          <a:p>
            <a:pPr algn="ctr" eaLnBrk="1" hangingPunct="1">
              <a:buFont typeface="Arial" charset="0"/>
              <a:buNone/>
              <a:defRPr/>
            </a:pPr>
            <a:r>
              <a:rPr lang="pl-PL" sz="1400" dirty="0"/>
              <a:t>a w przypadku Poddziałania </a:t>
            </a:r>
            <a:r>
              <a:rPr lang="pl-PL" sz="1400" dirty="0" smtClean="0"/>
              <a:t>8.4.3 </a:t>
            </a:r>
            <a:r>
              <a:rPr lang="pl-PL" sz="1400" dirty="0"/>
              <a:t>także na </a:t>
            </a:r>
            <a:r>
              <a:rPr lang="pl-PL" sz="1400" dirty="0" smtClean="0"/>
              <a:t>stronie internetowej</a:t>
            </a:r>
          </a:p>
          <a:p>
            <a:pPr algn="ctr" eaLnBrk="1" hangingPunct="1">
              <a:buFont typeface="Arial" charset="0"/>
              <a:buNone/>
              <a:defRPr/>
            </a:pPr>
            <a:endParaRPr lang="pl-PL" sz="800" dirty="0" smtClean="0"/>
          </a:p>
          <a:p>
            <a:pPr algn="ctr" eaLnBrk="1" hangingPunct="1">
              <a:buFont typeface="Arial" charset="0"/>
              <a:buNone/>
              <a:defRPr/>
            </a:pPr>
            <a:r>
              <a:rPr lang="pl-PL" b="1" u="sng" dirty="0">
                <a:solidFill>
                  <a:srgbClr val="0070C0"/>
                </a:solidFill>
              </a:rPr>
              <a:t>www.zitaj.jeleniagora.pl</a:t>
            </a:r>
            <a:endParaRPr lang="pl-PL" sz="1400" dirty="0" smtClean="0"/>
          </a:p>
          <a:p>
            <a:pPr algn="just" eaLnBrk="1" hangingPunct="1">
              <a:lnSpc>
                <a:spcPct val="100000"/>
              </a:lnSpc>
              <a:spcBef>
                <a:spcPts val="0"/>
              </a:spcBef>
              <a:buFont typeface="Arial" charset="0"/>
              <a:buNone/>
              <a:defRPr/>
            </a:pPr>
            <a:endParaRPr lang="pl-PL" sz="1400" dirty="0" smtClean="0"/>
          </a:p>
          <a:p>
            <a:pPr algn="just" eaLnBrk="1" hangingPunct="1">
              <a:lnSpc>
                <a:spcPct val="150000"/>
              </a:lnSpc>
              <a:spcBef>
                <a:spcPts val="0"/>
              </a:spcBef>
              <a:buFont typeface="Arial" charset="0"/>
              <a:buNone/>
              <a:defRPr/>
            </a:pPr>
            <a:r>
              <a:rPr lang="pl-PL" sz="1400" b="1" dirty="0" smtClean="0"/>
              <a:t>      oraz na portalu (nie później niż 7 dni od rozstrzygnięcia konkursu) listę projektów, które uzyskały wymaganą liczbę punktów, z wyróżnieniem projektów wybranych do dofinansowania, tj. listę, która nie będzie uwzględniała tych projektów, które brały udział w konkursie, ale nie uzyskały wymaganej liczby punktów oraz informację o składzie KOP</a:t>
            </a:r>
            <a:r>
              <a:rPr lang="pl-PL" sz="1400" dirty="0" smtClean="0"/>
              <a:t>.</a:t>
            </a:r>
          </a:p>
        </p:txBody>
      </p:sp>
      <p:sp>
        <p:nvSpPr>
          <p:cNvPr id="4" name="Symbol zastępczy numeru slajdu 3"/>
          <p:cNvSpPr>
            <a:spLocks noGrp="1"/>
          </p:cNvSpPr>
          <p:nvPr>
            <p:ph type="sldNum" sz="quarter" idx="10"/>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3C1F02-7586-4887-BCA1-67028E5D5713}" type="slidenum">
              <a:rPr lang="pl-PL" altLang="pl-PL">
                <a:solidFill>
                  <a:srgbClr val="898989"/>
                </a:solidFill>
                <a:latin typeface="Calibri" panose="020F0502020204030204" pitchFamily="34" charset="0"/>
              </a:rPr>
              <a:pPr eaLnBrk="1" hangingPunct="1"/>
              <a:t>89</a:t>
            </a:fld>
            <a:endParaRPr lang="pl-PL" altLang="pl-PL">
              <a:solidFill>
                <a:srgbClr val="898989"/>
              </a:solidFill>
              <a:latin typeface="Calibri" panose="020F0502020204030204" pitchFamily="34" charset="0"/>
            </a:endParaRPr>
          </a:p>
        </p:txBody>
      </p:sp>
    </p:spTree>
    <p:extLst>
      <p:ext uri="{BB962C8B-B14F-4D97-AF65-F5344CB8AC3E}">
        <p14:creationId xmlns:p14="http://schemas.microsoft.com/office/powerpoint/2010/main" val="2141282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619250"/>
            <a:ext cx="7886700" cy="4557713"/>
          </a:xfrm>
        </p:spPr>
        <p:txBody>
          <a:bodyPr/>
          <a:lstStyle/>
          <a:p>
            <a:pPr marL="252000" algn="ctr" eaLnBrk="1" hangingPunct="1">
              <a:spcBef>
                <a:spcPts val="0"/>
              </a:spcBef>
              <a:buFont typeface="Arial" charset="0"/>
              <a:buNone/>
              <a:defRPr/>
            </a:pPr>
            <a:r>
              <a:rPr lang="pl-PL" dirty="0" smtClean="0"/>
              <a:t>Kwota przeznaczona na dofinansowanie projektów    w ramach konkursu (alokacja):</a:t>
            </a:r>
          </a:p>
          <a:p>
            <a:pPr marL="252000" algn="ctr" eaLnBrk="1" hangingPunct="1">
              <a:spcBef>
                <a:spcPts val="0"/>
              </a:spcBef>
              <a:buFont typeface="Arial" charset="0"/>
              <a:buNone/>
              <a:defRPr/>
            </a:pPr>
            <a:endParaRPr lang="pl-PL" sz="4000" b="1" dirty="0" smtClean="0"/>
          </a:p>
          <a:p>
            <a:pPr algn="ctr" eaLnBrk="1" hangingPunct="1">
              <a:buFont typeface="Arial" charset="0"/>
              <a:buNone/>
              <a:defRPr/>
            </a:pPr>
            <a:r>
              <a:rPr lang="pl-PL" sz="5400" b="1" dirty="0"/>
              <a:t>2 256 854,75 </a:t>
            </a:r>
            <a:r>
              <a:rPr lang="pl-PL" sz="5400" b="1" dirty="0" smtClean="0"/>
              <a:t>PLN </a:t>
            </a:r>
            <a:r>
              <a:rPr lang="pl-PL" sz="4800" dirty="0" smtClean="0"/>
              <a:t>dla ZIT AJ</a:t>
            </a:r>
            <a:endParaRPr lang="pl-PL" sz="5400" dirty="0" smtClean="0"/>
          </a:p>
          <a:p>
            <a:pPr algn="ctr" eaLnBrk="1" hangingPunct="1">
              <a:buFont typeface="Arial" charset="0"/>
              <a:buNone/>
              <a:defRPr/>
            </a:pPr>
            <a:r>
              <a:rPr lang="pl-PL" dirty="0" smtClean="0"/>
              <a:t>(co stanowi maksymalny dopuszczalny poziom dofinansowania)</a:t>
            </a:r>
          </a:p>
          <a:p>
            <a:pPr algn="ctr" eaLnBrk="1" hangingPunct="1">
              <a:buFont typeface="Arial" charset="0"/>
              <a:buNone/>
              <a:defRPr/>
            </a:pPr>
            <a:endParaRPr lang="pl-PL" dirty="0" smtClean="0"/>
          </a:p>
          <a:p>
            <a:pPr algn="ctr" eaLnBrk="1" hangingPunct="1">
              <a:buFont typeface="Arial" charset="0"/>
              <a:buNone/>
              <a:defRPr/>
            </a:pPr>
            <a:r>
              <a:rPr lang="pl-PL" sz="1800" dirty="0"/>
              <a:t>W ramach alokacji wydzielono 2 144 012,01 PLN na procedurę podstawową i 112 842,74 PLN na procedurę odwoławczą</a:t>
            </a:r>
            <a:r>
              <a:rPr lang="pl-PL" sz="1800" dirty="0" smtClean="0"/>
              <a:t>.</a:t>
            </a:r>
          </a:p>
          <a:p>
            <a:pPr algn="ctr" eaLnBrk="1" hangingPunct="1">
              <a:buFont typeface="Arial" charset="0"/>
              <a:buNone/>
              <a:defRPr/>
            </a:pPr>
            <a:endParaRPr lang="pl-PL" dirty="0" smtClean="0"/>
          </a:p>
          <a:p>
            <a:pPr algn="ctr" eaLnBrk="1" hangingPunct="1">
              <a:buFont typeface="Arial" charset="0"/>
              <a:buNone/>
              <a:defRPr/>
            </a:pPr>
            <a:endParaRPr lang="pl-PL" dirty="0" smtClean="0"/>
          </a:p>
          <a:p>
            <a:pPr eaLnBrk="1" hangingPunct="1">
              <a:buFont typeface="Arial" charset="0"/>
              <a:buChar char="•"/>
              <a:defRPr/>
            </a:pPr>
            <a:endParaRPr lang="pl-PL" dirty="0"/>
          </a:p>
        </p:txBody>
      </p:sp>
    </p:spTree>
    <p:extLst>
      <p:ext uri="{BB962C8B-B14F-4D97-AF65-F5344CB8AC3E}">
        <p14:creationId xmlns:p14="http://schemas.microsoft.com/office/powerpoint/2010/main" val="13480722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endParaRPr lang="pl-PL"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ctr">
              <a:spcAft>
                <a:spcPts val="0"/>
              </a:spcAft>
              <a:buNone/>
            </a:pPr>
            <a:r>
              <a:rPr lang="pl-PL" sz="3200" b="1" dirty="0" smtClean="0">
                <a:solidFill>
                  <a:prstClr val="black"/>
                </a:solidFill>
                <a:ea typeface="Calibri" panose="020F0502020204030204" pitchFamily="34" charset="0"/>
                <a:cs typeface="Times New Roman" panose="02020603050405020304" pitchFamily="18" charset="0"/>
              </a:rPr>
              <a:t>CZĘŚĆ II</a:t>
            </a:r>
          </a:p>
          <a:p>
            <a:pPr lvl="0" algn="ctr">
              <a:spcAft>
                <a:spcPts val="0"/>
              </a:spcAft>
              <a:buNone/>
            </a:pPr>
            <a:endParaRPr lang="pl-PL" b="1" dirty="0" smtClean="0">
              <a:solidFill>
                <a:prstClr val="black"/>
              </a:solidFill>
              <a:ea typeface="Calibri" panose="020F0502020204030204" pitchFamily="34" charset="0"/>
              <a:cs typeface="Times New Roman" panose="02020603050405020304" pitchFamily="18" charset="0"/>
            </a:endParaRPr>
          </a:p>
          <a:p>
            <a:pPr lvl="0" algn="ctr">
              <a:spcAft>
                <a:spcPts val="0"/>
              </a:spcAft>
              <a:buNone/>
            </a:pPr>
            <a:r>
              <a:rPr lang="pl-PL" sz="3200" b="1" dirty="0" smtClean="0">
                <a:solidFill>
                  <a:prstClr val="black"/>
                </a:solidFill>
                <a:ea typeface="Calibri" panose="020F0502020204030204" pitchFamily="34" charset="0"/>
                <a:cs typeface="Times New Roman" panose="02020603050405020304" pitchFamily="18" charset="0"/>
              </a:rPr>
              <a:t>Zmiany wprowadzone w </a:t>
            </a:r>
            <a:r>
              <a:rPr lang="pl-PL" sz="3200" b="1" dirty="0" err="1" smtClean="0">
                <a:solidFill>
                  <a:prstClr val="black"/>
                </a:solidFill>
                <a:ea typeface="Calibri" panose="020F0502020204030204" pitchFamily="34" charset="0"/>
                <a:cs typeface="Times New Roman" panose="02020603050405020304" pitchFamily="18" charset="0"/>
              </a:rPr>
              <a:t>kwalifikowalności</a:t>
            </a:r>
            <a:r>
              <a:rPr lang="pl-PL" sz="3200" b="1" dirty="0" smtClean="0">
                <a:solidFill>
                  <a:prstClr val="black"/>
                </a:solidFill>
                <a:ea typeface="Calibri" panose="020F0502020204030204" pitchFamily="34" charset="0"/>
                <a:cs typeface="Times New Roman" panose="02020603050405020304" pitchFamily="18" charset="0"/>
              </a:rPr>
              <a:t> </a:t>
            </a:r>
            <a:br>
              <a:rPr lang="pl-PL" sz="3200" b="1" dirty="0" smtClean="0">
                <a:solidFill>
                  <a:prstClr val="black"/>
                </a:solidFill>
                <a:ea typeface="Calibri" panose="020F0502020204030204" pitchFamily="34" charset="0"/>
                <a:cs typeface="Times New Roman" panose="02020603050405020304" pitchFamily="18" charset="0"/>
              </a:rPr>
            </a:br>
            <a:r>
              <a:rPr lang="pl-PL" sz="3200" b="1" dirty="0" smtClean="0">
                <a:solidFill>
                  <a:prstClr val="black"/>
                </a:solidFill>
                <a:ea typeface="Calibri" panose="020F0502020204030204" pitchFamily="34" charset="0"/>
                <a:cs typeface="Times New Roman" panose="02020603050405020304" pitchFamily="18" charset="0"/>
              </a:rPr>
              <a:t>i sporządzaniu budżetu w perspektywie 2014-2020             w porównaniu do okresu programowania </a:t>
            </a:r>
            <a:br>
              <a:rPr lang="pl-PL" sz="3200" b="1" dirty="0" smtClean="0">
                <a:solidFill>
                  <a:prstClr val="black"/>
                </a:solidFill>
                <a:ea typeface="Calibri" panose="020F0502020204030204" pitchFamily="34" charset="0"/>
                <a:cs typeface="Times New Roman" panose="02020603050405020304" pitchFamily="18" charset="0"/>
              </a:rPr>
            </a:br>
            <a:r>
              <a:rPr lang="pl-PL" sz="3200" b="1" dirty="0" smtClean="0">
                <a:solidFill>
                  <a:prstClr val="black"/>
                </a:solidFill>
                <a:ea typeface="Calibri" panose="020F0502020204030204" pitchFamily="34" charset="0"/>
                <a:cs typeface="Times New Roman" panose="02020603050405020304" pitchFamily="18" charset="0"/>
              </a:rPr>
              <a:t>2007-2013 </a:t>
            </a:r>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90</a:t>
            </a:fld>
            <a:endParaRPr lang="pl-PL" dirty="0">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marL="0" indent="0">
              <a:spcAft>
                <a:spcPts val="0"/>
              </a:spcAft>
              <a:buNone/>
            </a:pPr>
            <a:r>
              <a:rPr lang="pl-PL"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Zmiany wprowadzone w </a:t>
            </a:r>
            <a:r>
              <a:rPr lang="pl-PL" b="1" u="sng"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kwalifikowalności</a:t>
            </a:r>
            <a:r>
              <a:rPr lang="pl-PL"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i sporządzania budżetu względem  poprzedniego okresu programowania </a:t>
            </a:r>
            <a:endParaRPr lang="pl-PL"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pl-PL" sz="11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Brak wyodrębnionego zadania dotyczącego zarządzania projektem, koszty związane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z zarządzaniem są ponoszone w ramach kosztów pośrednich;</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 projektach EFS brak jest  możliwości ponoszenia kosztów pośrednich na podstawie rzeczywiście poniesionych wydatków, a jedynie ryczałtem, zlecenie zadań innym podmiotom nie pomniejsza podstawy wyliczenia kosztów pośrednich, zmianie uległy również stawki ryczałtu:</a:t>
            </a:r>
          </a:p>
          <a:p>
            <a:pPr marL="342900" lvl="0" indent="-342900" algn="just">
              <a:spcAft>
                <a:spcPts val="0"/>
              </a:spcAft>
              <a:buFont typeface="Wingdings" panose="05000000000000000000" pitchFamily="2" charset="2"/>
              <a:buChar char=""/>
            </a:pPr>
            <a:r>
              <a:rPr lang="pl-PL" sz="1800" b="1" dirty="0" smtClean="0">
                <a:latin typeface="Calibri" panose="020F0502020204030204" pitchFamily="34" charset="0"/>
                <a:ea typeface="Calibri" panose="020F0502020204030204" pitchFamily="34" charset="0"/>
                <a:cs typeface="Times New Roman" panose="02020603050405020304" pitchFamily="18" charset="0"/>
              </a:rPr>
              <a:t>25 % </a:t>
            </a:r>
            <a:r>
              <a:rPr lang="pl-PL" sz="1800" dirty="0" smtClean="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do 1 mln PLN włącznie,</a:t>
            </a:r>
          </a:p>
          <a:p>
            <a:pPr marL="342900" lvl="0" indent="-342900" algn="just">
              <a:spcAft>
                <a:spcPts val="0"/>
              </a:spcAft>
              <a:buFont typeface="Wingdings" panose="05000000000000000000" pitchFamily="2" charset="2"/>
              <a:buChar char=""/>
            </a:pPr>
            <a:r>
              <a:rPr lang="pl-PL" sz="1800" b="1" dirty="0" smtClean="0">
                <a:latin typeface="Calibri" panose="020F0502020204030204" pitchFamily="34" charset="0"/>
                <a:ea typeface="Calibri" panose="020F0502020204030204" pitchFamily="34" charset="0"/>
                <a:cs typeface="Times New Roman" panose="02020603050405020304" pitchFamily="18" charset="0"/>
              </a:rPr>
              <a:t>20 % </a:t>
            </a:r>
            <a:r>
              <a:rPr lang="pl-PL" sz="1800" dirty="0" smtClean="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powyżej 1 mln PLN             do 2 mln PLN włącznie,</a:t>
            </a:r>
          </a:p>
          <a:p>
            <a:pPr marL="342900" lvl="0" indent="-342900" algn="just">
              <a:spcAft>
                <a:spcPts val="0"/>
              </a:spcAft>
              <a:buFont typeface="Wingdings" panose="05000000000000000000" pitchFamily="2" charset="2"/>
              <a:buChar char=""/>
            </a:pPr>
            <a:r>
              <a:rPr lang="pl-PL" sz="1800" b="1" dirty="0" smtClean="0">
                <a:latin typeface="Calibri" panose="020F0502020204030204" pitchFamily="34" charset="0"/>
                <a:ea typeface="Calibri" panose="020F0502020204030204" pitchFamily="34" charset="0"/>
                <a:cs typeface="Times New Roman" panose="02020603050405020304" pitchFamily="18" charset="0"/>
              </a:rPr>
              <a:t>15 % </a:t>
            </a:r>
            <a:r>
              <a:rPr lang="pl-PL" sz="1800" dirty="0" smtClean="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powyżej 2 mln PLN             do 5 mln PLN włącznie,</a:t>
            </a:r>
          </a:p>
          <a:p>
            <a:pPr marL="342900" lvl="0" indent="-342900" algn="just">
              <a:spcAft>
                <a:spcPts val="0"/>
              </a:spcAft>
              <a:buFont typeface="Wingdings" panose="05000000000000000000" pitchFamily="2" charset="2"/>
              <a:buChar char=""/>
            </a:pPr>
            <a:r>
              <a:rPr lang="pl-PL" sz="1800" b="1" dirty="0" smtClean="0">
                <a:latin typeface="Calibri" panose="020F0502020204030204" pitchFamily="34" charset="0"/>
                <a:ea typeface="Calibri" panose="020F0502020204030204" pitchFamily="34" charset="0"/>
                <a:cs typeface="Times New Roman" panose="02020603050405020304" pitchFamily="18" charset="0"/>
              </a:rPr>
              <a:t>10 % </a:t>
            </a:r>
            <a:r>
              <a:rPr lang="pl-PL" sz="1800" dirty="0" smtClean="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przekraczającej 5 mln PLN,</a:t>
            </a:r>
          </a:p>
          <a:p>
            <a:pPr marL="685800" algn="just">
              <a:spcAft>
                <a:spcPts val="0"/>
              </a:spcAft>
            </a:pPr>
            <a:r>
              <a:rPr lang="pl-PL" sz="1800" dirty="0" smtClean="0">
                <a:latin typeface="Calibri" panose="020F0502020204030204" pitchFamily="34" charset="0"/>
                <a:ea typeface="Calibri" panose="020F0502020204030204" pitchFamily="34" charset="0"/>
                <a:cs typeface="Times New Roman" panose="02020603050405020304" pitchFamily="18" charset="0"/>
              </a:rPr>
              <a:t>z zastrzeżeniem szczególnych reguł dotyczących projektów finansowanych z Funduszu Pracy oraz projektów realizowanych przez IZ lub IP;</a:t>
            </a:r>
          </a:p>
          <a:p>
            <a:pPr marL="457200" indent="-457200" algn="just">
              <a:buNone/>
            </a:pPr>
            <a:r>
              <a:rPr lang="pl-PL" sz="2400" dirty="0" smtClean="0"/>
              <a:t>	</a:t>
            </a:r>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91</a:t>
            </a:fld>
            <a:endParaRPr lang="pl-PL" dirty="0">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marL="0" indent="0">
              <a:spcAft>
                <a:spcPts val="0"/>
              </a:spcAft>
              <a:buNone/>
            </a:pPr>
            <a:r>
              <a:rPr lang="pl-PL"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Zmiany wprowadzone w </a:t>
            </a:r>
            <a:r>
              <a:rPr lang="pl-PL" b="1" u="sng"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kwalifikowalności</a:t>
            </a:r>
            <a:r>
              <a:rPr lang="pl-PL"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i sporządzania budżetu względem  poprzedniego okresu programowania </a:t>
            </a:r>
            <a:r>
              <a:rPr lang="pl-PL"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(c.d.)</a:t>
            </a: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zmianie uległa kwota progowa, do której istnieje obowiązek stosowania uproszczonych metod rozliczania (kwoty ryczałtowe, stawki jednostkowe) – 100 tys. euro wkładu publicznego (dotychczas projekty o wartości całkowitej nieprzekraczającej 100 tys. PLN), dotyczy to także jednostek sektora finansów publicznych; </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inne niż w PO KL rozumienie pojęcia </a:t>
            </a:r>
            <a:r>
              <a:rPr lang="pl-PL" sz="1800" dirty="0" err="1" smtClean="0">
                <a:latin typeface="Calibri" panose="020F0502020204030204" pitchFamily="34" charset="0"/>
                <a:ea typeface="Calibri" panose="020F0502020204030204" pitchFamily="34" charset="0"/>
                <a:cs typeface="Times New Roman" panose="02020603050405020304" pitchFamily="18" charset="0"/>
              </a:rPr>
              <a:t>cross-financing</a:t>
            </a:r>
            <a:r>
              <a:rPr lang="pl-PL" sz="1800" dirty="0" smtClean="0">
                <a:latin typeface="Calibri" panose="020F0502020204030204" pitchFamily="34" charset="0"/>
                <a:ea typeface="Calibri" panose="020F0502020204030204" pitchFamily="34" charset="0"/>
                <a:cs typeface="Times New Roman" panose="02020603050405020304" pitchFamily="18" charset="0"/>
              </a:rPr>
              <a:t> na gruncie EFS: dotychczas pojęcie to odnosiło się do wydatków na środki trwałe i wartości niematerialnych i prawnych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o wartości powyżej 350,00 zł, obecnie na gruncie EFS jako </a:t>
            </a:r>
            <a:r>
              <a:rPr lang="pl-PL" sz="1800" dirty="0" err="1" smtClean="0">
                <a:latin typeface="Calibri" panose="020F0502020204030204" pitchFamily="34" charset="0"/>
                <a:ea typeface="Calibri" panose="020F0502020204030204" pitchFamily="34" charset="0"/>
                <a:cs typeface="Times New Roman" panose="02020603050405020304" pitchFamily="18" charset="0"/>
              </a:rPr>
              <a:t>cross-financing</a:t>
            </a:r>
            <a:r>
              <a:rPr lang="pl-PL" sz="1800" dirty="0" smtClean="0">
                <a:latin typeface="Calibri" panose="020F0502020204030204" pitchFamily="34" charset="0"/>
                <a:ea typeface="Calibri" panose="020F0502020204030204" pitchFamily="34" charset="0"/>
                <a:cs typeface="Times New Roman" panose="02020603050405020304" pitchFamily="18" charset="0"/>
              </a:rPr>
              <a:t> rozumie się wyłącznie:</a:t>
            </a:r>
          </a:p>
          <a:p>
            <a:pPr lvl="0" algn="just">
              <a:spcAft>
                <a:spcPts val="0"/>
              </a:spcAft>
              <a:buFont typeface="Vivaldi" panose="03020602050506090804" pitchFamily="66" charset="0"/>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zakupu nieruchomości,</a:t>
            </a:r>
          </a:p>
          <a:p>
            <a:pPr lvl="0" algn="just">
              <a:spcAft>
                <a:spcPts val="0"/>
              </a:spcAft>
              <a:buFont typeface="Vivaldi" panose="03020602050506090804" pitchFamily="66" charset="0"/>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zakupu infrastruktury, przy czym poprzez infrastrukturę rozumie się elementy nieprzenośne, na stałe przytwierdzone do nieruchomości, np. wykonanie podjazdu do budynku, zainstalowanie windy w budynku,</a:t>
            </a:r>
          </a:p>
          <a:p>
            <a:pPr lvl="0" algn="just">
              <a:spcAft>
                <a:spcPts val="0"/>
              </a:spcAft>
              <a:buFont typeface="Vivaldi" panose="03020602050506090804" pitchFamily="66" charset="0"/>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dostosowania lub adaptacji (prace remontowo-wykończeniowe) budynków i pomieszczeń.</a:t>
            </a:r>
          </a:p>
          <a:p>
            <a:pPr marL="0" lvl="0" indent="0" algn="just">
              <a:spcAft>
                <a:spcPts val="0"/>
              </a:spcAft>
              <a:buNone/>
            </a:pPr>
            <a:r>
              <a:rPr lang="pl-PL" sz="1800" dirty="0" smtClean="0">
                <a:latin typeface="Calibri" panose="020F0502020204030204" pitchFamily="34" charset="0"/>
                <a:ea typeface="Calibri" panose="020F0502020204030204" pitchFamily="34" charset="0"/>
                <a:cs typeface="Times New Roman" panose="02020603050405020304" pitchFamily="18" charset="0"/>
              </a:rPr>
              <a:t>Pozostałe wydatki, dotychczas uznawane za </a:t>
            </a:r>
            <a:r>
              <a:rPr lang="pl-PL" sz="1800" dirty="0" err="1" smtClean="0">
                <a:latin typeface="Calibri" panose="020F0502020204030204" pitchFamily="34" charset="0"/>
                <a:ea typeface="Calibri" panose="020F0502020204030204" pitchFamily="34" charset="0"/>
                <a:cs typeface="Times New Roman" panose="02020603050405020304" pitchFamily="18" charset="0"/>
              </a:rPr>
              <a:t>cross-financing</a:t>
            </a:r>
            <a:r>
              <a:rPr lang="pl-PL" sz="1800" dirty="0" smtClean="0">
                <a:latin typeface="Calibri" panose="020F0502020204030204" pitchFamily="34" charset="0"/>
                <a:ea typeface="Calibri" panose="020F0502020204030204" pitchFamily="34" charset="0"/>
                <a:cs typeface="Times New Roman" panose="02020603050405020304" pitchFamily="18" charset="0"/>
              </a:rPr>
              <a:t>, wliczają się do kategorii środki trwałe, rozumianej zgodnie z ustawą o rachunkowości.</a:t>
            </a:r>
          </a:p>
          <a:p>
            <a:pPr marL="457200" indent="-457200">
              <a:buNone/>
            </a:pPr>
            <a:r>
              <a:rPr lang="pl-PL" sz="2400" dirty="0" smtClean="0"/>
              <a:t>	</a:t>
            </a:r>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92</a:t>
            </a:fld>
            <a:endParaRPr lang="pl-PL" dirty="0">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marL="0" indent="0">
              <a:spcAft>
                <a:spcPts val="0"/>
              </a:spcAft>
              <a:buNone/>
            </a:pPr>
            <a:r>
              <a:rPr lang="pl-PL"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Zmiany wprowadzone w </a:t>
            </a:r>
            <a:r>
              <a:rPr lang="pl-PL" b="1" u="sng"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kwalifikowalności</a:t>
            </a:r>
            <a:r>
              <a:rPr lang="pl-PL"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i sporządzania budżetu względem  poprzedniego okresu programowania </a:t>
            </a:r>
            <a:r>
              <a:rPr lang="pl-PL"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(c.d.)</a:t>
            </a:r>
          </a:p>
          <a:p>
            <a:pPr marL="0" indent="0">
              <a:spcAft>
                <a:spcPts val="0"/>
              </a:spcAft>
              <a:buNone/>
            </a:pP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wzrosła liczba godzin maksymalnego zaangażowania zawodowego personelu projektu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z 240 h do 276 h;</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dotychczas wyposażenie stanowiska pracy osoby zatrudnionej na podstawie stosunku pracy w wymiarze poniżej ½ etatu był </a:t>
            </a:r>
            <a:r>
              <a:rPr lang="pl-PL" sz="1800" dirty="0" err="1" smtClean="0">
                <a:latin typeface="Calibri" panose="020F0502020204030204" pitchFamily="34" charset="0"/>
                <a:ea typeface="Calibri" panose="020F0502020204030204" pitchFamily="34" charset="0"/>
                <a:cs typeface="Times New Roman" panose="02020603050405020304" pitchFamily="18" charset="0"/>
              </a:rPr>
              <a:t>kwalifikowalne</a:t>
            </a:r>
            <a:r>
              <a:rPr lang="pl-PL" sz="1800" dirty="0" smtClean="0">
                <a:latin typeface="Calibri" panose="020F0502020204030204" pitchFamily="34" charset="0"/>
                <a:ea typeface="Calibri" panose="020F0502020204030204" pitchFamily="34" charset="0"/>
                <a:cs typeface="Times New Roman" panose="02020603050405020304" pitchFamily="18" charset="0"/>
              </a:rPr>
              <a:t> w części proporcjonalnej do wymiaru zatrudnienia, w perspektywie finansowej 2014-2020 są one </a:t>
            </a:r>
            <a:r>
              <a:rPr lang="pl-PL" sz="1800" dirty="0" err="1" smtClean="0">
                <a:latin typeface="Calibri" panose="020F0502020204030204" pitchFamily="34" charset="0"/>
                <a:ea typeface="Calibri" panose="020F0502020204030204" pitchFamily="34" charset="0"/>
                <a:cs typeface="Times New Roman" panose="02020603050405020304" pitchFamily="18" charset="0"/>
              </a:rPr>
              <a:t>niekwalifikowalne</a:t>
            </a:r>
            <a:r>
              <a:rPr lang="pl-PL" sz="18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wprowadzony został limit na zlecanie usług merytorycznych – mogą one stanowić nie więcej niż 30% wartości projektu.</a:t>
            </a:r>
          </a:p>
          <a:p>
            <a:pPr marL="457200" indent="-457200">
              <a:buNone/>
            </a:pPr>
            <a:r>
              <a:rPr lang="pl-PL" sz="2400" dirty="0" smtClean="0"/>
              <a:t>	</a:t>
            </a:r>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93</a:t>
            </a:fld>
            <a:endParaRPr lang="pl-PL" dirty="0">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3568" y="2420470"/>
            <a:ext cx="7848872" cy="707886"/>
          </a:xfrm>
          <a:prstGeom prst="rect">
            <a:avLst/>
          </a:prstGeom>
        </p:spPr>
        <p:txBody>
          <a:bodyPr wrap="square">
            <a:spAutoFit/>
          </a:bodyPr>
          <a:lstStyle/>
          <a:p>
            <a:pPr algn="ctr" fontAlgn="auto">
              <a:spcBef>
                <a:spcPts val="0"/>
              </a:spcBef>
              <a:spcAft>
                <a:spcPts val="0"/>
              </a:spcAft>
            </a:pPr>
            <a:r>
              <a:rPr lang="pl-PL" sz="4000" b="1" dirty="0" smtClean="0">
                <a:solidFill>
                  <a:prstClr val="black"/>
                </a:solidFill>
                <a:latin typeface="Calibri"/>
              </a:rPr>
              <a:t>Koszty pośrednie</a:t>
            </a:r>
            <a:endParaRPr lang="pl-PL" sz="4000" b="1" dirty="0">
              <a:solidFill>
                <a:prstClr val="black"/>
              </a:solidFill>
              <a:latin typeface="Calibri"/>
            </a:endParaRP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94</a:t>
            </a:fld>
            <a:endParaRPr lang="pl-PL">
              <a:solidFill>
                <a:prstClr val="black">
                  <a:tint val="75000"/>
                </a:prstClr>
              </a:solidFill>
            </a:endParaRPr>
          </a:p>
        </p:txBody>
      </p:sp>
    </p:spTree>
    <p:extLst>
      <p:ext uri="{BB962C8B-B14F-4D97-AF65-F5344CB8AC3E}">
        <p14:creationId xmlns:p14="http://schemas.microsoft.com/office/powerpoint/2010/main" val="41019209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16541" y="1194487"/>
            <a:ext cx="8821271" cy="5516895"/>
          </a:xfrm>
          <a:prstGeom prst="rect">
            <a:avLst/>
          </a:prstGeom>
        </p:spPr>
        <p:txBody>
          <a:bodyPr wrap="square">
            <a:spAutoFit/>
          </a:bodyPr>
          <a:lstStyle/>
          <a:p>
            <a:pPr algn="just" fontAlgn="auto">
              <a:spcBef>
                <a:spcPts val="0"/>
              </a:spcBef>
              <a:spcAft>
                <a:spcPts val="0"/>
              </a:spcAft>
            </a:pPr>
            <a:r>
              <a:rPr lang="pl-PL" b="1" dirty="0" smtClean="0">
                <a:solidFill>
                  <a:prstClr val="black"/>
                </a:solidFill>
                <a:latin typeface="+mn-lt"/>
              </a:rPr>
              <a:t>Koszty pośrednie obejmują wszystkie koszty administracyjne związane z obsługa projektu</a:t>
            </a:r>
            <a:r>
              <a:rPr lang="pl-PL" dirty="0" smtClean="0">
                <a:solidFill>
                  <a:prstClr val="black"/>
                </a:solidFill>
                <a:latin typeface="+mn-lt"/>
              </a:rPr>
              <a:t>.</a:t>
            </a:r>
          </a:p>
          <a:p>
            <a:pPr algn="just" fontAlgn="auto">
              <a:spcBef>
                <a:spcPts val="0"/>
              </a:spcBef>
              <a:spcAft>
                <a:spcPts val="0"/>
              </a:spcAft>
            </a:pPr>
            <a:endParaRPr lang="pl-PL" dirty="0">
              <a:solidFill>
                <a:prstClr val="black"/>
              </a:solidFill>
              <a:latin typeface="+mn-lt"/>
            </a:endParaRPr>
          </a:p>
          <a:p>
            <a:pPr algn="just" fontAlgn="auto">
              <a:spcBef>
                <a:spcPts val="0"/>
              </a:spcBef>
              <a:spcAft>
                <a:spcPts val="0"/>
              </a:spcAft>
            </a:pPr>
            <a:r>
              <a:rPr lang="pl-PL" dirty="0" smtClean="0">
                <a:solidFill>
                  <a:prstClr val="black"/>
                </a:solidFill>
                <a:latin typeface="+mn-lt"/>
              </a:rPr>
              <a:t>Koszty pośrednie obejmują m.in. Koszty personelu zaangażowanego w zarządzanie i obsługę projektu.</a:t>
            </a:r>
          </a:p>
          <a:p>
            <a:pPr algn="just" fontAlgn="auto">
              <a:spcBef>
                <a:spcPts val="0"/>
              </a:spcBef>
              <a:spcAft>
                <a:spcPts val="0"/>
              </a:spcAft>
            </a:pPr>
            <a:endParaRPr lang="pl-PL" sz="1050" dirty="0" smtClean="0">
              <a:solidFill>
                <a:prstClr val="black"/>
              </a:solidFill>
              <a:latin typeface="+mn-lt"/>
            </a:endParaRPr>
          </a:p>
          <a:p>
            <a:pPr algn="just" fontAlgn="auto">
              <a:spcBef>
                <a:spcPts val="0"/>
              </a:spcBef>
              <a:spcAft>
                <a:spcPts val="0"/>
              </a:spcAft>
            </a:pPr>
            <a:r>
              <a:rPr lang="pl-PL" sz="2000" b="1" dirty="0" smtClean="0">
                <a:solidFill>
                  <a:prstClr val="black"/>
                </a:solidFill>
                <a:latin typeface="+mn-lt"/>
              </a:rPr>
              <a:t>Koszty pośrednie dotyczą takich czynności jak:</a:t>
            </a:r>
          </a:p>
          <a:p>
            <a:pPr algn="just" fontAlgn="auto">
              <a:spcBef>
                <a:spcPts val="0"/>
              </a:spcBef>
              <a:spcAft>
                <a:spcPts val="0"/>
              </a:spcAft>
            </a:pPr>
            <a:endParaRPr lang="pl-PL" sz="500" dirty="0" smtClean="0">
              <a:solidFill>
                <a:prstClr val="black"/>
              </a:solidFill>
              <a:latin typeface="+mn-lt"/>
            </a:endParaRPr>
          </a:p>
          <a:p>
            <a:pPr marL="285750" indent="-285750" algn="just" fontAlgn="auto">
              <a:spcBef>
                <a:spcPts val="0"/>
              </a:spcBef>
              <a:spcAft>
                <a:spcPts val="0"/>
              </a:spcAft>
              <a:buFontTx/>
              <a:buChar char="-"/>
            </a:pPr>
            <a:r>
              <a:rPr lang="pl-PL" dirty="0" smtClean="0">
                <a:solidFill>
                  <a:prstClr val="black"/>
                </a:solidFill>
                <a:latin typeface="+mn-lt"/>
              </a:rPr>
              <a:t>koordynowanie i nadzorowanie projektu;</a:t>
            </a:r>
          </a:p>
          <a:p>
            <a:pPr marL="285750" indent="-285750" algn="just" fontAlgn="auto">
              <a:spcBef>
                <a:spcPts val="0"/>
              </a:spcBef>
              <a:spcAft>
                <a:spcPts val="0"/>
              </a:spcAft>
              <a:buFontTx/>
              <a:buChar char="-"/>
            </a:pPr>
            <a:r>
              <a:rPr lang="pl-PL" dirty="0" smtClean="0">
                <a:solidFill>
                  <a:prstClr val="black"/>
                </a:solidFill>
                <a:latin typeface="+mn-lt"/>
              </a:rPr>
              <a:t>rozliczanie, w tym monitorowanie;</a:t>
            </a:r>
          </a:p>
          <a:p>
            <a:pPr marL="285750" indent="-285750" algn="just" fontAlgn="auto">
              <a:spcBef>
                <a:spcPts val="0"/>
              </a:spcBef>
              <a:spcAft>
                <a:spcPts val="0"/>
              </a:spcAft>
              <a:buFontTx/>
              <a:buChar char="-"/>
            </a:pPr>
            <a:r>
              <a:rPr lang="pl-PL" dirty="0" smtClean="0">
                <a:solidFill>
                  <a:prstClr val="black"/>
                </a:solidFill>
                <a:latin typeface="+mn-lt"/>
              </a:rPr>
              <a:t>organizacja wsparcia w ramach projektu, w tym organizacja szkoleń i doradztwa </a:t>
            </a:r>
            <a:br>
              <a:rPr lang="pl-PL" dirty="0" smtClean="0">
                <a:solidFill>
                  <a:prstClr val="black"/>
                </a:solidFill>
                <a:latin typeface="+mn-lt"/>
              </a:rPr>
            </a:br>
            <a:r>
              <a:rPr lang="pl-PL" dirty="0" smtClean="0">
                <a:solidFill>
                  <a:prstClr val="black"/>
                </a:solidFill>
                <a:latin typeface="+mn-lt"/>
              </a:rPr>
              <a:t>(ale nie prowadzenie szkoleń i doradztwa);</a:t>
            </a:r>
          </a:p>
          <a:p>
            <a:pPr marL="285750" indent="-285750" algn="just" fontAlgn="auto">
              <a:spcBef>
                <a:spcPts val="0"/>
              </a:spcBef>
              <a:spcAft>
                <a:spcPts val="0"/>
              </a:spcAft>
              <a:buFontTx/>
              <a:buChar char="-"/>
            </a:pPr>
            <a:r>
              <a:rPr lang="pl-PL" dirty="0" smtClean="0">
                <a:solidFill>
                  <a:prstClr val="black"/>
                </a:solidFill>
                <a:latin typeface="+mn-lt"/>
              </a:rPr>
              <a:t>prowadzenie rekrutacji w ramach projektu, w szczególności wyszukiwanie i informowanie uczestników projektu i prowadzenie spotkań informacyjnych o projekcie oraz koszt ogłoszeń rekrutacyjnych w mediach, plakatach i ulotkach ( ale nie koszt udzielającego wsparcia i  identyfikującego potrzeby grupy docelowej przy rekrutacji  np. psychologa,           o ile w ogóle taki koszt jest uzasadniony specyfiką projektu);</a:t>
            </a:r>
          </a:p>
          <a:p>
            <a:pPr marL="285750" indent="-285750" fontAlgn="auto">
              <a:spcBef>
                <a:spcPts val="0"/>
              </a:spcBef>
              <a:spcAft>
                <a:spcPts val="0"/>
              </a:spcAft>
              <a:buFontTx/>
              <a:buChar char="-"/>
            </a:pPr>
            <a:r>
              <a:rPr lang="pl-PL" dirty="0" smtClean="0">
                <a:solidFill>
                  <a:prstClr val="black"/>
                </a:solidFill>
                <a:latin typeface="+mn-lt"/>
              </a:rPr>
              <a:t>informowanie o projekcie i jego promocja;</a:t>
            </a:r>
          </a:p>
          <a:p>
            <a:pPr marL="285750" indent="-285750" algn="just" fontAlgn="auto">
              <a:spcBef>
                <a:spcPts val="0"/>
              </a:spcBef>
              <a:spcAft>
                <a:spcPts val="0"/>
              </a:spcAft>
              <a:buFontTx/>
              <a:buChar char="-"/>
            </a:pPr>
            <a:r>
              <a:rPr lang="pl-PL" dirty="0" smtClean="0">
                <a:solidFill>
                  <a:prstClr val="black"/>
                </a:solidFill>
                <a:latin typeface="+mn-lt"/>
              </a:rPr>
              <a:t>obsługa kadrowa itp.</a:t>
            </a:r>
          </a:p>
          <a:p>
            <a:pPr algn="just" fontAlgn="auto">
              <a:spcBef>
                <a:spcPts val="0"/>
              </a:spcBef>
              <a:spcAft>
                <a:spcPts val="0"/>
              </a:spcAft>
            </a:pPr>
            <a:endParaRPr lang="pl-PL" b="1" dirty="0" smtClean="0">
              <a:solidFill>
                <a:prstClr val="black"/>
              </a:solidFill>
              <a:latin typeface="Calibri"/>
            </a:endParaRPr>
          </a:p>
          <a:p>
            <a:pPr marL="285750" indent="-285750" fontAlgn="auto">
              <a:spcBef>
                <a:spcPts val="0"/>
              </a:spcBef>
              <a:spcAft>
                <a:spcPts val="0"/>
              </a:spcAft>
              <a:buFontTx/>
              <a:buChar char="-"/>
            </a:pPr>
            <a:endParaRPr lang="pl-PL" b="1" dirty="0">
              <a:solidFill>
                <a:prstClr val="black"/>
              </a:solidFill>
              <a:latin typeface="Calibri"/>
            </a:endParaRP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95</a:t>
            </a:fld>
            <a:endParaRPr lang="pl-PL">
              <a:solidFill>
                <a:prstClr val="black">
                  <a:tint val="75000"/>
                </a:prstClr>
              </a:solidFill>
            </a:endParaRPr>
          </a:p>
        </p:txBody>
      </p:sp>
    </p:spTree>
    <p:extLst>
      <p:ext uri="{BB962C8B-B14F-4D97-AF65-F5344CB8AC3E}">
        <p14:creationId xmlns:p14="http://schemas.microsoft.com/office/powerpoint/2010/main" val="23843351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lgn="ctr">
              <a:buNone/>
            </a:pPr>
            <a:endParaRPr lang="pl-PL" sz="2400" dirty="0" smtClean="0"/>
          </a:p>
          <a:p>
            <a:pPr algn="ctr">
              <a:buNone/>
            </a:pPr>
            <a:endParaRPr lang="pl-PL" sz="2400" dirty="0" smtClean="0"/>
          </a:p>
          <a:p>
            <a:pPr algn="ctr">
              <a:buNone/>
            </a:pPr>
            <a:endParaRPr lang="pl-PL" sz="2400" dirty="0" smtClean="0"/>
          </a:p>
          <a:p>
            <a:pPr algn="ctr">
              <a:buNone/>
            </a:pPr>
            <a:r>
              <a:rPr lang="pl-PL" sz="3600" b="1" dirty="0" smtClean="0"/>
              <a:t>Minimalny standard usług i katalog stawek</a:t>
            </a:r>
          </a:p>
          <a:p>
            <a:pPr algn="ctr">
              <a:buNone/>
            </a:pPr>
            <a:r>
              <a:rPr lang="pl-PL" sz="3600" b="1" dirty="0" smtClean="0"/>
              <a:t>(załącznik nr 7, 8)</a:t>
            </a:r>
          </a:p>
          <a:p>
            <a:pPr algn="ctr">
              <a:buNone/>
            </a:pPr>
            <a:endParaRPr lang="pl-PL" sz="3600" b="1" dirty="0" smtClean="0"/>
          </a:p>
          <a:p>
            <a:pPr marL="457200" indent="-457200">
              <a:buFont typeface="+mj-lt"/>
              <a:buAutoNum type="arabicPeriod"/>
            </a:pPr>
            <a:endParaRPr lang="pl-PL" sz="2400" dirty="0" smtClean="0"/>
          </a:p>
          <a:p>
            <a:pPr>
              <a:buNone/>
            </a:pPr>
            <a:r>
              <a:rPr lang="pl-PL" sz="1800" dirty="0" smtClean="0">
                <a:solidFill>
                  <a:srgbClr val="FF0000"/>
                </a:solidFill>
              </a:rPr>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96</a:t>
            </a:fld>
            <a:endParaRPr lang="pl-PL" dirty="0">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buNone/>
            </a:pPr>
            <a:r>
              <a:rPr lang="pl-PL" b="1" dirty="0" smtClean="0">
                <a:solidFill>
                  <a:srgbClr val="FF0000"/>
                </a:solidFill>
              </a:rPr>
              <a:t>UWAGA:</a:t>
            </a:r>
            <a:r>
              <a:rPr lang="pl-PL" sz="2000" b="1" dirty="0" smtClean="0">
                <a:solidFill>
                  <a:srgbClr val="FF0000"/>
                </a:solidFill>
              </a:rPr>
              <a:t> </a:t>
            </a:r>
          </a:p>
          <a:p>
            <a:pPr algn="just">
              <a:buNone/>
            </a:pPr>
            <a:r>
              <a:rPr lang="pl-PL" sz="1800" dirty="0" smtClean="0">
                <a:solidFill>
                  <a:srgbClr val="FF0000"/>
                </a:solidFill>
              </a:rPr>
              <a:t>    </a:t>
            </a:r>
            <a:r>
              <a:rPr lang="pl-PL" sz="2000" dirty="0" smtClean="0"/>
              <a:t>W przypadku wskazania we wniosku założeń projektu nie uwzględniających określonych przez IOK minimalnych standardów usług i stawek jednostkowych, wniosek może zostać oceniony warunkowo. W przypadku warunkowej oceny wniosek zostanie skierowany do negocjacji (o ile wniosek będzie kwalifikował się         do negocjacji)</a:t>
            </a:r>
            <a:endParaRPr lang="pl-PL" sz="1800" dirty="0" smtClean="0"/>
          </a:p>
          <a:p>
            <a:pPr algn="just"/>
            <a:r>
              <a:rPr lang="pl-PL" sz="1800" dirty="0" smtClean="0"/>
              <a:t>Minimalny </a:t>
            </a:r>
            <a:r>
              <a:rPr lang="pl-PL" sz="1800" dirty="0"/>
              <a:t>standard usług i katalog stawek nie jest katalogiem zamkniętym i wszelkie koszty usług/towarów, które nie zostały w nim ujęte powinny być zgodne z cenami rynkowymi oraz spełniać zasady kwalifikowalności.</a:t>
            </a:r>
          </a:p>
          <a:p>
            <a:pPr algn="just"/>
            <a:r>
              <a:rPr lang="pl-PL" sz="1800" dirty="0"/>
              <a:t>Fakt wskazania danej stawki we wniosku o dofinansowanie nie może być podstawą beneficjenta do "uzasadnienia" wydatku uznanego za niekwalifikowalny na etapie zatwierdzania wniosku o płatność i/lub kontroli (jeśli oczywiście wystąpią podstawy </a:t>
            </a:r>
            <a:r>
              <a:rPr lang="pl-PL" sz="1800" dirty="0" smtClean="0"/>
              <a:t>                    do </a:t>
            </a:r>
            <a:r>
              <a:rPr lang="pl-PL" sz="1800" dirty="0"/>
              <a:t>uznania wydatków za niekwalifikowalne</a:t>
            </a:r>
            <a:r>
              <a:rPr lang="pl-PL" sz="1800" dirty="0" smtClean="0"/>
              <a:t>).</a:t>
            </a:r>
            <a:endParaRPr lang="pl-PL" sz="1800" dirty="0"/>
          </a:p>
          <a:p>
            <a:pPr algn="just"/>
            <a:r>
              <a:rPr lang="pl-PL" sz="1800" dirty="0"/>
              <a:t>Realizacja wsparcia w ramach RPO WD 2014-2020 Działania </a:t>
            </a:r>
            <a:r>
              <a:rPr lang="pl-PL" sz="1800" dirty="0" smtClean="0"/>
              <a:t>8.4 </a:t>
            </a:r>
            <a:r>
              <a:rPr lang="pl-PL" sz="1800" dirty="0"/>
              <a:t>w kwestiach nieuregulowanych w przedmiotowym dokumencie powinna być zgodna z przepisami prawa krajowego  i wspólnotowego oraz dokumentami programowi na lata 2014-2020.</a:t>
            </a:r>
          </a:p>
          <a:p>
            <a:pPr>
              <a:buNone/>
            </a:pPr>
            <a:endParaRPr lang="pl-PL" sz="1800" dirty="0" smtClean="0"/>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97</a:t>
            </a:fld>
            <a:endParaRPr lang="pl-PL" dirty="0">
              <a:solidFill>
                <a:prstClr val="black">
                  <a:tint val="75000"/>
                </a:prstClr>
              </a:solidFill>
            </a:endParaRPr>
          </a:p>
        </p:txBody>
      </p:sp>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sz="2400" b="1" dirty="0" smtClean="0"/>
          </a:p>
          <a:p>
            <a:pPr algn="ctr">
              <a:buNone/>
            </a:pPr>
            <a:endParaRPr lang="pl-PL" sz="2400" b="1" dirty="0"/>
          </a:p>
          <a:p>
            <a:pPr algn="ctr">
              <a:buNone/>
            </a:pPr>
            <a:endParaRPr lang="pl-PL" sz="2400" b="1" dirty="0" smtClean="0"/>
          </a:p>
          <a:p>
            <a:pPr algn="ctr">
              <a:buNone/>
            </a:pPr>
            <a:r>
              <a:rPr lang="pl-PL" sz="4000" b="1" dirty="0" smtClean="0"/>
              <a:t>Generator Wniosków o dofinansowanie </a:t>
            </a:r>
            <a:endParaRPr lang="pl-PL" sz="32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98</a:t>
            </a:fld>
            <a:endParaRPr lang="pl-PL">
              <a:solidFill>
                <a:prstClr val="black">
                  <a:tint val="75000"/>
                </a:prstClr>
              </a:solidFill>
            </a:endParaRPr>
          </a:p>
        </p:txBody>
      </p:sp>
    </p:spTree>
    <p:extLst>
      <p:ext uri="{BB962C8B-B14F-4D97-AF65-F5344CB8AC3E}">
        <p14:creationId xmlns:p14="http://schemas.microsoft.com/office/powerpoint/2010/main" val="3032000735"/>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2463800"/>
            <a:ext cx="7886700" cy="1736725"/>
          </a:xfrm>
        </p:spPr>
        <p:txBody>
          <a:bodyPr/>
          <a:lstStyle/>
          <a:p>
            <a:pPr algn="just">
              <a:buNone/>
            </a:pPr>
            <a:r>
              <a:rPr lang="pl-PL" dirty="0" smtClean="0">
                <a:solidFill>
                  <a:srgbClr val="FF0000"/>
                </a:solidFill>
              </a:rPr>
              <a:t>  </a:t>
            </a:r>
            <a:r>
              <a:rPr lang="pl-PL" sz="3600" b="1" dirty="0" smtClean="0">
                <a:solidFill>
                  <a:srgbClr val="FF0000"/>
                </a:solidFill>
              </a:rPr>
              <a:t>Uwaga! </a:t>
            </a:r>
            <a:r>
              <a:rPr lang="pl-PL" b="1" dirty="0" smtClean="0"/>
              <a:t>– przy tworzeniu wniosku zalecane jest korzystanie z przeglądarki internetowej Internet Explorer.</a:t>
            </a:r>
          </a:p>
          <a:p>
            <a:pPr>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pPr>
                <a:defRPr/>
              </a:pPr>
              <a:t>99</a:t>
            </a:fld>
            <a:endParaRPr lang="pl-PL"/>
          </a:p>
        </p:txBody>
      </p:sp>
    </p:spTree>
  </p:cSld>
  <p:clrMapOvr>
    <a:masterClrMapping/>
  </p:clrMapOvr>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11592</TotalTime>
  <Words>5243</Words>
  <Application>Microsoft Office PowerPoint</Application>
  <PresentationFormat>Pokaz na ekranie (4:3)</PresentationFormat>
  <Paragraphs>1141</Paragraphs>
  <Slides>105</Slides>
  <Notes>12</Notes>
  <HiddenSlides>0</HiddenSlides>
  <MMClips>0</MMClips>
  <ScaleCrop>false</ScaleCrop>
  <HeadingPairs>
    <vt:vector size="6" baseType="variant">
      <vt:variant>
        <vt:lpstr>Używane czcionki</vt:lpstr>
      </vt:variant>
      <vt:variant>
        <vt:i4>6</vt:i4>
      </vt:variant>
      <vt:variant>
        <vt:lpstr>Motyw</vt:lpstr>
      </vt:variant>
      <vt:variant>
        <vt:i4>9</vt:i4>
      </vt:variant>
      <vt:variant>
        <vt:lpstr>Tytuły slajdów</vt:lpstr>
      </vt:variant>
      <vt:variant>
        <vt:i4>105</vt:i4>
      </vt:variant>
    </vt:vector>
  </HeadingPairs>
  <TitlesOfParts>
    <vt:vector size="120" baseType="lpstr">
      <vt:lpstr>Arial</vt:lpstr>
      <vt:lpstr>Calibri</vt:lpstr>
      <vt:lpstr>Symbol</vt:lpstr>
      <vt:lpstr>Times New Roman</vt:lpstr>
      <vt:lpstr>Vivaldi</vt:lpstr>
      <vt:lpstr>Wingdings</vt: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Prezentacja programu PowerPoint</vt:lpstr>
      <vt:lpstr> W skład poszczególnych OSI wchodzą następujące jednostki terytorialne:</vt:lpstr>
      <vt:lpstr> W skład poszczególnych OSI wchodzą następujące jednostki terytorialne:</vt:lpstr>
      <vt:lpstr>Prezentacja programu PowerPoint</vt:lpstr>
      <vt:lpstr>Prezentacja programu PowerPoint</vt:lpstr>
      <vt:lpstr>Wsparcie w ramach konkursu adresowane jest do obszarów Dolnego Śląska, które są objęte mechanizmem ZIT AJ, tj.:</vt:lpstr>
      <vt:lpstr>Przedmiot konkursu </vt:lpstr>
      <vt:lpstr>Przedmiot konkursu – c.d.</vt:lpstr>
      <vt:lpstr>Przedmiot konkursu – c.d.</vt:lpstr>
      <vt:lpstr>Przedmiot konkursu – c.d.</vt:lpstr>
      <vt:lpstr>Przedmiot konkursu – c.d.</vt:lpstr>
      <vt:lpstr>Przedmiot konkursu – c.d.</vt:lpstr>
      <vt:lpstr>Mechanizm racjonalnych usprawnień</vt:lpstr>
      <vt:lpstr>Mechanizm racjonalnych usprawnień</vt:lpstr>
      <vt:lpstr>Mechanizm racjonalnych usprawnień</vt:lpstr>
      <vt:lpstr>Mechanizm racjonalnych usprawnień</vt:lpstr>
      <vt:lpstr>Prezentacja programu PowerPoint</vt:lpstr>
      <vt:lpstr>Prezentacja programu PowerPoint</vt:lpstr>
      <vt:lpstr>Prezentacja programu PowerPoint</vt:lpstr>
      <vt:lpstr>Prezentacja programu PowerPoint</vt:lpstr>
      <vt:lpstr>Kryteria oceny zgodności  ze strategią ZIT</vt:lpstr>
      <vt:lpstr>Prezentacja programu PowerPoint</vt:lpstr>
      <vt:lpstr>Prezentacja programu PowerPoint</vt:lpstr>
      <vt:lpstr>Prezentacja programu PowerPoint</vt:lpstr>
      <vt:lpstr> Lista wskaźników produktu </vt:lpstr>
      <vt:lpstr>Prezentacja programu PowerPoint</vt:lpstr>
      <vt:lpstr> Lista wskaźników rezultatu  </vt:lpstr>
      <vt:lpstr> Lista wskaźników rezultatu – c.d.  </vt:lpstr>
      <vt:lpstr> Lista wskaźników rezultatu – c.d.  </vt:lpstr>
      <vt:lpstr> Lista wskaźników rezultatu – c.d.  </vt:lpstr>
      <vt:lpstr> Lista wskaźników rezultatu – c.d.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Kryterium liczby wniosków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Ocena merytoryczna</vt:lpstr>
      <vt:lpstr>Prezentacja programu PowerPoint</vt:lpstr>
      <vt:lpstr> Kryterium zgodności projektu z celami szczegółowymi RPO WD 2014-2020  </vt:lpstr>
      <vt:lpstr>Kryterium celowości projektu</vt:lpstr>
      <vt:lpstr> Kryterium osiągnięcia skwantyfikowanych rezultatów </vt:lpstr>
      <vt:lpstr>Kryterium doboru grupy docelowej</vt:lpstr>
      <vt:lpstr>Kryterium trafności</vt:lpstr>
      <vt:lpstr>Kryterium racjonalności harmonogramu</vt:lpstr>
      <vt:lpstr>Kryterium adekwatności sposobu zarządzania</vt:lpstr>
      <vt:lpstr>Kryterium potencjału</vt:lpstr>
      <vt:lpstr>Kryterium doświadczenia</vt:lpstr>
      <vt:lpstr>Kryterium budżetu projektu</vt:lpstr>
      <vt:lpstr>Kryterium efektywności kosztowej projektu</vt:lpstr>
      <vt:lpstr>Kryterium zgodności ze standardem usług i katalogiem stawek</vt:lpstr>
      <vt:lpstr>Kryterium budżetu projektu</vt:lpstr>
      <vt:lpstr>Kryterium zgodności z SzOOP</vt:lpstr>
      <vt:lpstr>Kryterium spełnienia minimalnych wymagań</vt:lpstr>
      <vt:lpstr>Prezentacja programu PowerPoint</vt:lpstr>
      <vt:lpstr>Kryterium adekwatności celu projektu i założonych do osiągnięcia rezultatów </vt:lpstr>
      <vt:lpstr>Kryterium adekwatności celu projektu i założonych do osiągnięcia rezultatów – c.d.</vt:lpstr>
      <vt:lpstr>Kryterium doboru grupy docelowej</vt:lpstr>
      <vt:lpstr>Kryterium trafności działań i racjonalności harmonogramu</vt:lpstr>
      <vt:lpstr>Kryterium adekwatności sposobu zarządzania oraz posiadanego potencjału</vt:lpstr>
      <vt:lpstr>Kryterium doświadczenia</vt:lpstr>
      <vt:lpstr>Kryterium budżetu projektu</vt:lpstr>
      <vt:lpstr>Kryterium zgodności ze standardem usług i katalogiem stawek</vt:lpstr>
      <vt:lpstr>Kryterium budżetu projektu</vt:lpstr>
      <vt:lpstr>Kryterium zgodności z SzOOP</vt:lpstr>
      <vt:lpstr>Kryterium spełnienia minimalnych wymagań</vt:lpstr>
      <vt:lpstr>Prezentacja programu PowerPoint</vt:lpstr>
      <vt:lpstr>  Kryteria premiujące </vt:lpstr>
      <vt:lpstr>1. Kryterium partnerstwa</vt:lpstr>
      <vt:lpstr>2. Kryterium beneficjenta</vt:lpstr>
      <vt:lpstr>3. Kryterium komplementarności</vt:lpstr>
      <vt:lpstr>4. Kryterium zapotrzebowania</vt:lpstr>
      <vt:lpstr>5. Kryterium doświadczenia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Leszek Sandomierski</cp:lastModifiedBy>
  <cp:revision>352</cp:revision>
  <cp:lastPrinted>2015-05-07T12:58:34Z</cp:lastPrinted>
  <dcterms:created xsi:type="dcterms:W3CDTF">2015-03-25T10:25:25Z</dcterms:created>
  <dcterms:modified xsi:type="dcterms:W3CDTF">2015-11-05T05:52:44Z</dcterms:modified>
</cp:coreProperties>
</file>