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7" r:id="rId15"/>
    <p:sldId id="275" r:id="rId16"/>
    <p:sldId id="276" r:id="rId17"/>
    <p:sldId id="278" r:id="rId18"/>
    <p:sldId id="272" r:id="rId19"/>
    <p:sldId id="279" r:id="rId20"/>
    <p:sldId id="261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773"/>
    <a:srgbClr val="1D0C54"/>
    <a:srgbClr val="040470"/>
    <a:srgbClr val="050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10BEE7-7DA8-73C2-C8F8-1F14CDB9F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7AD72F-8656-7111-F3F0-FC0832ED6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991AF5-560E-CE69-748E-1325E1AA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8A723D-1C4B-999E-99C3-9188D155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38D9A8-5D3C-C8B2-3E1F-D364D6EF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07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2528E-A84E-322B-7564-450E7D08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D86DDD7-ACCC-25EC-5C4A-1BACAA8CA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311258-6589-7548-AE49-4B4CA485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E473F3-EA55-6F8A-B559-55BDCADB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0BABFB-33C3-7320-A518-60A0BA7C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15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6925C44-DEB1-D645-CC07-46A75074C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146440E-18B5-24D6-8C4D-7C7E14A25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17667B-8932-38F3-95DB-860EB9EA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6EE728-670D-F08C-F1B2-9A230E2B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7AEE66-E4D4-A733-E935-9C8B2563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81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9AE2C-60E6-3C91-E4B1-363C45F3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4361F9-7E5B-D827-94CF-865D00B2E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96602F-99EB-82CF-6049-29494EF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60569C-1BB5-B400-8D0F-DD81383C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9E3D05-ECD1-98F5-7165-8EE9C4A5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22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B3C4C1-0209-9747-12FB-DE5AD53B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6C0C41-2277-2C30-CC65-F10C1300B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6EC1A2-FD18-C2B5-A3A8-56438F80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B6879B-C63E-FA80-87D3-15368B69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F52A53-8872-684E-7AA3-6509B1B1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1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B9843-E4C9-27B7-E9A4-93D9A9D5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C12A2-34EA-BD64-0BAD-A93691726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0FE6D8C-27EA-433A-F284-0CC93D21A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E8986C-0611-2678-429C-55257A1E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00933F-C314-166B-6D0A-2DE9A490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F0754D-0A88-CA53-788C-8E1C22DC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7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16BEB-2620-48CF-D060-28DD59B4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5D8EA8-9C44-3080-5C36-8881BD1CC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BD8CFE-561C-7C8B-BD46-7C3CAB81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A4D56C7-CB69-3ACC-A271-BECA07702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454E1F0-FAF2-0116-A5D6-4E5A9E96A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A07FC4F-E194-EAFA-6ADC-784AED42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8B76C4B-EE86-E727-864C-4F32D72F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AAA79C7-F2EA-4AEF-8FB8-A4CDC20C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0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0814B-4D2E-C809-9C2B-C9E288FD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2B25607-5201-C1BE-2E70-11CC3F43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0EA2451-E97D-FE30-6E8E-2A45C5C1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35DFB71-9B0C-6DD7-5DCA-5D8E98E3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99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C209A66-2DD4-D08A-F391-599813B3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C72CC3D-C59A-E603-9909-D3CDFA3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A4F5BE-0EB6-08BF-5B81-4CE8606C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87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156D98-BC00-6A92-5D0D-45FA0260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D6AEA3-FC64-5CD1-BD84-F3F0F3F3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9AFC74-5F31-E50E-8168-1F7C206CC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681902-006C-E780-170E-9741D075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2748D3-3D74-D878-39A5-5B7FAA92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812D06-FCA3-4F10-581A-E1359052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39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1D4256-E892-0C5B-234D-DAFB83E0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5D816DE-D0F5-173C-026F-B3E655072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2D8BDA-3CEA-00AB-9820-25F90AD8F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78445F9-03C6-AE25-4828-C1A03370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B73B08-C5D2-DDCD-8A70-43643186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332A7-38FF-2314-852E-F2B1C806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06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A065902-FE89-7003-937D-E020B021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73A7A1-1119-700E-6E43-DB6D06AFB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56999F-68F6-AB83-6A12-0A1ED3340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C1308-7CCB-49AA-BA8D-95749F695C8B}" type="datetimeFigureOut">
              <a:rPr lang="pl-PL" smtClean="0"/>
              <a:t>2025-05-26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6CBA9D-12F4-8664-E5B2-6BECE1905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48BA7E-BE1E-EF0A-92D1-1B60ACB95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C262-F010-40A6-A934-72B425D308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3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8801CA-7AF9-732E-99D3-87BF52A203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9E8D12-4102-750F-6C53-C3A512AB9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9C0A34-907E-853F-DD34-69A4AE082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4"/>
          <a:stretch/>
        </p:blipFill>
        <p:spPr>
          <a:xfrm>
            <a:off x="1010460" y="0"/>
            <a:ext cx="10171079" cy="57302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6F1A81A-C6DD-7AA3-CD86-5BF763968CE5}"/>
              </a:ext>
            </a:extLst>
          </p:cNvPr>
          <p:cNvSpPr txBox="1"/>
          <p:nvPr/>
        </p:nvSpPr>
        <p:spPr>
          <a:xfrm>
            <a:off x="3267633" y="3152001"/>
            <a:ext cx="56218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Struktura organizacyjna ZIT AJ</a:t>
            </a:r>
          </a:p>
          <a:p>
            <a:endParaRPr lang="pl-PL" sz="3000" b="1" dirty="0">
              <a:solidFill>
                <a:srgbClr val="210773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  <a:p>
            <a:r>
              <a:rPr lang="pl-PL" sz="2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Michał </a:t>
            </a:r>
            <a:r>
              <a:rPr lang="pl-PL" sz="2000" b="1" dirty="0" err="1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Krzywicki-Guz</a:t>
            </a:r>
            <a:endParaRPr lang="pl-PL" sz="2000" b="1" dirty="0">
              <a:solidFill>
                <a:srgbClr val="210773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  <a:p>
            <a:r>
              <a:rPr lang="pl-PL" sz="16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Naczelnik Wydziału Zarządzania ZIT AJ</a:t>
            </a:r>
            <a:endParaRPr lang="pl-PL" sz="2800" b="1" dirty="0">
              <a:solidFill>
                <a:srgbClr val="210773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  <a:p>
            <a:r>
              <a:rPr lang="pl-PL" sz="16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Urząd Miasta Jelenia Góra</a:t>
            </a:r>
            <a:endParaRPr lang="pl-PL" sz="2800" b="1" dirty="0">
              <a:solidFill>
                <a:srgbClr val="210773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53" y="5874975"/>
            <a:ext cx="6070492" cy="9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8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594D1-0D29-8BF2-F655-7106F2942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B5156E-3126-9AB7-5D9E-21D93DF2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1CF6DAE-A04C-7DBD-2D30-7D163F43F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94DBEB7A-1202-545E-9D62-80C511280A76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Rozszerzenie obszaru wdrażania instrumentu ZIT AJ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E09CFF32-66FF-BC07-DCED-F7AB5315D98A}"/>
              </a:ext>
            </a:extLst>
          </p:cNvPr>
          <p:cNvSpPr txBox="1">
            <a:spLocks/>
          </p:cNvSpPr>
          <p:nvPr/>
        </p:nvSpPr>
        <p:spPr>
          <a:xfrm>
            <a:off x="758379" y="2055813"/>
            <a:ext cx="10318116" cy="43899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5 nowych gmin z powiatów: jaworskiego, kamiennogórskiego i lubańskiego, które w części znajdują się poza obszarem ZIT AJ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 powiaty: karkonoski, lwówecki, złotoryjski w całości w obszarze ZIT AJ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wątpliwości w związku z nierówną reprezentacją obszarów w ZIT AJ (powiat + gmina ↔  sama gmina)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świadomość możliwości realizacji wspólnych projektów gmin i powiatów niezależnie od statusu JST w strukturze instytucjonalnej ZIT AJ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konsensus decyzyjny KS ZIT AJ o podpisaniu Porozumienia ZIT AJ 2021-2027 wyłącznie z nowymi gminami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propozycja dla powiatów w całości objętych zasięgiem instrumentu ZIT AJ 2021-2027 zgłoszenia przedstawicieli do Rady ZIT AJ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91C0ED91-70B4-EEFA-189F-5C99F27B2DF2}"/>
              </a:ext>
            </a:extLst>
          </p:cNvPr>
          <p:cNvSpPr txBox="1">
            <a:spLocks/>
          </p:cNvSpPr>
          <p:nvPr/>
        </p:nvSpPr>
        <p:spPr>
          <a:xfrm>
            <a:off x="838200" y="1349295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Dylemat – rozszerzenie Porozumienia ZIT AJ o powiaty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2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85D8-4736-0FA4-47DA-5F9862A3F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03CC85-86AB-44BF-442E-FA991CF5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9B30D08-CEDD-C152-7123-5DB59FB39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06301DA5-B358-8CC2-95FE-46DF33113863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Porozumienie o ZIT AJ 2021-2027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5DB79F04-65D2-A70D-FC52-A336704AD201}"/>
              </a:ext>
            </a:extLst>
          </p:cNvPr>
          <p:cNvSpPr txBox="1">
            <a:spLocks/>
          </p:cNvSpPr>
          <p:nvPr/>
        </p:nvSpPr>
        <p:spPr>
          <a:xfrm>
            <a:off x="744104" y="1687326"/>
            <a:ext cx="10515600" cy="22149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 latach 2020-2022, do dnia podpisania Porozumienia ZIT AJ 2021-2027, przedstawiciele nowych gmin brali udział w pracach KS ZIT AJ bez prawa głosu przy podejmowaniu uchwał KS ZIT AJ.</a:t>
            </a:r>
          </a:p>
          <a:p>
            <a:pPr marL="0" indent="0">
              <a:buNone/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 sprawach dotyczących przygotowania ZIT AJ do perspektywy 2021-2027 opinie przedstawicieli nowych gmin były brane pod uwagę w ramach stanowisk sygnatariuszy deklaracji ZIT AJ 2021-2027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059435D7-8A1E-F4ED-D765-DF0FD562A0D4}"/>
              </a:ext>
            </a:extLst>
          </p:cNvPr>
          <p:cNvSpPr txBox="1">
            <a:spLocks/>
          </p:cNvSpPr>
          <p:nvPr/>
        </p:nvSpPr>
        <p:spPr>
          <a:xfrm>
            <a:off x="687200" y="1309144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Prace nad przygotowaniem instrumentu ZIT AJ 2021-2027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1CE5A7A6-48FB-D7C2-B4A9-0521B8BA7875}"/>
              </a:ext>
            </a:extLst>
          </p:cNvPr>
          <p:cNvSpPr txBox="1">
            <a:spLocks/>
          </p:cNvSpPr>
          <p:nvPr/>
        </p:nvSpPr>
        <p:spPr>
          <a:xfrm>
            <a:off x="744104" y="4390572"/>
            <a:ext cx="10515600" cy="208672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Porozumienie w sprawie powierzenia Miastu Jelenia Góra zarządzania Zintegrowanymi Inwestycjami Terytorialnymi Aglomeracji Jeleniogórskiej  oraz zasad współpracy Stron Porozumienia przy programowaniu, wdrażaniu, finansowaniu, ewaluacji, uzgadnianiu wspólnych inwestycji, bieżącej obsłudze i rozliczeniach Zintegrowanych Inwestycji Terytorialnych Aglomeracji Jeleniogórskiej 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7E8CD670-F8B2-D48F-E400-520E05216C9C}"/>
              </a:ext>
            </a:extLst>
          </p:cNvPr>
          <p:cNvSpPr txBox="1">
            <a:spLocks/>
          </p:cNvSpPr>
          <p:nvPr/>
        </p:nvSpPr>
        <p:spPr>
          <a:xfrm>
            <a:off x="716266" y="3896591"/>
            <a:ext cx="1147573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8</a:t>
            </a:r>
            <a:r>
              <a:rPr lang="pl-PL" sz="28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grudnia</a:t>
            </a:r>
            <a:r>
              <a:rPr lang="pl-PL" sz="28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2022</a:t>
            </a:r>
            <a:r>
              <a:rPr lang="pl-PL" sz="28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r.</a:t>
            </a:r>
            <a:r>
              <a:rPr lang="pl-PL" sz="28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zawarcie</a:t>
            </a:r>
            <a:r>
              <a:rPr lang="pl-PL" sz="28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 </a:t>
            </a:r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Porozumienia</a:t>
            </a:r>
          </a:p>
        </p:txBody>
      </p:sp>
    </p:spTree>
    <p:extLst>
      <p:ext uri="{BB962C8B-B14F-4D97-AF65-F5344CB8AC3E}">
        <p14:creationId xmlns:p14="http://schemas.microsoft.com/office/powerpoint/2010/main" val="225468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D5069-730A-57A8-3A8F-DF9DFDA6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7249DB-C312-2707-2D99-DEEB0645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FB17D35-64D9-8E18-B996-ADDD5E31F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42BC9D78-E77F-73DB-9363-CACA70BC1A42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Porozumienie ZIT AJ 2021-2027 – Strony i ich zadania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BAEE5F66-9277-7C5C-6C1B-87C3389878C9}"/>
              </a:ext>
            </a:extLst>
          </p:cNvPr>
          <p:cNvSpPr txBox="1">
            <a:spLocks/>
          </p:cNvSpPr>
          <p:nvPr/>
        </p:nvSpPr>
        <p:spPr>
          <a:xfrm>
            <a:off x="546497" y="1658043"/>
            <a:ext cx="10515600" cy="413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Miasto Jelenia Góra reprezentuje wszystkie Strony Porozumienia w procesie negocjacji, ustanawiania i realizacji instrumentu ZIT AJ wobec Ministerstwa, IZ FEDS oraz innych podmiotów zaangażowanych w przygotowanie</a:t>
            </a:r>
            <a:b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wdrażanie ZIT AJ.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Miasto Jelenia Góra zarządza ZIT AJ.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Zadania bieżące związane z realizacją Porozumienia wykonuje Wydział Zarządzania Zintegrowanymi Inwestycjami Terytorialnymi Aglomeracji Jeleniogórskiej usytuowany w strukturze Urzędu Miasta Jeleniej Góry</a:t>
            </a:r>
            <a:r>
              <a:rPr lang="pl-PL" sz="2400" dirty="0">
                <a:effectLst/>
                <a:latin typeface="Calibri" panose="020F050202020403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Prezydent Miasta Jeleniej Góry – miasta rdzenia MOF – występuje w imieniu Stron Porozumienia jako Lider ZIT AJ oraz nadzoruje bezpośrednio pracę Wydziału Zarządzania ZIT AJ. </a:t>
            </a: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56E8C1C5-7FD8-40D8-531C-ABFE3446CD69}"/>
              </a:ext>
            </a:extLst>
          </p:cNvPr>
          <p:cNvSpPr txBox="1">
            <a:spLocks/>
          </p:cNvSpPr>
          <p:nvPr/>
        </p:nvSpPr>
        <p:spPr>
          <a:xfrm>
            <a:off x="546497" y="1178706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Miasto Jelenia Góra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6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01D77-419B-3D99-C3FD-423C768FF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75511-0170-5120-0883-699140E9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6A217C-BAD6-819C-E71D-5361FE745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CE5BE677-EEE3-A44D-FD7E-ACE6A31EC127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Porozumienie ZIT AJ 2021-2027 – Strony i ich zadania – cz. 2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32FBCD7E-5A29-A5E2-8851-6975D43C37A5}"/>
              </a:ext>
            </a:extLst>
          </p:cNvPr>
          <p:cNvSpPr txBox="1">
            <a:spLocks/>
          </p:cNvSpPr>
          <p:nvPr/>
        </p:nvSpPr>
        <p:spPr>
          <a:xfrm>
            <a:off x="550989" y="1919216"/>
            <a:ext cx="10515600" cy="444224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Pracami KS ZIT AJ kieruje Prezydent Miasta Jeleniej Góry lub upoważniony przez niego Zastępca Prezydenta.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zadań KS ZIT AJ w szczególności należy:  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a)	zatwierdzanie Strategii ZIT AJ i jej zmian,  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b)	przedkładanie Strategii ZIT AJ do zaopiniowania IZ FEDS lub ministrowi właściwemu do spraw rozwoju regionalnego,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c)	opracowanie listy projektów planowanych do realizacji, uzgadnianie jej z IZ FEDS,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d)	udział w programowaniu FEDS w zakresie ZIT AJ,  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e)	udział przedstawiciela KS ZIT AJ w pracach/posiedzeniach KM FEDS.</a:t>
            </a:r>
          </a:p>
          <a:p>
            <a:pPr marL="457200" lvl="0" indent="-457200" algn="just">
              <a:buAutoNum type="alphaLcParenR" startAt="6"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podejmowanie innych działań na rzecz realizacji celów Strategii ZIT AJ.</a:t>
            </a:r>
          </a:p>
          <a:p>
            <a:pPr mar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KS ZIT AJ każda z 26 Stron Porozumienia ma jednego przedstawiciela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a każdy członek KS ZIT AJ w głosowaniu ma jeden głos.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77B45AAF-57A0-512E-E6C4-FDCBA65AFC4D}"/>
              </a:ext>
            </a:extLst>
          </p:cNvPr>
          <p:cNvSpPr txBox="1">
            <a:spLocks/>
          </p:cNvSpPr>
          <p:nvPr/>
        </p:nvSpPr>
        <p:spPr>
          <a:xfrm>
            <a:off x="550989" y="1397175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Komitet Sterujący ZIT AJ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1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59C24-6F30-4312-6FDD-EE755F56A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58D3E-9803-5AAC-D515-EDEDDD87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6B682D3-D74D-7D83-614F-FDBE6D52A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2162B772-9775-FBB6-9E70-A5E74AFD6BB3}"/>
              </a:ext>
            </a:extLst>
          </p:cNvPr>
          <p:cNvSpPr txBox="1">
            <a:spLocks/>
          </p:cNvSpPr>
          <p:nvPr/>
        </p:nvSpPr>
        <p:spPr>
          <a:xfrm>
            <a:off x="996952" y="258658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Porozumienie ZIT AJ 2021-2027 – Strony i ich zadania – cz. 3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56A17365-4CC8-D543-7894-802155A6C3CD}"/>
              </a:ext>
            </a:extLst>
          </p:cNvPr>
          <p:cNvSpPr txBox="1">
            <a:spLocks/>
          </p:cNvSpPr>
          <p:nvPr/>
        </p:nvSpPr>
        <p:spPr>
          <a:xfrm>
            <a:off x="550989" y="1297688"/>
            <a:ext cx="10515600" cy="53142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Zgodnie z Regulaminem KS ZIT AJ przyjętym na podstawie Porozumienia:</a:t>
            </a:r>
          </a:p>
          <a:p>
            <a:pPr algn="just"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funkcję członków Komitetu Sterującego pełnią przedstawiciele ustawowi gmin: wójtowie, burmistrzowie, prezydent, lub ich upoważnieni zastępcy;</a:t>
            </a:r>
          </a:p>
          <a:p>
            <a:pPr algn="just"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posiedzeniach i głosowaniach Komitetu Sterującego mogą brać udział pełnomocnicy organów wykonawczych gmin, na podstawie pisemnego upoważnienia;</a:t>
            </a:r>
          </a:p>
          <a:p>
            <a:pPr algn="just">
              <a:tabLst>
                <a:tab pos="457200" algn="l"/>
              </a:tabLs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zynności administracyjne i materialno-techniczne związane z obsługą KSZ ZIT AJ wykonuje Prezydent Miasta Jeleniej Góry, przy pomocy Wydziału Zarządzania ZIT AJ UMJG,</a:t>
            </a:r>
          </a:p>
          <a:p>
            <a:pPr algn="just">
              <a:tabLst>
                <a:tab pos="457200" algn="l"/>
              </a:tabLs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zadań Prezydenta kierującego pracami Komitetu Sterującego należy: prowadzenie obrad, zwoływanie posiedzeń, proponowanie porządku obrad, przekazywanie członkom Rady ZIT AJ do zaopiniowania projektów dokumentów stanowiących podstawę do podejmowania merytorycznych decyzji KS ZIT AJ związanych z przygotowaniem i wdrażaniem Strategii ZIT AJ, przedstawianie KS wydanych przez członków Rady ZIT AJ opinii dotyczących ww. projektów dokumentów, zapraszanie do udziału w posiedzeniu członków Rady ZIT AJ lub innych osób spoza składu Komitetu, w charakterze obserwatorów, ekspertów, gości, zlecanie za pośrednictwem Wydziału Zarządzania ZIT AJ wykonania ekspertyz na potrzeby prac Komitetu,	podpisywanie zatwierdzonych przez Komitet uchwał i protokołów z posiedzeń, reprezentowanie KS w sprawach dotyczących jego działalności.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892D82E0-2319-28BA-8EAB-2ABB6F48CD34}"/>
              </a:ext>
            </a:extLst>
          </p:cNvPr>
          <p:cNvSpPr txBox="1">
            <a:spLocks/>
          </p:cNvSpPr>
          <p:nvPr/>
        </p:nvSpPr>
        <p:spPr>
          <a:xfrm>
            <a:off x="550989" y="872956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Komitet Sterujący ZIT AJ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2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B5E6E-CA34-3273-7B74-1C33108CA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D393B7-C74B-E0B0-A5A5-F3250812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D917AE4-92DA-AD3D-9DCE-9AC535F75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D5056ECD-14B3-3C29-B254-627A215DCD6F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Podejmowanie decyzji w ZIT AJ 2021-2027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69CF0DD-74DC-8E86-65B6-3E84B163FCAB}"/>
              </a:ext>
            </a:extLst>
          </p:cNvPr>
          <p:cNvSpPr txBox="1">
            <a:spLocks/>
          </p:cNvSpPr>
          <p:nvPr/>
        </p:nvSpPr>
        <p:spPr>
          <a:xfrm>
            <a:off x="550989" y="2614272"/>
            <a:ext cx="10515600" cy="36522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Uchwały KS ZIT AJ podejmowane są </a:t>
            </a: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zwykłą większością głosów. 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Wśród głosów „za” musi być głos Prezydenta Miasta Jeleniej Góry.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latin typeface="Calibri" panose="020F0502020204030204" pitchFamily="34" charset="0"/>
              </a:rPr>
              <a:t>KS ZIT AJ powołał Radę ZIT AJ  jako ciało opiniujące i doradcze. Rada ZIT AJ opiniuje projekty dokumentów stanowiących podstawę do podejmowania  merytorycznych  decyzji KS ZIT AJ </a:t>
            </a:r>
            <a:r>
              <a:rPr lang="pl-PL" sz="2000" u="sng" dirty="0">
                <a:latin typeface="Calibri" panose="020F0502020204030204" pitchFamily="34" charset="0"/>
              </a:rPr>
              <a:t>związanych z przygotowaniem i wdrażaniem Strategii ZIT.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latin typeface="Calibri" panose="020F0502020204030204" pitchFamily="34" charset="0"/>
              </a:rPr>
              <a:t>W skład Rady ZIT AJ wchodzą przedstawiciele powiatu lwóweckiego i powiatu złotoryjskiego oraz przedstawiciele działających na obszarze AJ partnerów społeczno-gospodarczych, reprezentujących m.in. społeczeństwo obywatelskie, podmioty działające na rzecz ochrony środowiska oraz odpowiedzialne za promowanie włączenia społecznego, praw podstawowych, praw osób ze specjalnymi potrzebami, równości płci i niedyskryminacji. 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latin typeface="Calibri" panose="020F0502020204030204" pitchFamily="34" charset="0"/>
              </a:rPr>
              <a:t>Członkowie Rady ZIT AJ (przedstawiciele 7 podmiotów) są zapraszani na posiedzenia KS ZIT AJ.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4F6C9DB2-A97D-EDA2-3DF8-45680FF969E4}"/>
              </a:ext>
            </a:extLst>
          </p:cNvPr>
          <p:cNvSpPr txBox="1">
            <a:spLocks/>
          </p:cNvSpPr>
          <p:nvPr/>
        </p:nvSpPr>
        <p:spPr>
          <a:xfrm>
            <a:off x="550989" y="2189540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Komitet Sterujący ZIT AJ a Rada ZIT AJ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74016C13-B41D-8E3E-2D73-C6725B1879C7}"/>
              </a:ext>
            </a:extLst>
          </p:cNvPr>
          <p:cNvSpPr txBox="1">
            <a:spLocks/>
          </p:cNvSpPr>
          <p:nvPr/>
        </p:nvSpPr>
        <p:spPr>
          <a:xfrm>
            <a:off x="550989" y="1296253"/>
            <a:ext cx="105156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Posiedzenia KS ZIT AJ zwołuje Prezydent Miasta Jeleniej Góra, ale posiedzenie może być zwołane także na wniosek gminy, sygnatariusza Porozumienia ZIT AJ.</a:t>
            </a:r>
          </a:p>
        </p:txBody>
      </p:sp>
    </p:spTree>
    <p:extLst>
      <p:ext uri="{BB962C8B-B14F-4D97-AF65-F5344CB8AC3E}">
        <p14:creationId xmlns:p14="http://schemas.microsoft.com/office/powerpoint/2010/main" val="69078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CBE09-DDB6-EA6B-512B-179232C66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A92DA-4E68-2161-8762-C4849F5C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BA9509F-0A86-EFF9-BB23-29AF30490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E30D23D7-7616-631F-3EC9-EBD8BA88E6B4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Podejmowanie decyzji w ZIT AJ 2021-2027 cz. 2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E108AEA2-998F-80A7-9EFB-7214EAC202C4}"/>
              </a:ext>
            </a:extLst>
          </p:cNvPr>
          <p:cNvSpPr txBox="1">
            <a:spLocks/>
          </p:cNvSpPr>
          <p:nvPr/>
        </p:nvSpPr>
        <p:spPr>
          <a:xfrm>
            <a:off x="550989" y="2218539"/>
            <a:ext cx="10515600" cy="242091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 zaopiniowaniu projektu uchwały KS ZIT AJ przez Radę ZIT AJ uchwała jest przyjmowana przez KS ZIT AJ w głosowaniu </a:t>
            </a:r>
            <a:r>
              <a:rPr lang="pl-PL" sz="2000" dirty="0">
                <a:latin typeface="Calibri" panose="020F0502020204030204" pitchFamily="34" charset="0"/>
              </a:rPr>
              <a:t>stacjonarnym podczas posiedzenia KS ZIT AJ.</a:t>
            </a:r>
            <a:endParaRPr lang="pl-PL" sz="2400" dirty="0">
              <a:latin typeface="Calibri" panose="020F0502020204030204" pitchFamily="34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wypadku wystąpienia potrzeby pilnego rozstrzygnięcia, Uchwały Komitetu Sterującego mogą zapadać w trybie obiegowym, bądź w głosowaniu elektronicznym (w terminie 3 dni od powiadomienia).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wypadku głosowania w trybie obiegowym bądź pocztą elektroniczną, na najbliższym posiedzeniu KS ZIT AJ Prezydent Miasta Jeleniej Góry przedstawia odrębną informację o wynikach głosowania.</a:t>
            </a:r>
            <a:endParaRPr lang="pl-PL" sz="2400" dirty="0">
              <a:latin typeface="Calibri" panose="020F0502020204030204" pitchFamily="34" charset="0"/>
            </a:endParaRP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687D2682-1ACB-F885-D4D5-B208A41E52E1}"/>
              </a:ext>
            </a:extLst>
          </p:cNvPr>
          <p:cNvSpPr txBox="1">
            <a:spLocks/>
          </p:cNvSpPr>
          <p:nvPr/>
        </p:nvSpPr>
        <p:spPr>
          <a:xfrm>
            <a:off x="550989" y="1612446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Tryb podejmowania uchwał przez Komitet Sterujący ZIT AJ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5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FDB9A-9712-5295-9AEB-636BCB2E5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279CBE-B309-9879-EE9D-E421AEFB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2CE8BC2-DC05-30AF-F2DF-CE52DAAB2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CE4D3129-07C2-AFBD-36D6-CF7D96FE0B54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Trwałość partnerstwa ZIT AJ 2021-2027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BD1E585C-BB2B-DB48-FF8F-53D7C1D08A10}"/>
              </a:ext>
            </a:extLst>
          </p:cNvPr>
          <p:cNvSpPr txBox="1">
            <a:spLocks/>
          </p:cNvSpPr>
          <p:nvPr/>
        </p:nvSpPr>
        <p:spPr>
          <a:xfrm>
            <a:off x="550989" y="1821907"/>
            <a:ext cx="10515600" cy="45704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Porozumienie zostało zawarte na czas wdrażania, realizacji i rozliczania instrumentu ZIT AJ, zgodnie z dokumentami programowymi Unii Europejskiej.</a:t>
            </a:r>
          </a:p>
          <a:p>
            <a:pPr marL="0" lvl="0" indent="0" algn="just">
              <a:buNone/>
              <a:tabLst>
                <a:tab pos="457200" algn="l"/>
              </a:tabLs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Zmiany w treści Porozumienia wymagają zgody ¾ głosów Stron Porozumienia</a:t>
            </a:r>
          </a:p>
          <a:p>
            <a:pPr marL="0" lvl="0" indent="0" algn="just">
              <a:buNone/>
              <a:tabLst>
                <a:tab pos="457200" algn="l"/>
              </a:tabLst>
            </a:pP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Porozumienie swoim działaniem obejmuje obszar AJ, w skład której wchodzą Strony Porozumienia.  </a:t>
            </a:r>
          </a:p>
          <a:p>
            <a:pPr marL="0" lvl="0" indent="0" algn="just">
              <a:buNone/>
              <a:tabLst>
                <a:tab pos="457200" algn="l"/>
              </a:tabLs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Przedmiotowy obszar działania może ulec zmianie, jeżeli wszystkie Strony Porozumienia wyrażą na to zgodę i nie będzie to stało w sprzeczności z programem Fundusze Europejskie dla Dolnego Śląska 2021-2027 i dokumentami związanymi z ZIT AJ.</a:t>
            </a:r>
          </a:p>
          <a:p>
            <a:pPr marL="457200" lvl="0" indent="-457200" algn="just">
              <a:buAutoNum type="arabicPeriod" startAt="2"/>
              <a:tabLst>
                <a:tab pos="457200" algn="l"/>
              </a:tabLs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12B785D4-7491-76AE-387F-07CB2780F731}"/>
              </a:ext>
            </a:extLst>
          </p:cNvPr>
          <p:cNvSpPr txBox="1">
            <a:spLocks/>
          </p:cNvSpPr>
          <p:nvPr/>
        </p:nvSpPr>
        <p:spPr>
          <a:xfrm>
            <a:off x="550989" y="1265956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Istotne postanowienia Porozumienia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1E40E-7D15-7413-2668-9A0AE22D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71DAF8-05EC-3416-8AE2-2D09E59D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C0B760E-051B-67BF-899F-7FB0ECC61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BA316579-FEC5-2FFC-4571-9FDAB3B97418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Wydział Zarządzania ZIT AJ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B4577217-C7E3-A186-72E0-224F03185BCA}"/>
              </a:ext>
            </a:extLst>
          </p:cNvPr>
          <p:cNvSpPr txBox="1">
            <a:spLocks/>
          </p:cNvSpPr>
          <p:nvPr/>
        </p:nvSpPr>
        <p:spPr>
          <a:xfrm>
            <a:off x="532578" y="2387613"/>
            <a:ext cx="11475734" cy="431400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Do zadań Wydziału należy: </a:t>
            </a:r>
          </a:p>
          <a:p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prowadzenie działań w zakresie przygotowania i wdrażania ZIT AJ oraz koordynacja działań Urzędu w tym zakresie; </a:t>
            </a:r>
          </a:p>
          <a:p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opracowywanie projektu Strategii ZIT AJ i jej aktualizacja;</a:t>
            </a:r>
          </a:p>
          <a:p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obsługa realizacji ZIT AJ obejmująca m.in. przygotowanie w porozumieniu z członkami Porozumienia listy projektów planowanych do realizacji oraz monitoring i sprawozdawczość ich wdrażania;  </a:t>
            </a:r>
          </a:p>
          <a:p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działania informacyjno-promocyjne dotyczące ZIT AJ; </a:t>
            </a:r>
          </a:p>
          <a:p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współpraca z instytucjami zaangażowanymi w przygotowanie i wdrażanie ZIT AJ, w szczególności z </a:t>
            </a:r>
            <a:r>
              <a:rPr lang="pl-PL" sz="2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MFiPR</a:t>
            </a: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IZ FEDS;</a:t>
            </a:r>
          </a:p>
          <a:p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realizacja zadań wynikających z Porozumienia</a:t>
            </a:r>
          </a:p>
          <a:p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prowadzenie innych działań na rzecz realizacji celów Strategii ZIT AJ powierzonych przez KS ZIT AJ.</a:t>
            </a: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8797D7B4-0984-1ABD-1785-14F62C6B82BC}"/>
              </a:ext>
            </a:extLst>
          </p:cNvPr>
          <p:cNvSpPr txBox="1">
            <a:spLocks/>
          </p:cNvSpPr>
          <p:nvPr/>
        </p:nvSpPr>
        <p:spPr>
          <a:xfrm>
            <a:off x="560416" y="1298084"/>
            <a:ext cx="11475734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Zadania związane z realizacją Porozumienia i realizacją instrumentu ZIT AJ wykonuje Wydział Zarządzania ZIT AJ usytuowany w strukturze Urzędu Miasta Jeleniej Góry.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D1A0-3F26-E4A4-00B1-F5AD9BE7B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73390-E123-B0F1-F75D-A340F8EC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FCAB977-22C7-DC16-1AF3-2B2E2B300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62478D6D-61BB-EC73-6010-8D53B547EF2D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Wydział Zarządzania ZIT AJ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B7FFF9ED-05B4-8C2B-F026-7CB87C60BFB9}"/>
              </a:ext>
            </a:extLst>
          </p:cNvPr>
          <p:cNvSpPr txBox="1">
            <a:spLocks/>
          </p:cNvSpPr>
          <p:nvPr/>
        </p:nvSpPr>
        <p:spPr>
          <a:xfrm>
            <a:off x="532578" y="2387613"/>
            <a:ext cx="11475734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Funkcjonowanie Wydziału finansowane jest m.in. z wkładu Gmin członkowskich gwarantowanego przez Strony Porozumienia, w wysokości ustalonej indywidualnie dla każdej z gmin (liczba mieszkańców gminy przemnożona przez stawkę przyjętą uchwałą KS).  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634B9BDA-6DFD-9957-1A7A-AF3A38FCC726}"/>
              </a:ext>
            </a:extLst>
          </p:cNvPr>
          <p:cNvSpPr txBox="1">
            <a:spLocks/>
          </p:cNvSpPr>
          <p:nvPr/>
        </p:nvSpPr>
        <p:spPr>
          <a:xfrm>
            <a:off x="560416" y="1630482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Finansowanie Wydziału Zarządzania ZIT AJ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5CA1CD4-2FB0-F35D-4574-F1373997A960}"/>
              </a:ext>
            </a:extLst>
          </p:cNvPr>
          <p:cNvSpPr txBox="1">
            <a:spLocks/>
          </p:cNvSpPr>
          <p:nvPr/>
        </p:nvSpPr>
        <p:spPr>
          <a:xfrm>
            <a:off x="560416" y="3809541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Struktura Wydziału Zarządzania ZIT AJ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F107216C-C980-E88D-7B56-1FD69F1A083F}"/>
              </a:ext>
            </a:extLst>
          </p:cNvPr>
          <p:cNvSpPr txBox="1">
            <a:spLocks/>
          </p:cNvSpPr>
          <p:nvPr/>
        </p:nvSpPr>
        <p:spPr>
          <a:xfrm>
            <a:off x="532578" y="4258022"/>
            <a:ext cx="11475734" cy="21390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okresie od październik 2022 r. – czerwiec 2024 r.:</a:t>
            </a:r>
          </a:p>
          <a:p>
            <a:pPr marL="0" indent="0" algn="just">
              <a:buNone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osob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y zatrudnione na pełen etat: 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Naczelnik Wydziału, dwoje Starszych Inspektorów</a:t>
            </a:r>
          </a:p>
          <a:p>
            <a:pPr marL="0" indent="0" algn="just">
              <a:buNone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okresie od czerwca 2024 r.:</a:t>
            </a:r>
          </a:p>
          <a:p>
            <a:pPr marL="0" indent="0" algn="just">
              <a:buNone/>
              <a:tabLst>
                <a:tab pos="457200" algn="l"/>
              </a:tabLs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 osob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y zatrudnione na pełen etat: 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Naczelnik Wydziału, Główny Specjalista, dwoje Starszych Inspektorów</a:t>
            </a:r>
          </a:p>
        </p:txBody>
      </p:sp>
    </p:spTree>
    <p:extLst>
      <p:ext uri="{BB962C8B-B14F-4D97-AF65-F5344CB8AC3E}">
        <p14:creationId xmlns:p14="http://schemas.microsoft.com/office/powerpoint/2010/main" val="105597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85C5E7-7536-0F45-9D70-77D70684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8C36A74-3726-1DC3-C2AA-61839FF08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A61E60AA-62E8-1FCE-C154-C42C3A6657DA}"/>
              </a:ext>
            </a:extLst>
          </p:cNvPr>
          <p:cNvSpPr txBox="1">
            <a:spLocks/>
          </p:cNvSpPr>
          <p:nvPr/>
        </p:nvSpPr>
        <p:spPr>
          <a:xfrm>
            <a:off x="1271219" y="591446"/>
            <a:ext cx="10515600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Zakres tematyczny prezentacji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8FAB1DC-D2E8-6EA4-4C49-FF0FACDF9AE3}"/>
              </a:ext>
            </a:extLst>
          </p:cNvPr>
          <p:cNvSpPr txBox="1">
            <a:spLocks/>
          </p:cNvSpPr>
          <p:nvPr/>
        </p:nvSpPr>
        <p:spPr>
          <a:xfrm>
            <a:off x="1676400" y="988940"/>
            <a:ext cx="8532829" cy="429656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Podstawy prawne</a:t>
            </a:r>
            <a:endParaRPr lang="pl-PL" sz="9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Strony Porozumienia ZIT AJ</a:t>
            </a:r>
            <a:endParaRPr lang="pl-PL" sz="9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Podział kompetencji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Sposób i zakres podejmowania decyzji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Zadania Wydziału Zarządzania ZIT AJ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E4FDC43-B137-BA96-87F5-2BFCEA13A478}"/>
              </a:ext>
            </a:extLst>
          </p:cNvPr>
          <p:cNvSpPr/>
          <p:nvPr/>
        </p:nvSpPr>
        <p:spPr>
          <a:xfrm>
            <a:off x="-154156" y="5159775"/>
            <a:ext cx="11271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Wyliczenie zapisów  ↔  </a:t>
            </a:r>
            <a:r>
              <a:rPr lang="pl-PL" sz="28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Omówienie uwarunkowań</a:t>
            </a:r>
            <a:endParaRPr lang="pl-PL" sz="28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66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52CC95-1319-B5C9-9DB7-DEEAEC85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7" y="414035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Prezentacja opracowana w ramach projektu:</a:t>
            </a:r>
            <a:br>
              <a:rPr lang="pl-PL" sz="2000" dirty="0"/>
            </a:br>
            <a:r>
              <a:rPr lang="pl-PL" sz="2000" dirty="0"/>
              <a:t>„Kształtowanie umiejętności zarządzania w Związkach ZIT – Zintegrowani”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7F773B4-C75B-F318-EAAB-A618AD280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4"/>
          <a:stretch/>
        </p:blipFill>
        <p:spPr>
          <a:xfrm>
            <a:off x="-91980" y="-355226"/>
            <a:ext cx="10593189" cy="4091827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69F623E-3FC8-4E24-79C5-D1318753FF92}"/>
              </a:ext>
            </a:extLst>
          </p:cNvPr>
          <p:cNvSpPr txBox="1"/>
          <p:nvPr/>
        </p:nvSpPr>
        <p:spPr>
          <a:xfrm>
            <a:off x="4169696" y="1630953"/>
            <a:ext cx="535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Dziękuję za uwagę!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87" y="5786805"/>
            <a:ext cx="607214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1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314B3-C636-6577-FA7F-B97E6E42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A2EDE-34D4-1B5B-AEFF-DDA008A8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E08167C-FE48-6E6E-6733-8A3528994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08B51C06-A2D8-A4B4-0862-E32708868413}"/>
              </a:ext>
            </a:extLst>
          </p:cNvPr>
          <p:cNvSpPr txBox="1">
            <a:spLocks/>
          </p:cNvSpPr>
          <p:nvPr/>
        </p:nvSpPr>
        <p:spPr>
          <a:xfrm>
            <a:off x="1271219" y="773990"/>
            <a:ext cx="10515600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ZIT AJ w dwóch perspektywach finansowych UE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B55B78CE-6507-9A10-18C6-F098F38AFB69}"/>
              </a:ext>
            </a:extLst>
          </p:cNvPr>
          <p:cNvSpPr txBox="1">
            <a:spLocks/>
          </p:cNvSpPr>
          <p:nvPr/>
        </p:nvSpPr>
        <p:spPr>
          <a:xfrm>
            <a:off x="1149113" y="1917009"/>
            <a:ext cx="10515600" cy="346864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Wyjaśnienie dotyczące nazewnictwa na potrzeby prezentacji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Instrument Zintegrowane Inwestycje Terytorialne Aglomeracji Jeleniogórskiej </a:t>
            </a:r>
            <a:r>
              <a:rPr lang="pl-PL" sz="2400" dirty="0">
                <a:solidFill>
                  <a:srgbClr val="210773"/>
                </a:solidFill>
                <a:highlight>
                  <a:srgbClr val="FFFF00"/>
                </a:highlight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w perspektywie finansowej UE 2014-2020 </a:t>
            </a: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służył wdrażaniu Strategii ZIT AJ na lata 2014-2023 (zasada n+3)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Instrument ZIT Aglomeracji Jeleniogórskiej </a:t>
            </a:r>
            <a:r>
              <a:rPr lang="pl-PL" sz="2400" dirty="0">
                <a:solidFill>
                  <a:srgbClr val="210773"/>
                </a:solidFill>
                <a:highlight>
                  <a:srgbClr val="00FF00"/>
                </a:highlight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w perspektywie finansowej UE 2021-2027 </a:t>
            </a: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służy wdrażaniu Strategii ZIT AJ na lata 2021-2029 (zasada n+2)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 potrzeby prezentacji ze względu na zwięzłość używane będą określenia: </a:t>
            </a:r>
            <a:r>
              <a:rPr lang="pl-PL" sz="2400" dirty="0">
                <a:highlight>
                  <a:srgbClr val="FFFF00"/>
                </a:highligh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ZIT AJ 2014-2020</a:t>
            </a: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i </a:t>
            </a:r>
            <a:r>
              <a:rPr lang="pl-PL" sz="2400" dirty="0">
                <a:highlight>
                  <a:srgbClr val="00FF00"/>
                </a:highligh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ZIT AJ 2021-2027 </a:t>
            </a: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odnoszące się do instrumentu wdrażanego w poszczególnych perspektywach finansowych UE. </a:t>
            </a:r>
          </a:p>
        </p:txBody>
      </p:sp>
    </p:spTree>
    <p:extLst>
      <p:ext uri="{BB962C8B-B14F-4D97-AF65-F5344CB8AC3E}">
        <p14:creationId xmlns:p14="http://schemas.microsoft.com/office/powerpoint/2010/main" val="188929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DE9C0-2772-DA05-2E33-CA1A59C87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366ED-FB5A-BAAB-EC04-8B4C2A2E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1D90C3D-A8CA-9787-CA41-18CD1EEA8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03E8F200-7DB8-F368-55DD-09006AA189C1}"/>
              </a:ext>
            </a:extLst>
          </p:cNvPr>
          <p:cNvSpPr txBox="1">
            <a:spLocks/>
          </p:cNvSpPr>
          <p:nvPr/>
        </p:nvSpPr>
        <p:spPr>
          <a:xfrm>
            <a:off x="1271219" y="591446"/>
            <a:ext cx="10515600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ZIT AJ w perspektywie finansowej UE 2021-2027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F9D7F9A3-E1DB-1A37-44DA-6A64B5288910}"/>
              </a:ext>
            </a:extLst>
          </p:cNvPr>
          <p:cNvSpPr txBox="1">
            <a:spLocks/>
          </p:cNvSpPr>
          <p:nvPr/>
        </p:nvSpPr>
        <p:spPr>
          <a:xfrm>
            <a:off x="1243381" y="1382808"/>
            <a:ext cx="10515600" cy="497007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Kontynuacja instrumentu wdrażanego w perspektywie 2014-2020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Doświadczenia z wdrażania instrumentu ZIT AJ 2014-2020 omówione zostaną w kolejnej prezentacji.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Najważniejsze dane do omówienia procesu strukturalizacji ZIT AJ 2021-2027:</a:t>
            </a:r>
          </a:p>
          <a:p>
            <a:pPr marL="457200" lvl="1" indent="0">
              <a:buNone/>
            </a:pPr>
            <a:endParaRPr lang="pl-PL" sz="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457200" lvl="1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Zintegrowane Inwestycje Terytorialne Aglomeracji Jeleniogórskiej zawiązano w oparciu o Porozumienie międzygminne z dnia 6 maja 2015 r.</a:t>
            </a:r>
          </a:p>
          <a:p>
            <a:pPr marL="457200" lvl="1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Porozumienie zawarło 16 JST – 15 gmin i miasto na prawach powiatu.</a:t>
            </a:r>
          </a:p>
          <a:p>
            <a:pPr marL="457200" lvl="1" indent="0">
              <a:buNone/>
            </a:pPr>
            <a:endParaRPr lang="pl-PL" sz="2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Przejście od ZIT AJ 2014-2020 do ZIT AJ 2021-2027:</a:t>
            </a:r>
          </a:p>
          <a:p>
            <a:pPr marL="457200" lvl="1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założenie instytucjonalnej kontynuacji wdrażania instrumentu</a:t>
            </a:r>
          </a:p>
          <a:p>
            <a:pPr marL="457200" lvl="1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brak identyfikacji potrzeb zmiany struktury sprawdzonej w ZIT AJ 2014-2020</a:t>
            </a:r>
          </a:p>
          <a:p>
            <a:pPr marL="457200" lvl="1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 konsensus stron Porozumienia z 2015 r. w sprawie jego kontynuacji</a:t>
            </a:r>
            <a:endParaRPr lang="pl-PL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2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654A4-667B-B5E8-2205-D7BEE2380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C64A5-5CB4-EF80-24B7-205F187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E89B826-87DF-AD34-3031-89D6B6A5A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9427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285A64E1-59BC-66A9-F0C5-949BD979FB63}"/>
              </a:ext>
            </a:extLst>
          </p:cNvPr>
          <p:cNvSpPr txBox="1">
            <a:spLocks/>
          </p:cNvSpPr>
          <p:nvPr/>
        </p:nvSpPr>
        <p:spPr>
          <a:xfrm>
            <a:off x="311085" y="591446"/>
            <a:ext cx="11475734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Kontynuacja instrumentu wdrażanego w perspektywie 2014-2020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5C36C5F7-8319-732B-C151-73590B7A814D}"/>
              </a:ext>
            </a:extLst>
          </p:cNvPr>
          <p:cNvSpPr txBox="1">
            <a:spLocks/>
          </p:cNvSpPr>
          <p:nvPr/>
        </p:nvSpPr>
        <p:spPr>
          <a:xfrm>
            <a:off x="537070" y="1265956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Czynniki decydujące o woli kontynuacji współpracy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2" descr="Stos banknotów o nominale 500 EURO">
            <a:extLst>
              <a:ext uri="{FF2B5EF4-FFF2-40B4-BE49-F238E27FC236}">
                <a16:creationId xmlns:a16="http://schemas.microsoft.com/office/drawing/2014/main" id="{EF70DF5B-C3BA-4743-9007-39DA6DF1D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50" y="1857367"/>
            <a:ext cx="5750350" cy="43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D1B4E4D-0792-B7E1-5DCF-96A71F8ECEFF}"/>
              </a:ext>
            </a:extLst>
          </p:cNvPr>
          <p:cNvSpPr txBox="1"/>
          <p:nvPr/>
        </p:nvSpPr>
        <p:spPr>
          <a:xfrm>
            <a:off x="7437748" y="2452723"/>
            <a:ext cx="43490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Chęć dalszego współfinansowania inwestycji i przedsięwzięć ze środków pozyskanych w ramach ZIT AJ.</a:t>
            </a:r>
          </a:p>
          <a:p>
            <a:endParaRPr lang="pl-PL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pl-PL" sz="18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Informacje z IZ programu regionalnego</a:t>
            </a:r>
            <a:r>
              <a:rPr lang="pl-PL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że w perspektywie 2021-2027 będzie mniej środków do wykorzystania przez poszczególne </a:t>
            </a:r>
            <a:r>
              <a:rPr lang="pl-PL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ZITy</a:t>
            </a:r>
            <a:r>
              <a:rPr lang="pl-PL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</a:p>
          <a:p>
            <a:endParaRPr lang="pl-PL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pl-PL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 moment decyzji o kontynuacji współpracy brak wiedzy, jakie będą dostępne środki dla ZIT AJ 2021-2027 </a:t>
            </a:r>
            <a:endParaRPr lang="pl-PL" sz="1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F8F66-C7BD-653C-B3E4-E17AF1CF6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F331C-AAFA-DBCC-6350-8C07A810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E34DF74-86A9-6B54-8D57-5396B4255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1B7DA466-7AEF-7650-95FD-0C54F3902624}"/>
              </a:ext>
            </a:extLst>
          </p:cNvPr>
          <p:cNvSpPr txBox="1">
            <a:spLocks/>
          </p:cNvSpPr>
          <p:nvPr/>
        </p:nvSpPr>
        <p:spPr>
          <a:xfrm>
            <a:off x="311085" y="591446"/>
            <a:ext cx="11475734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Kontynuacja instrumentu wdrażanego w perspektywie 2014-2020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69783AEC-DFAC-0EE6-CF39-09ED3D4174D1}"/>
              </a:ext>
            </a:extLst>
          </p:cNvPr>
          <p:cNvSpPr txBox="1">
            <a:spLocks/>
          </p:cNvSpPr>
          <p:nvPr/>
        </p:nvSpPr>
        <p:spPr>
          <a:xfrm>
            <a:off x="960576" y="3006496"/>
            <a:ext cx="10515600" cy="346864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Inne równie ważne czynniki: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Sukces wdrażania (zrealizowane projekty, terminowo wykorzystana alokacja)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Nabyte doświadczenie (zrozumienie mechanizmów, zwiększenie zaangażowania we wdrażanie polityki spójności, wzrost poczucia sprawczości w dziedzinie programowania i wykorzystania funduszy UE)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Zbudowane zaufanie (stopniowe ograniczanie „ograniczonego zaufania” dzięki merytorycznym podstawom uzgadnianych decyzji i transparentnym mechanizmom ich podejmowania)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634C9AF9-B4BA-37F7-AAA3-94ACD3B0C906}"/>
              </a:ext>
            </a:extLst>
          </p:cNvPr>
          <p:cNvSpPr txBox="1">
            <a:spLocks/>
          </p:cNvSpPr>
          <p:nvPr/>
        </p:nvSpPr>
        <p:spPr>
          <a:xfrm>
            <a:off x="546497" y="1478321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Czynniki decydujące o woli kontynuacji współpracy – C.D.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49AE1C6-307E-CDFE-CE5B-5DB3AAD12E33}"/>
              </a:ext>
            </a:extLst>
          </p:cNvPr>
          <p:cNvSpPr txBox="1"/>
          <p:nvPr/>
        </p:nvSpPr>
        <p:spPr>
          <a:xfrm>
            <a:off x="1093510" y="2131609"/>
            <a:ext cx="8917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„Pieniądze szczęścia nie dają…</a:t>
            </a:r>
          </a:p>
          <a:p>
            <a:r>
              <a:rPr lang="pl-PL" sz="1800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Lecz każd</a:t>
            </a:r>
            <a:r>
              <a:rPr lang="pl-PL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y chce to sprawdzić osobiście” – Stefan Kisielewski</a:t>
            </a:r>
            <a:endParaRPr lang="pl-PL" sz="1800" i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3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1860A-7B1A-8D47-3968-B5BD7020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49B45-B707-A998-72F0-F2175317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0A1341B-4C75-C6C3-A96A-D309E60B2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E2FE3EF1-E342-0986-563F-483607D04B03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Uwarunkowania kontynuacji instrumentu ZIT AJ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6CF02955-D3E2-132C-615E-F8C1A38B4A1B}"/>
              </a:ext>
            </a:extLst>
          </p:cNvPr>
          <p:cNvSpPr txBox="1">
            <a:spLocks/>
          </p:cNvSpPr>
          <p:nvPr/>
        </p:nvSpPr>
        <p:spPr>
          <a:xfrm>
            <a:off x="668345" y="2212473"/>
            <a:ext cx="10515600" cy="21390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Zewnętrzne: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Przepisy UE i krajowe dot. instrumentów terytorialnych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Negocjacje dotyczące programów UE na lata 2021-2027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Decyzje IZ programu regionalnego na temat zakresu stosowania podejścia terytorialnego w realizacji programu</a:t>
            </a:r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0BD611D6-1C76-54F9-4AC9-13C396A08459}"/>
              </a:ext>
            </a:extLst>
          </p:cNvPr>
          <p:cNvSpPr txBox="1">
            <a:spLocks/>
          </p:cNvSpPr>
          <p:nvPr/>
        </p:nvSpPr>
        <p:spPr>
          <a:xfrm>
            <a:off x="546497" y="1312122"/>
            <a:ext cx="1147573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Uwarunkowania mające wpływ na współpracę w ramach ZIT AJ i określenie struktury instytucjonalnej ZIT AJ 2021-2027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BFC52ECA-4970-4D2F-589C-7CCF67D6B09D}"/>
              </a:ext>
            </a:extLst>
          </p:cNvPr>
          <p:cNvSpPr txBox="1">
            <a:spLocks/>
          </p:cNvSpPr>
          <p:nvPr/>
        </p:nvSpPr>
        <p:spPr>
          <a:xfrm>
            <a:off x="668345" y="4429343"/>
            <a:ext cx="10515600" cy="20282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Wewnętrzne: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Kadencyjność władz – wybory 2018 </a:t>
            </a:r>
            <a:endParaRPr lang="pl-PL" sz="2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457200" lvl="1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– zmiany personalne w 6 spośród 16 JST</a:t>
            </a:r>
          </a:p>
          <a:p>
            <a:pPr marL="457200" lvl="1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– zmiana osoby Lidera ZIT AJ</a:t>
            </a:r>
            <a:endParaRPr lang="pl-PL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Zaangażowanie włodarzy miast i gmin w realizację instrumentu ZIT AJ</a:t>
            </a:r>
          </a:p>
        </p:txBody>
      </p:sp>
    </p:spTree>
    <p:extLst>
      <p:ext uri="{BB962C8B-B14F-4D97-AF65-F5344CB8AC3E}">
        <p14:creationId xmlns:p14="http://schemas.microsoft.com/office/powerpoint/2010/main" val="311986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B7538-D71F-23C4-A635-2CBB437B7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3ECD8A-13D6-70B3-2359-E6E3634F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D56EFBE-098C-92C5-AE65-E526905FA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23A5811D-B6B6-448D-7057-68C44AFE86C2}"/>
              </a:ext>
            </a:extLst>
          </p:cNvPr>
          <p:cNvSpPr txBox="1">
            <a:spLocks/>
          </p:cNvSpPr>
          <p:nvPr/>
        </p:nvSpPr>
        <p:spPr>
          <a:xfrm>
            <a:off x="1093509" y="591446"/>
            <a:ext cx="10693309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Rozszerzenie obszaru wdrażania instrumentu ZIT AJ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CDDA0B2-1011-05B9-29CA-C134A6382406}"/>
              </a:ext>
            </a:extLst>
          </p:cNvPr>
          <p:cNvSpPr txBox="1">
            <a:spLocks/>
          </p:cNvSpPr>
          <p:nvPr/>
        </p:nvSpPr>
        <p:spPr>
          <a:xfrm>
            <a:off x="838200" y="1827564"/>
            <a:ext cx="10515600" cy="47982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Wzmocnienie spójności terytorialnej ZIT AJ – dopełnienie zasięgu na pełen obszar powiatu lwóweckiego i powiatu złotoryjskiego, harmonizacja współpracy terytorialnej w ZIT AJ między Gminą Miejską Złotoryja a otaczającą miasto Gminą Złotoryja, która była poza mechanizmem ZIT AJ 2014-2020.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Zwiększenie obszaru i populacji – zasięgu oddziaływania, ale także potrzeb wymagających wsparcia. Konieczność podziału środków na większy obszar.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Komitet Sterujący ZIT AJ 2014-2020 akceptuje zgłoszenia nowych gmin.</a:t>
            </a:r>
          </a:p>
          <a:p>
            <a:r>
              <a:rPr lang="pl-PL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Brak automatyzmu w akceptacji zgłoszeń - w przypadku jednego zgłoszenia odmowa po analizie skali faktycznych powiązań funkcjonalnych między zainteresowaną gminą a Jelenią Górą miastem rdzeniem Jeleniogórskiego Obszaru Funkcjonalnego (JOF) oraz bezpośrednich powiązań najbliższym sąsiedztwem z JOF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23EFCB6A-705F-4602-CBE2-28B863BF00D3}"/>
              </a:ext>
            </a:extLst>
          </p:cNvPr>
          <p:cNvSpPr txBox="1">
            <a:spLocks/>
          </p:cNvSpPr>
          <p:nvPr/>
        </p:nvSpPr>
        <p:spPr>
          <a:xfrm>
            <a:off x="574421" y="1236153"/>
            <a:ext cx="1147573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Lata 2019-2020 - nowe gminy zgłaszają akces do Porozumienia ZIT AJ 2021-2027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D200A-DDE8-28D8-A4E5-763D2FCDC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61EDF-983E-2CA7-C247-F17026A0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0D4B9D5-64C9-8547-E135-8C38BDA4C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38" cy="6857999"/>
          </a:xfr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451BA51B-EFE9-836E-8A21-7D17AEF2B46E}"/>
              </a:ext>
            </a:extLst>
          </p:cNvPr>
          <p:cNvSpPr txBox="1">
            <a:spLocks/>
          </p:cNvSpPr>
          <p:nvPr/>
        </p:nvSpPr>
        <p:spPr>
          <a:xfrm>
            <a:off x="546497" y="728820"/>
            <a:ext cx="5410986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210773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Rozszerzenie obszaru wdrażania instrumentu ZIT AJ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42BC24B8-60C6-5130-0B9B-C92ABBE037C3}"/>
              </a:ext>
            </a:extLst>
          </p:cNvPr>
          <p:cNvSpPr txBox="1">
            <a:spLocks/>
          </p:cNvSpPr>
          <p:nvPr/>
        </p:nvSpPr>
        <p:spPr>
          <a:xfrm>
            <a:off x="546497" y="3797566"/>
            <a:ext cx="11142740" cy="25442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Deklaracja o współpracy w ramach ZIT Aglomeracji Jeleniogórskiej w perspektywie finansowej UE na lata 2021-2027 została zawarta dnia 6 marca 2020 r. w Jeleniej Górze. </a:t>
            </a:r>
          </a:p>
          <a:p>
            <a:pPr marL="0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Sygnatariuszami deklaracji byli:</a:t>
            </a:r>
          </a:p>
          <a:p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Członkowie ZIT AJ 2014-2020 – 16 JST, w tym Miasto Jelenia Góra</a:t>
            </a:r>
          </a:p>
          <a:p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Pięć nowych gmin: Bolków, Leśna, Lwówek Śląski, Zagrodno, Gmina Złotoryja</a:t>
            </a:r>
          </a:p>
          <a:p>
            <a:pPr marL="0" indent="0">
              <a:buNone/>
            </a:pPr>
            <a:r>
              <a:rPr lang="pl-PL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 6 marca 2020 r. deklarację współpracy w ramach ZIT AJ 2021-2027 złożyły także gminy: Marciszów, Olszyna, Świeradów-Zdrój</a:t>
            </a: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8AF10AF0-8BE9-EA58-7202-7CEA796B1FC4}"/>
              </a:ext>
            </a:extLst>
          </p:cNvPr>
          <p:cNvSpPr txBox="1">
            <a:spLocks/>
          </p:cNvSpPr>
          <p:nvPr/>
        </p:nvSpPr>
        <p:spPr>
          <a:xfrm>
            <a:off x="546497" y="1967728"/>
            <a:ext cx="543952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Deklaracja współpracy </a:t>
            </a:r>
          </a:p>
          <a:p>
            <a:r>
              <a:rPr lang="pl-PL" sz="2400" dirty="0">
                <a:solidFill>
                  <a:schemeClr val="accent1"/>
                </a:solidFill>
                <a:latin typeface="Segoe UI Semibold" panose="020B0702040204020203" pitchFamily="34" charset="0"/>
                <a:ea typeface="Sans Serif Collection" panose="020B0502040504020204" pitchFamily="34" charset="0"/>
                <a:cs typeface="Segoe UI Semibold" panose="020B0702040204020203" pitchFamily="34" charset="0"/>
              </a:rPr>
              <a:t>ZIT AJ 2021-2027</a:t>
            </a:r>
            <a:endParaRPr lang="pl-PL" sz="3000" dirty="0">
              <a:solidFill>
                <a:schemeClr val="accent1"/>
              </a:solidFill>
              <a:latin typeface="Segoe UI Semibold" panose="020B0702040204020203" pitchFamily="34" charset="0"/>
              <a:ea typeface="Sans Serif Collection" panose="020B050204050402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90C28C2-3B69-401E-9A5B-B4D80F5EF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83" y="384799"/>
            <a:ext cx="6096000" cy="30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407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1999</Words>
  <Application>Microsoft Office PowerPoint</Application>
  <PresentationFormat>Panoramiczny</PresentationFormat>
  <Paragraphs>150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 Historic</vt:lpstr>
      <vt:lpstr>Segoe UI Semibold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opracowana w ramach projektu: „Kształtowanie umiejętności zarządzania w Związkach ZIT – Zintegrowani”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Guz</dc:creator>
  <cp:lastModifiedBy>Michał Guz</cp:lastModifiedBy>
  <cp:revision>10</cp:revision>
  <dcterms:created xsi:type="dcterms:W3CDTF">2024-04-10T22:50:18Z</dcterms:created>
  <dcterms:modified xsi:type="dcterms:W3CDTF">2025-05-26T06:09:33Z</dcterms:modified>
</cp:coreProperties>
</file>