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3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9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Symbol zastępczy tekstu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73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Symbol zastępczy tekstu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83" name="Symbol zastępczy obrazu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ytuł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96" name="Obraz 4" descr="Obraz 4"/>
          <p:cNvPicPr>
            <a:picLocks noChangeAspect="1"/>
          </p:cNvPicPr>
          <p:nvPr/>
        </p:nvPicPr>
        <p:blipFill>
          <a:blip r:embed="rId2"/>
          <a:srcRect b="16366"/>
          <a:stretch>
            <a:fillRect/>
          </a:stretch>
        </p:blipFill>
        <p:spPr>
          <a:xfrm>
            <a:off x="1010460" y="-1"/>
            <a:ext cx="10171080" cy="5735639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pole tekstowe 5"/>
          <p:cNvSpPr txBox="1"/>
          <p:nvPr/>
        </p:nvSpPr>
        <p:spPr>
          <a:xfrm>
            <a:off x="3313353" y="3152001"/>
            <a:ext cx="5264699" cy="1375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3000" b="1">
                <a:solidFill>
                  <a:srgbClr val="210773"/>
                </a:solidFill>
              </a:defRPr>
            </a:lvl1pPr>
          </a:lstStyle>
          <a:p>
            <a:r>
              <a:t>Doświadczenia ZIT Aglomeracji Jeleniogórskiej w perspektywie 2014-2020</a:t>
            </a:r>
          </a:p>
        </p:txBody>
      </p:sp>
      <p:pic>
        <p:nvPicPr>
          <p:cNvPr id="98" name="Obraz 3" descr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781" y="5894501"/>
            <a:ext cx="6085842" cy="838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ILARY REALIZACJI ZI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9949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 lim="800000"/>
          </a:ln>
        </p:spPr>
        <p:txBody>
          <a:bodyPr/>
          <a:lstStyle/>
          <a:p>
            <a:pPr lvl="3" algn="ctr">
              <a:lnSpc>
                <a:spcPct val="100000"/>
              </a:lnSpc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sz="3000" b="1"/>
              <a:t>FILARY REALIZACJI ZIT</a:t>
            </a:r>
          </a:p>
        </p:txBody>
      </p:sp>
      <p:sp>
        <p:nvSpPr>
          <p:cNvPr id="101" name="I FILAR…"/>
          <p:cNvSpPr/>
          <p:nvPr/>
        </p:nvSpPr>
        <p:spPr>
          <a:xfrm>
            <a:off x="2165006" y="3387993"/>
            <a:ext cx="1651001" cy="254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I FILAR 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IP ZIT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II FILAR…"/>
          <p:cNvSpPr/>
          <p:nvPr/>
        </p:nvSpPr>
        <p:spPr>
          <a:xfrm>
            <a:off x="5141282" y="3381643"/>
            <a:ext cx="1651001" cy="254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II FILAR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Projekty 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kompl. KPO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III FILAR…"/>
          <p:cNvSpPr/>
          <p:nvPr/>
        </p:nvSpPr>
        <p:spPr>
          <a:xfrm>
            <a:off x="8123908" y="3381643"/>
            <a:ext cx="1651001" cy="254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III FILAR 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Partnerstwa terytorialne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STRATEGIA  ZIT"/>
          <p:cNvSpPr/>
          <p:nvPr/>
        </p:nvSpPr>
        <p:spPr>
          <a:xfrm>
            <a:off x="2949665" y="2017153"/>
            <a:ext cx="6046934" cy="7260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>
              <a:defRPr b="1">
                <a:solidFill>
                  <a:srgbClr val="4F71BF"/>
                </a:solidFill>
              </a:defRPr>
            </a:lvl1pPr>
          </a:lstStyle>
          <a:p>
            <a:r>
              <a:t>                                            STRATEGIA  ZIT </a:t>
            </a:r>
          </a:p>
        </p:txBody>
      </p:sp>
      <p:sp>
        <p:nvSpPr>
          <p:cNvPr id="105" name="Linia"/>
          <p:cNvSpPr/>
          <p:nvPr/>
        </p:nvSpPr>
        <p:spPr>
          <a:xfrm>
            <a:off x="788022" y="2841393"/>
            <a:ext cx="10615956" cy="1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UTWORZENIE ZIT AGLOMERACJI JELENIOGÓRSKIEJ"/>
          <p:cNvSpPr/>
          <p:nvPr/>
        </p:nvSpPr>
        <p:spPr>
          <a:xfrm>
            <a:off x="838200" y="365125"/>
            <a:ext cx="10515600" cy="1019949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lvl="3" indent="0" algn="ctr">
              <a:defRPr>
                <a:solidFill>
                  <a:srgbClr val="FFFFFF"/>
                </a:solidFill>
              </a:defRPr>
            </a:pPr>
            <a:r>
              <a:rPr sz="3000" b="1"/>
              <a:t>UTWORZENIE ZIT AGLOMERACJI JELENIOGÓRSKIEJ</a:t>
            </a:r>
            <a:r>
              <a:t> </a:t>
            </a:r>
          </a:p>
        </p:txBody>
      </p:sp>
      <p:grpSp>
        <p:nvGrpSpPr>
          <p:cNvPr id="114" name="Grupuj"/>
          <p:cNvGrpSpPr/>
          <p:nvPr/>
        </p:nvGrpSpPr>
        <p:grpSpPr>
          <a:xfrm>
            <a:off x="2827987" y="2548730"/>
            <a:ext cx="6536026" cy="2118361"/>
            <a:chOff x="0" y="0"/>
            <a:chExt cx="6536023" cy="2118360"/>
          </a:xfrm>
        </p:grpSpPr>
        <p:sp>
          <p:nvSpPr>
            <p:cNvPr id="108" name="10 X 2013 – Uchwała Zarządu WD…"/>
            <p:cNvSpPr txBox="1"/>
            <p:nvPr/>
          </p:nvSpPr>
          <p:spPr>
            <a:xfrm>
              <a:off x="515311" y="0"/>
              <a:ext cx="6020713" cy="21183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 sz="2200">
                  <a:latin typeface="Segoe UI Historic"/>
                  <a:ea typeface="Segoe UI Historic"/>
                  <a:cs typeface="Segoe UI Historic"/>
                  <a:sym typeface="Segoe UI Historic"/>
                </a:defRPr>
              </a:pPr>
              <a:r>
                <a:t>10 X 2013 – Uchwała Zarządu WD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  <a:defRPr sz="2200">
                  <a:latin typeface="Segoe UI Historic"/>
                  <a:ea typeface="Segoe UI Historic"/>
                  <a:cs typeface="Segoe UI Historic"/>
                  <a:sym typeface="Segoe UI Historic"/>
                </a:defRPr>
              </a:pPr>
              <a:r>
                <a:t>6 V 2015 – Porozumienie międzygminne 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  <a:defRPr sz="2200">
                  <a:latin typeface="Segoe UI Historic"/>
                  <a:ea typeface="Segoe UI Historic"/>
                  <a:cs typeface="Segoe UI Historic"/>
                  <a:sym typeface="Segoe UI Historic"/>
                </a:defRPr>
              </a:pPr>
              <a:r>
                <a:t>11 VI 2015 – Porozumienie ZIT AJ - IZ RPO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  <a:defRPr sz="2200">
                  <a:latin typeface="Segoe UI Historic"/>
                  <a:ea typeface="Segoe UI Historic"/>
                  <a:cs typeface="Segoe UI Historic"/>
                  <a:sym typeface="Segoe UI Historic"/>
                </a:defRPr>
              </a:pPr>
              <a:r>
                <a:t>22 IX 2015 – Strategia ZIT AJ 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  <a:defRPr sz="2200">
                  <a:latin typeface="Segoe UI Historic"/>
                  <a:ea typeface="Segoe UI Historic"/>
                  <a:cs typeface="Segoe UI Historic"/>
                  <a:sym typeface="Segoe UI Historic"/>
                </a:defRPr>
              </a:pPr>
              <a:r>
                <a:t>29 IX 2015 – Pozytywna opinia IZ i MIiR</a:t>
              </a:r>
            </a:p>
          </p:txBody>
        </p:sp>
        <p:sp>
          <p:nvSpPr>
            <p:cNvPr id="109" name="Strzałka"/>
            <p:cNvSpPr/>
            <p:nvPr/>
          </p:nvSpPr>
          <p:spPr>
            <a:xfrm>
              <a:off x="0" y="55736"/>
              <a:ext cx="414310" cy="349486"/>
            </a:xfrm>
            <a:prstGeom prst="rightArrow">
              <a:avLst>
                <a:gd name="adj1" fmla="val 32000"/>
                <a:gd name="adj2" fmla="val 83929"/>
              </a:avLst>
            </a:prstGeom>
            <a:solidFill>
              <a:schemeClr val="accent1">
                <a:satOff val="-3547"/>
                <a:lumOff val="-10352"/>
              </a:schemeClr>
            </a:soli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trzałka"/>
            <p:cNvSpPr/>
            <p:nvPr/>
          </p:nvSpPr>
          <p:spPr>
            <a:xfrm>
              <a:off x="0" y="471114"/>
              <a:ext cx="414310" cy="349486"/>
            </a:xfrm>
            <a:prstGeom prst="rightArrow">
              <a:avLst>
                <a:gd name="adj1" fmla="val 32000"/>
                <a:gd name="adj2" fmla="val 83929"/>
              </a:avLst>
            </a:prstGeom>
            <a:solidFill>
              <a:schemeClr val="accent1">
                <a:satOff val="-3547"/>
                <a:lumOff val="-10352"/>
              </a:schemeClr>
            </a:soli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trzałka"/>
            <p:cNvSpPr/>
            <p:nvPr/>
          </p:nvSpPr>
          <p:spPr>
            <a:xfrm>
              <a:off x="0" y="886492"/>
              <a:ext cx="414310" cy="349485"/>
            </a:xfrm>
            <a:prstGeom prst="rightArrow">
              <a:avLst>
                <a:gd name="adj1" fmla="val 32000"/>
                <a:gd name="adj2" fmla="val 83929"/>
              </a:avLst>
            </a:prstGeom>
            <a:solidFill>
              <a:schemeClr val="accent1">
                <a:satOff val="-3547"/>
                <a:lumOff val="-10352"/>
              </a:schemeClr>
            </a:soli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trzałka"/>
            <p:cNvSpPr/>
            <p:nvPr/>
          </p:nvSpPr>
          <p:spPr>
            <a:xfrm>
              <a:off x="0" y="1301870"/>
              <a:ext cx="414310" cy="349486"/>
            </a:xfrm>
            <a:prstGeom prst="rightArrow">
              <a:avLst>
                <a:gd name="adj1" fmla="val 32000"/>
                <a:gd name="adj2" fmla="val 83929"/>
              </a:avLst>
            </a:prstGeom>
            <a:solidFill>
              <a:schemeClr val="accent1">
                <a:satOff val="-3547"/>
                <a:lumOff val="-10352"/>
              </a:schemeClr>
            </a:soli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trzałka"/>
            <p:cNvSpPr/>
            <p:nvPr/>
          </p:nvSpPr>
          <p:spPr>
            <a:xfrm>
              <a:off x="0" y="1717248"/>
              <a:ext cx="414310" cy="349485"/>
            </a:xfrm>
            <a:prstGeom prst="rightArrow">
              <a:avLst>
                <a:gd name="adj1" fmla="val 32000"/>
                <a:gd name="adj2" fmla="val 83929"/>
              </a:avLst>
            </a:prstGeom>
            <a:solidFill>
              <a:schemeClr val="accent1">
                <a:satOff val="-3547"/>
                <a:lumOff val="-10352"/>
              </a:schemeClr>
            </a:solidFill>
            <a:ln w="6350" cap="flat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ZAKRES ZADAŃ ZIT AJ JAKO IP RPO WD 2014-20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14417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 lim="800000"/>
          </a:ln>
        </p:spPr>
        <p:txBody>
          <a:bodyPr/>
          <a:lstStyle/>
          <a:p>
            <a:pPr lvl="1" algn="ctr">
              <a:lnSpc>
                <a:spcPct val="100000"/>
              </a:lnSpc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sz="3000" b="1"/>
              <a:t>ZAKRES ZADAŃ ZIT AJ JAKO IP RPO WD 2014-2020</a:t>
            </a:r>
          </a:p>
        </p:txBody>
      </p:sp>
      <p:graphicFrame>
        <p:nvGraphicFramePr>
          <p:cNvPr id="117" name="Tabela 1"/>
          <p:cNvGraphicFramePr/>
          <p:nvPr/>
        </p:nvGraphicFramePr>
        <p:xfrm>
          <a:off x="1278894" y="2691407"/>
          <a:ext cx="9646912" cy="3159894"/>
        </p:xfrm>
        <a:graphic>
          <a:graphicData uri="http://schemas.openxmlformats.org/drawingml/2006/table">
            <a:tbl>
              <a:tblPr firstCol="1">
                <a:tableStyleId>{C7B018BB-80A7-4F77-B60F-C8B233D01FF8}</a:tableStyleId>
              </a:tblPr>
              <a:tblGrid>
                <a:gridCol w="761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13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Określenie kryteriów wyboru z zakresu Strategii ZIT AJ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EFRR i EFS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014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Udział w przygotowaniu i przeprowadzeniu naboru wniosków  o dofinansowanie projektów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EFRR i EFS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92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Ocena projektów ze zgodnością ZIT AJ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EFRR i EFS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797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Udział w kontraktacji - dokumentacja do umów zawieranych przez IZ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EFRR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35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Udział w działaniach kontrolnych IZ - wizyty monitoringowe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EFS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61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Udział w ewaluacji RPO WD 2014-2020 
Informacja i promocja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accent1">
                        <a:satOff val="-3547"/>
                        <a:lumOff val="-1035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LOKACJA ZIT AGLOMERACJI JELENIOGÓRSKIEJ…"/>
          <p:cNvSpPr/>
          <p:nvPr/>
        </p:nvSpPr>
        <p:spPr>
          <a:xfrm>
            <a:off x="838200" y="365125"/>
            <a:ext cx="10515600" cy="1014417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lvl="1" indent="0" algn="ctr">
              <a:lnSpc>
                <a:spcPct val="80000"/>
              </a:lnSpc>
              <a:defRPr>
                <a:solidFill>
                  <a:srgbClr val="FFFFFF"/>
                </a:solidFill>
              </a:defRPr>
            </a:pPr>
            <a:r>
              <a:rPr sz="3000" b="1"/>
              <a:t>ALOKACJA ZIT AGLOMERACJI JELENIOGÓRSKIEJ</a:t>
            </a:r>
          </a:p>
          <a:p>
            <a:pPr lvl="1" indent="0" algn="ctr">
              <a:lnSpc>
                <a:spcPct val="80000"/>
              </a:lnSpc>
              <a:defRPr>
                <a:solidFill>
                  <a:srgbClr val="FFFFFF"/>
                </a:solidFill>
              </a:defRPr>
            </a:pPr>
            <a:r>
              <a:rPr sz="3000" b="1"/>
              <a:t>– 105,7 MLN EUR</a:t>
            </a:r>
          </a:p>
        </p:txBody>
      </p:sp>
      <p:sp>
        <p:nvSpPr>
          <p:cNvPr id="120" name="Przedsiębiorstwa i innowacje - 5,4 mln EUR…"/>
          <p:cNvSpPr/>
          <p:nvPr/>
        </p:nvSpPr>
        <p:spPr>
          <a:xfrm>
            <a:off x="966732" y="3310935"/>
            <a:ext cx="4926162" cy="282690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Przedsiębiorstwa i innowacje - 5,4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Technologie inform.-komunik. - 1,9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Gospodarka niskoemisyjna - 32,5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Środowisko i zasoby - 19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Transport - 13,7 mln EUR 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Infrastruktura spójności społecznej - 12,5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Infrastruktura edukacyjna - 5,9 mln EUR</a:t>
            </a:r>
          </a:p>
        </p:txBody>
      </p:sp>
      <p:sp>
        <p:nvSpPr>
          <p:cNvPr id="121" name="Rynek pracy - 0,5 mln EUR…"/>
          <p:cNvSpPr/>
          <p:nvPr/>
        </p:nvSpPr>
        <p:spPr>
          <a:xfrm>
            <a:off x="6457923" y="4763227"/>
            <a:ext cx="4767345" cy="1374617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Rynek pracy - 0,5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Włączenie społeczne - 1,3 mln EUR</a:t>
            </a:r>
          </a:p>
          <a:p>
            <a:pPr>
              <a:lnSpc>
                <a:spcPct val="130000"/>
              </a:lnSpc>
              <a:defRPr>
                <a:solidFill>
                  <a:srgbClr val="FFFFFF"/>
                </a:solidFill>
              </a:defRPr>
            </a:pPr>
            <a:r>
              <a:t>Edukacja - 13 mln EUR</a:t>
            </a:r>
          </a:p>
        </p:txBody>
      </p:sp>
      <p:sp>
        <p:nvSpPr>
          <p:cNvPr id="122" name="EFRR -  90,9 mln EUR"/>
          <p:cNvSpPr/>
          <p:nvPr/>
        </p:nvSpPr>
        <p:spPr>
          <a:xfrm>
            <a:off x="978349" y="2051692"/>
            <a:ext cx="4902928" cy="4770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200" b="1"/>
            </a:lvl1pPr>
          </a:lstStyle>
          <a:p>
            <a:r>
              <a:t>EFRR -  90,9 mln EUR                    </a:t>
            </a:r>
          </a:p>
        </p:txBody>
      </p:sp>
      <p:sp>
        <p:nvSpPr>
          <p:cNvPr id="123" name="EFS - 14,8 mln EUR"/>
          <p:cNvSpPr/>
          <p:nvPr/>
        </p:nvSpPr>
        <p:spPr>
          <a:xfrm>
            <a:off x="6565813" y="2041555"/>
            <a:ext cx="4551566" cy="49731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2200" b="1"/>
            </a:lvl1pPr>
          </a:lstStyle>
          <a:p>
            <a:r>
              <a:t>EFS - 14,8 mln EUR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FEKTY REALIZACJI ZIT AJ W PERSPEKTYWIE 2014-2020"/>
          <p:cNvSpPr/>
          <p:nvPr/>
        </p:nvSpPr>
        <p:spPr>
          <a:xfrm>
            <a:off x="838200" y="365125"/>
            <a:ext cx="10515600" cy="1014417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lvl="1" indent="0" algn="ctr">
              <a:defRPr>
                <a:solidFill>
                  <a:srgbClr val="FFFFFF"/>
                </a:solidFill>
              </a:defRPr>
            </a:pPr>
            <a:r>
              <a:rPr sz="3000" b="1"/>
              <a:t>EFEKTY REALIZACJI ZIT AJ W PERSPEKTYWIE 2014-2020</a:t>
            </a:r>
          </a:p>
        </p:txBody>
      </p:sp>
      <p:sp>
        <p:nvSpPr>
          <p:cNvPr id="126" name="NABORY W ZIT AJ"/>
          <p:cNvSpPr/>
          <p:nvPr/>
        </p:nvSpPr>
        <p:spPr>
          <a:xfrm>
            <a:off x="888566" y="4178132"/>
            <a:ext cx="1651001" cy="127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t>NABORY W ZIT AJ </a:t>
            </a:r>
          </a:p>
        </p:txBody>
      </p:sp>
      <p:sp>
        <p:nvSpPr>
          <p:cNvPr id="127" name="WNIOSKI OCENIANE W ZIT AJ"/>
          <p:cNvSpPr/>
          <p:nvPr/>
        </p:nvSpPr>
        <p:spPr>
          <a:xfrm>
            <a:off x="3116289" y="4178132"/>
            <a:ext cx="1651001" cy="127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t>WNIOSKI OCENIANE W ZIT AJ</a:t>
            </a:r>
          </a:p>
        </p:txBody>
      </p:sp>
      <p:sp>
        <p:nvSpPr>
          <p:cNvPr id="128" name="UMOWY O DOFINANSOWANIE PROJEKTU"/>
          <p:cNvSpPr/>
          <p:nvPr/>
        </p:nvSpPr>
        <p:spPr>
          <a:xfrm>
            <a:off x="7473718" y="4178132"/>
            <a:ext cx="1651001" cy="127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t>UMOWY O DOFINANSOWANIE PROJEKTU</a:t>
            </a:r>
          </a:p>
        </p:txBody>
      </p:sp>
      <p:sp>
        <p:nvSpPr>
          <p:cNvPr id="129" name="PROJEKTY…"/>
          <p:cNvSpPr/>
          <p:nvPr/>
        </p:nvSpPr>
        <p:spPr>
          <a:xfrm>
            <a:off x="5344012" y="4178132"/>
            <a:ext cx="1651001" cy="127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 algn="ctr">
              <a:defRPr sz="1400">
                <a:solidFill>
                  <a:srgbClr val="FFFFFF"/>
                </a:solidFill>
              </a:defRPr>
            </a:pPr>
            <a:r>
              <a:t>PROJEKTY </a:t>
            </a:r>
          </a:p>
          <a:p>
            <a:pPr algn="ctr">
              <a:defRPr sz="1400">
                <a:solidFill>
                  <a:srgbClr val="FFFFFF"/>
                </a:solidFill>
              </a:defRPr>
            </a:pPr>
            <a:r>
              <a:t>WYBRANE DO DOFINANSOWANIA </a:t>
            </a:r>
          </a:p>
        </p:txBody>
      </p:sp>
      <p:sp>
        <p:nvSpPr>
          <p:cNvPr id="130" name="ZREALIZOWANE PROJEKTY"/>
          <p:cNvSpPr/>
          <p:nvPr/>
        </p:nvSpPr>
        <p:spPr>
          <a:xfrm>
            <a:off x="9652433" y="4178132"/>
            <a:ext cx="1651001" cy="127000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t>ZREALIZOWANE PROJEKTY </a:t>
            </a:r>
          </a:p>
        </p:txBody>
      </p:sp>
      <p:sp>
        <p:nvSpPr>
          <p:cNvPr id="131" name="59"/>
          <p:cNvSpPr/>
          <p:nvPr/>
        </p:nvSpPr>
        <p:spPr>
          <a:xfrm>
            <a:off x="1005555" y="2627076"/>
            <a:ext cx="1466033" cy="732784"/>
          </a:xfrm>
          <a:prstGeom prst="ellipse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t>59</a:t>
            </a:r>
          </a:p>
        </p:txBody>
      </p:sp>
      <p:sp>
        <p:nvSpPr>
          <p:cNvPr id="132" name="309"/>
          <p:cNvSpPr/>
          <p:nvPr/>
        </p:nvSpPr>
        <p:spPr>
          <a:xfrm>
            <a:off x="3184269" y="2627076"/>
            <a:ext cx="1466033" cy="732784"/>
          </a:xfrm>
          <a:prstGeom prst="ellipse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t>309</a:t>
            </a:r>
          </a:p>
        </p:txBody>
      </p:sp>
      <p:sp>
        <p:nvSpPr>
          <p:cNvPr id="133" name="228"/>
          <p:cNvSpPr/>
          <p:nvPr/>
        </p:nvSpPr>
        <p:spPr>
          <a:xfrm>
            <a:off x="5362983" y="2627076"/>
            <a:ext cx="1466033" cy="732784"/>
          </a:xfrm>
          <a:prstGeom prst="ellipse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t>228</a:t>
            </a:r>
          </a:p>
        </p:txBody>
      </p:sp>
      <p:sp>
        <p:nvSpPr>
          <p:cNvPr id="134" name="219"/>
          <p:cNvSpPr/>
          <p:nvPr/>
        </p:nvSpPr>
        <p:spPr>
          <a:xfrm>
            <a:off x="7541698" y="2627076"/>
            <a:ext cx="1466033" cy="732784"/>
          </a:xfrm>
          <a:prstGeom prst="ellipse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t>219</a:t>
            </a:r>
          </a:p>
        </p:txBody>
      </p:sp>
      <p:sp>
        <p:nvSpPr>
          <p:cNvPr id="135" name="204"/>
          <p:cNvSpPr/>
          <p:nvPr/>
        </p:nvSpPr>
        <p:spPr>
          <a:xfrm>
            <a:off x="9720413" y="2627076"/>
            <a:ext cx="1466033" cy="732784"/>
          </a:xfrm>
          <a:prstGeom prst="ellipse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r>
              <a:t>204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II FILAR - PARTNERSTWA TERYTORIALNE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8935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 lim="800000"/>
          </a:ln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 sz="1800" b="0"/>
            </a:pPr>
            <a:r>
              <a:rPr sz="3000" b="1"/>
              <a:t>III FILAR - PARTNERSTWA TERYTORIALNE </a:t>
            </a:r>
          </a:p>
        </p:txBody>
      </p:sp>
      <p:sp>
        <p:nvSpPr>
          <p:cNvPr id="138" name="STRATEGIA  ZIT"/>
          <p:cNvSpPr/>
          <p:nvPr/>
        </p:nvSpPr>
        <p:spPr>
          <a:xfrm>
            <a:off x="2949665" y="2017153"/>
            <a:ext cx="6046934" cy="7260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>
              <a:defRPr b="1">
                <a:solidFill>
                  <a:srgbClr val="4F71BF"/>
                </a:solidFill>
              </a:defRPr>
            </a:lvl1pPr>
          </a:lstStyle>
          <a:p>
            <a:r>
              <a:t>                                            STRATEGIA  ZIT </a:t>
            </a:r>
          </a:p>
        </p:txBody>
      </p:sp>
      <p:sp>
        <p:nvSpPr>
          <p:cNvPr id="139" name="I FILAR…"/>
          <p:cNvSpPr/>
          <p:nvPr/>
        </p:nvSpPr>
        <p:spPr>
          <a:xfrm>
            <a:off x="2561104" y="3711445"/>
            <a:ext cx="930742" cy="2426127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t>I FILAR 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IP ZIT</a:t>
            </a:r>
          </a:p>
        </p:txBody>
      </p:sp>
      <p:sp>
        <p:nvSpPr>
          <p:cNvPr id="140" name="II FILAR"/>
          <p:cNvSpPr/>
          <p:nvPr/>
        </p:nvSpPr>
        <p:spPr>
          <a:xfrm>
            <a:off x="4589629" y="5417861"/>
            <a:ext cx="1270001" cy="719711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t>II FILAR</a:t>
            </a:r>
          </a:p>
        </p:txBody>
      </p:sp>
      <p:sp>
        <p:nvSpPr>
          <p:cNvPr id="141" name="III FILAR…"/>
          <p:cNvSpPr/>
          <p:nvPr/>
        </p:nvSpPr>
        <p:spPr>
          <a:xfrm>
            <a:off x="6963764" y="3711445"/>
            <a:ext cx="2660781" cy="2426127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t>III FILAR 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endParaRPr/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Partnerstwa terytorialne</a:t>
            </a:r>
          </a:p>
        </p:txBody>
      </p:sp>
      <p:sp>
        <p:nvSpPr>
          <p:cNvPr id="142" name="Linia"/>
          <p:cNvSpPr/>
          <p:nvPr/>
        </p:nvSpPr>
        <p:spPr>
          <a:xfrm>
            <a:off x="788022" y="2841393"/>
            <a:ext cx="10615956" cy="1"/>
          </a:xfrm>
          <a:prstGeom prst="line">
            <a:avLst/>
          </a:prstGeom>
          <a:ln w="127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Wspólna koncepcja tras rowerowych dla obszaru ZIT Aglomeracji Jeleniogórskiej…"/>
          <p:cNvSpPr txBox="1">
            <a:spLocks noGrp="1"/>
          </p:cNvSpPr>
          <p:nvPr>
            <p:ph type="body" idx="1"/>
          </p:nvPr>
        </p:nvSpPr>
        <p:spPr>
          <a:xfrm>
            <a:off x="1154476" y="2777672"/>
            <a:ext cx="10199324" cy="3399291"/>
          </a:xfrm>
          <a:prstGeom prst="rect">
            <a:avLst/>
          </a:prstGeom>
        </p:spPr>
        <p:txBody>
          <a:bodyPr/>
          <a:lstStyle/>
          <a:p>
            <a:pPr marL="0" indent="266700">
              <a:buSzTx/>
              <a:buFontTx/>
              <a:buNone/>
            </a:pPr>
            <a:r>
              <a:t>Wspólna koncepcja tras rowerowych dla obszaru ZIT Aglomeracji Jeleniogórskiej</a:t>
            </a:r>
          </a:p>
          <a:p>
            <a:pPr marL="0" indent="266700">
              <a:buSzTx/>
              <a:buFontTx/>
              <a:buNone/>
            </a:pPr>
            <a:endParaRPr/>
          </a:p>
          <a:p>
            <a:pPr marL="0" indent="266700">
              <a:buSzTx/>
              <a:buFontTx/>
              <a:buNone/>
            </a:pPr>
            <a:r>
              <a:t>Plan adaptacji do zmian klimatu Aglomeracji Jeleniogórskiej</a:t>
            </a:r>
          </a:p>
        </p:txBody>
      </p:sp>
      <p:sp>
        <p:nvSpPr>
          <p:cNvPr id="145" name="Strzałka"/>
          <p:cNvSpPr/>
          <p:nvPr/>
        </p:nvSpPr>
        <p:spPr>
          <a:xfrm>
            <a:off x="940363" y="2769492"/>
            <a:ext cx="414310" cy="349486"/>
          </a:xfrm>
          <a:prstGeom prst="rightArrow">
            <a:avLst>
              <a:gd name="adj1" fmla="val 32000"/>
              <a:gd name="adj2" fmla="val 83929"/>
            </a:avLst>
          </a:prstGeom>
          <a:solidFill>
            <a:schemeClr val="accent1">
              <a:satOff val="-3547"/>
              <a:lumOff val="-10352"/>
            </a:schemeClr>
          </a:soli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Strzałka"/>
          <p:cNvSpPr/>
          <p:nvPr/>
        </p:nvSpPr>
        <p:spPr>
          <a:xfrm>
            <a:off x="940363" y="4225594"/>
            <a:ext cx="414310" cy="349485"/>
          </a:xfrm>
          <a:prstGeom prst="rightArrow">
            <a:avLst>
              <a:gd name="adj1" fmla="val 32000"/>
              <a:gd name="adj2" fmla="val 83929"/>
            </a:avLst>
          </a:prstGeom>
          <a:solidFill>
            <a:schemeClr val="accent1">
              <a:satOff val="-3547"/>
              <a:lumOff val="-10352"/>
            </a:schemeClr>
          </a:soli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DZIAŁANIA ZIT AJ CEMENTUJĄCE PARTNERSTWA TERYTORIALNE"/>
          <p:cNvSpPr/>
          <p:nvPr/>
        </p:nvSpPr>
        <p:spPr>
          <a:xfrm>
            <a:off x="838200" y="365125"/>
            <a:ext cx="10515600" cy="1008935"/>
          </a:xfrm>
          <a:prstGeom prst="rect">
            <a:avLst/>
          </a:prstGeom>
          <a:solidFill>
            <a:schemeClr val="accent5">
              <a:lumOff val="10098"/>
            </a:schemeClr>
          </a:soli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sz="3000" b="1"/>
              <a:t>DZIAŁANIA ZIT AJ CEMENTUJĄCE PARTNERSTWA TERYTORIALNE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ytuł 1"/>
          <p:cNvSpPr txBox="1">
            <a:spLocks noGrp="1"/>
          </p:cNvSpPr>
          <p:nvPr>
            <p:ph type="title"/>
          </p:nvPr>
        </p:nvSpPr>
        <p:spPr>
          <a:xfrm>
            <a:off x="734505" y="4562206"/>
            <a:ext cx="10515601" cy="1325564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t>Projekt: „Kształtowanie umiejętności zarządzania w Związkach ZIT – Zintegrowani”</a:t>
            </a:r>
          </a:p>
        </p:txBody>
      </p:sp>
      <p:pic>
        <p:nvPicPr>
          <p:cNvPr id="150" name="Symbol zastępczy zawartości 4" descr="Symbol zastępczy zawartości 4"/>
          <p:cNvPicPr>
            <a:picLocks noChangeAspect="1"/>
          </p:cNvPicPr>
          <p:nvPr/>
        </p:nvPicPr>
        <p:blipFill>
          <a:blip r:embed="rId2"/>
          <a:srcRect t="37764"/>
          <a:stretch>
            <a:fillRect/>
          </a:stretch>
        </p:blipFill>
        <p:spPr>
          <a:xfrm>
            <a:off x="381783" y="365125"/>
            <a:ext cx="10593191" cy="4091827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pole tekstowe 6"/>
          <p:cNvSpPr txBox="1"/>
          <p:nvPr/>
        </p:nvSpPr>
        <p:spPr>
          <a:xfrm>
            <a:off x="3463650" y="2218010"/>
            <a:ext cx="5264700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210773"/>
                </a:solidFill>
              </a:defRPr>
            </a:lvl1pPr>
          </a:lstStyle>
          <a:p>
            <a:r>
              <a:t>Dziękuję za uwagę.</a:t>
            </a:r>
          </a:p>
        </p:txBody>
      </p:sp>
      <p:pic>
        <p:nvPicPr>
          <p:cNvPr id="152" name="Obraz 2" descr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079" y="5654675"/>
            <a:ext cx="6085842" cy="838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Panoramiczny</PresentationFormat>
  <Paragraphs>76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Prezentacja programu PowerPoint</vt:lpstr>
      <vt:lpstr>FILARY REALIZACJI ZIT</vt:lpstr>
      <vt:lpstr>Prezentacja programu PowerPoint</vt:lpstr>
      <vt:lpstr>ZAKRES ZADAŃ ZIT AJ JAKO IP RPO WD 2014-2020</vt:lpstr>
      <vt:lpstr>Prezentacja programu PowerPoint</vt:lpstr>
      <vt:lpstr>Prezentacja programu PowerPoint</vt:lpstr>
      <vt:lpstr>III FILAR - PARTNERSTWA TERYTORIALNE </vt:lpstr>
      <vt:lpstr>Prezentacja programu PowerPoint</vt:lpstr>
      <vt:lpstr>Projekt: „Kształtowanie umiejętności zarządzania w Związkach ZIT – Zintegrowani”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Michał Guz</dc:creator>
  <cp:lastModifiedBy>Michał Guz</cp:lastModifiedBy>
  <cp:revision>1</cp:revision>
  <dcterms:modified xsi:type="dcterms:W3CDTF">2025-05-23T17:14:51Z</dcterms:modified>
</cp:coreProperties>
</file>