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8F44A2F1-9E1F-4B54-A3A2-5F16C0AD49E2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D51ADE6A-740E-44AE-83CC-AE7238B6C88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2" name="Shape 9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kst tytułowy"/>
          <p:cNvSpPr txBox="1">
            <a:spLocks noGrp="1"/>
          </p:cNvSpPr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t>Tekst tytułowy</a:t>
            </a:r>
          </a:p>
        </p:txBody>
      </p:sp>
      <p:sp>
        <p:nvSpPr>
          <p:cNvPr id="12" name="Treść - poziom 1…"/>
          <p:cNvSpPr txBox="1">
            <a:spLocks noGrp="1"/>
          </p:cNvSpPr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13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kst tytułowy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Tekst tytułowy</a:t>
            </a:r>
          </a:p>
        </p:txBody>
      </p:sp>
      <p:sp>
        <p:nvSpPr>
          <p:cNvPr id="21" name="Treść - poziom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22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kst tytułowy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Tekst tytułowy</a:t>
            </a:r>
          </a:p>
        </p:txBody>
      </p:sp>
      <p:sp>
        <p:nvSpPr>
          <p:cNvPr id="30" name="Treść - poziom 1…"/>
          <p:cNvSpPr txBox="1">
            <a:spLocks noGrp="1"/>
          </p:cNvSpPr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31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kst tytułowy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Tekst tytułowy</a:t>
            </a:r>
          </a:p>
        </p:txBody>
      </p:sp>
      <p:sp>
        <p:nvSpPr>
          <p:cNvPr id="39" name="Treść - poziom 1…"/>
          <p:cNvSpPr txBox="1"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0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kst tytułowy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Tekst tytułowy</a:t>
            </a:r>
          </a:p>
        </p:txBody>
      </p:sp>
      <p:sp>
        <p:nvSpPr>
          <p:cNvPr id="48" name="Treść - poziom 1…"/>
          <p:cNvSpPr txBox="1">
            <a:spLocks noGrp="1"/>
          </p:cNvSpPr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457200">
              <a:buSzTx/>
              <a:buFontTx/>
              <a:buNone/>
              <a:defRPr sz="2400" b="1"/>
            </a:lvl2pPr>
            <a:lvl3pPr marL="0" indent="914400">
              <a:buSzTx/>
              <a:buFontTx/>
              <a:buNone/>
              <a:defRPr sz="2400" b="1"/>
            </a:lvl3pPr>
            <a:lvl4pPr marL="0" indent="1371600">
              <a:buSzTx/>
              <a:buFontTx/>
              <a:buNone/>
              <a:defRPr sz="2400" b="1"/>
            </a:lvl4pPr>
            <a:lvl5pPr marL="0" indent="1828800">
              <a:buSzTx/>
              <a:buFontTx/>
              <a:buNone/>
              <a:defRPr sz="2400" b="1"/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9" name="Symbol zastępczy tekstu 4"/>
          <p:cNvSpPr>
            <a:spLocks noGrp="1"/>
          </p:cNvSpPr>
          <p:nvPr>
            <p:ph type="body" sz="quarter" idx="21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0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kst tytułowy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Tekst tytułowy</a:t>
            </a:r>
          </a:p>
        </p:txBody>
      </p:sp>
      <p:sp>
        <p:nvSpPr>
          <p:cNvPr id="58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kst tytułowy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Tekst tytułowy</a:t>
            </a:r>
          </a:p>
        </p:txBody>
      </p:sp>
      <p:sp>
        <p:nvSpPr>
          <p:cNvPr id="73" name="Treść - poziom 1…"/>
          <p:cNvSpPr txBox="1">
            <a:spLocks noGrp="1"/>
          </p:cNvSpPr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74" name="Symbol zastępczy tekstu 3"/>
          <p:cNvSpPr>
            <a:spLocks noGrp="1"/>
          </p:cNvSpPr>
          <p:nvPr>
            <p:ph type="body" sz="quarter" idx="21"/>
          </p:nvPr>
        </p:nvSpPr>
        <p:spPr>
          <a:xfrm>
            <a:off x="839787" y="2057400"/>
            <a:ext cx="3932238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75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kst tytułowy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Tekst tytułowy</a:t>
            </a:r>
          </a:p>
        </p:txBody>
      </p:sp>
      <p:sp>
        <p:nvSpPr>
          <p:cNvPr id="83" name="Symbol zastępczy obrazu 2"/>
          <p:cNvSpPr>
            <a:spLocks noGrp="1"/>
          </p:cNvSpPr>
          <p:nvPr>
            <p:ph type="pic" sz="half" idx="2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Treść - poziom 1…"/>
          <p:cNvSpPr txBox="1">
            <a:spLocks noGrp="1"/>
          </p:cNvSpPr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85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 tytułowy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Tekst tytułowy</a:t>
            </a:r>
          </a:p>
        </p:txBody>
      </p:sp>
      <p:sp>
        <p:nvSpPr>
          <p:cNvPr id="3" name="Treść - poziom 1…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1109517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ytuł 1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5" name="Podtytuł 2"/>
          <p:cNvSpPr txBox="1">
            <a:spLocks noGrp="1"/>
          </p:cNvSpPr>
          <p:nvPr>
            <p:ph type="subTitle" sz="quarter" idx="1"/>
          </p:nvPr>
        </p:nvSpPr>
        <p:spPr>
          <a:xfrm>
            <a:off x="1524000" y="3602037"/>
            <a:ext cx="9144000" cy="1655762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pic>
        <p:nvPicPr>
          <p:cNvPr id="96" name="Obraz 4" descr="Obraz 4"/>
          <p:cNvPicPr>
            <a:picLocks noChangeAspect="1"/>
          </p:cNvPicPr>
          <p:nvPr/>
        </p:nvPicPr>
        <p:blipFill>
          <a:blip r:embed="rId2"/>
          <a:srcRect b="16366"/>
          <a:stretch>
            <a:fillRect/>
          </a:stretch>
        </p:blipFill>
        <p:spPr>
          <a:xfrm>
            <a:off x="1010460" y="-1"/>
            <a:ext cx="10171080" cy="5735639"/>
          </a:xfrm>
          <a:prstGeom prst="rect">
            <a:avLst/>
          </a:prstGeom>
          <a:ln w="12700">
            <a:miter lim="400000"/>
          </a:ln>
        </p:spPr>
      </p:pic>
      <p:sp>
        <p:nvSpPr>
          <p:cNvPr id="97" name="pole tekstowe 5"/>
          <p:cNvSpPr txBox="1"/>
          <p:nvPr/>
        </p:nvSpPr>
        <p:spPr>
          <a:xfrm>
            <a:off x="3313353" y="3152001"/>
            <a:ext cx="5264699" cy="13754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>
              <a:lnSpc>
                <a:spcPct val="90000"/>
              </a:lnSpc>
              <a:defRPr sz="3000" b="1">
                <a:solidFill>
                  <a:srgbClr val="210773"/>
                </a:solidFill>
              </a:defRPr>
            </a:lvl1pPr>
          </a:lstStyle>
          <a:p>
            <a:r>
              <a:t>Doświadczenia ZIT Aglomeracji Jeleniogórskiej w perspektywie 2014-2020</a:t>
            </a:r>
          </a:p>
        </p:txBody>
      </p:sp>
      <p:pic>
        <p:nvPicPr>
          <p:cNvPr id="98" name="Obraz 3" descr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2781" y="5894501"/>
            <a:ext cx="6085842" cy="8382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FILARY REALIZACJI ZIT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019949"/>
          </a:xfrm>
          <a:prstGeom prst="rect">
            <a:avLst/>
          </a:prstGeom>
          <a:solidFill>
            <a:schemeClr val="accent5">
              <a:lumOff val="10098"/>
            </a:schemeClr>
          </a:solidFill>
          <a:ln w="6350">
            <a:solidFill>
              <a:schemeClr val="accent5"/>
            </a:solidFill>
            <a:miter lim="800000"/>
          </a:ln>
        </p:spPr>
        <p:txBody>
          <a:bodyPr/>
          <a:lstStyle/>
          <a:p>
            <a:pPr lvl="3" algn="ctr">
              <a:lnSpc>
                <a:spcPct val="100000"/>
              </a:lnSpc>
              <a:defRPr sz="1800"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pPr>
            <a:r>
              <a:rPr sz="3000" b="1"/>
              <a:t>FILARY REALIZACJI ZIT</a:t>
            </a:r>
          </a:p>
        </p:txBody>
      </p:sp>
      <p:sp>
        <p:nvSpPr>
          <p:cNvPr id="101" name="I FILAR…"/>
          <p:cNvSpPr/>
          <p:nvPr/>
        </p:nvSpPr>
        <p:spPr>
          <a:xfrm>
            <a:off x="2165006" y="3387993"/>
            <a:ext cx="1651001" cy="2540001"/>
          </a:xfrm>
          <a:prstGeom prst="rect">
            <a:avLst/>
          </a:prstGeom>
          <a:solidFill>
            <a:schemeClr val="accent1">
              <a:satOff val="-3547"/>
              <a:lumOff val="-10352"/>
            </a:schemeClr>
          </a:solidFill>
          <a:ln w="6350">
            <a:solidFill>
              <a:schemeClr val="accent5"/>
            </a:solidFill>
            <a:miter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  <a:p>
            <a:pPr algn="ctr">
              <a:defRPr>
                <a:solidFill>
                  <a:srgbClr val="FFFFFF"/>
                </a:solidFill>
              </a:defRPr>
            </a:pPr>
            <a:r>
              <a:t>I FILAR </a:t>
            </a:r>
          </a:p>
          <a:p>
            <a:pPr>
              <a:defRPr>
                <a:solidFill>
                  <a:srgbClr val="FFFFFF"/>
                </a:solidFill>
              </a:defRPr>
            </a:pPr>
            <a:endParaRPr/>
          </a:p>
          <a:p>
            <a:pPr algn="ctr">
              <a:defRPr>
                <a:solidFill>
                  <a:srgbClr val="FFFFFF"/>
                </a:solidFill>
              </a:defRPr>
            </a:pPr>
            <a:r>
              <a:t>IP ZIT</a:t>
            </a:r>
          </a:p>
          <a:p>
            <a:pPr>
              <a:defRPr>
                <a:solidFill>
                  <a:srgbClr val="FFFFFF"/>
                </a:solidFill>
              </a:defRPr>
            </a:pPr>
            <a:endParaRPr/>
          </a:p>
          <a:p>
            <a:pPr>
              <a:defRPr>
                <a:solidFill>
                  <a:srgbClr val="FFFFFF"/>
                </a:solidFill>
              </a:defRPr>
            </a:pPr>
            <a:endParaRPr/>
          </a:p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02" name="II FILAR…"/>
          <p:cNvSpPr/>
          <p:nvPr/>
        </p:nvSpPr>
        <p:spPr>
          <a:xfrm>
            <a:off x="5141282" y="3381643"/>
            <a:ext cx="1651001" cy="2540001"/>
          </a:xfrm>
          <a:prstGeom prst="rect">
            <a:avLst/>
          </a:prstGeom>
          <a:solidFill>
            <a:schemeClr val="accent1">
              <a:satOff val="-3547"/>
              <a:lumOff val="-10352"/>
            </a:schemeClr>
          </a:solidFill>
          <a:ln w="19050">
            <a:solidFill>
              <a:srgbClr val="FFFFFF"/>
            </a:solidFill>
            <a:miter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  <a:p>
            <a:pPr algn="ctr">
              <a:defRPr>
                <a:solidFill>
                  <a:srgbClr val="FFFFFF"/>
                </a:solidFill>
              </a:defRPr>
            </a:pPr>
            <a:r>
              <a:t>II FILAR</a:t>
            </a:r>
          </a:p>
          <a:p>
            <a:pPr>
              <a:defRPr>
                <a:solidFill>
                  <a:srgbClr val="FFFFFF"/>
                </a:solidFill>
              </a:defRPr>
            </a:pPr>
            <a:endParaRPr/>
          </a:p>
          <a:p>
            <a:pPr algn="ctr">
              <a:defRPr>
                <a:solidFill>
                  <a:srgbClr val="FFFFFF"/>
                </a:solidFill>
              </a:defRPr>
            </a:pPr>
            <a:r>
              <a:t>Projekty </a:t>
            </a:r>
          </a:p>
          <a:p>
            <a:pPr algn="ctr">
              <a:defRPr>
                <a:solidFill>
                  <a:srgbClr val="FFFFFF"/>
                </a:solidFill>
              </a:defRPr>
            </a:pPr>
            <a:r>
              <a:t>kompl. KPO</a:t>
            </a:r>
          </a:p>
          <a:p>
            <a:pPr>
              <a:defRPr>
                <a:solidFill>
                  <a:srgbClr val="FFFFFF"/>
                </a:solidFill>
              </a:defRPr>
            </a:pPr>
            <a:endParaRPr/>
          </a:p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03" name="III FILAR…"/>
          <p:cNvSpPr/>
          <p:nvPr/>
        </p:nvSpPr>
        <p:spPr>
          <a:xfrm>
            <a:off x="8123908" y="3381643"/>
            <a:ext cx="1651001" cy="2540001"/>
          </a:xfrm>
          <a:prstGeom prst="rect">
            <a:avLst/>
          </a:prstGeom>
          <a:solidFill>
            <a:schemeClr val="accent1">
              <a:satOff val="-3547"/>
              <a:lumOff val="-10352"/>
            </a:schemeClr>
          </a:solidFill>
          <a:ln w="19050">
            <a:solidFill>
              <a:srgbClr val="FFFFFF"/>
            </a:solidFill>
            <a:miter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  <a:p>
            <a:pPr algn="ctr">
              <a:defRPr>
                <a:solidFill>
                  <a:srgbClr val="FFFFFF"/>
                </a:solidFill>
              </a:defRPr>
            </a:pPr>
            <a:r>
              <a:t>III FILAR </a:t>
            </a:r>
          </a:p>
          <a:p>
            <a:pPr>
              <a:defRPr>
                <a:solidFill>
                  <a:srgbClr val="FFFFFF"/>
                </a:solidFill>
              </a:defRPr>
            </a:pPr>
            <a:endParaRPr/>
          </a:p>
          <a:p>
            <a:pPr algn="ctr">
              <a:defRPr>
                <a:solidFill>
                  <a:srgbClr val="FFFFFF"/>
                </a:solidFill>
              </a:defRPr>
            </a:pPr>
            <a:r>
              <a:t>Partnerstwa terytorialne</a:t>
            </a:r>
          </a:p>
          <a:p>
            <a:pPr>
              <a:defRPr>
                <a:solidFill>
                  <a:srgbClr val="FFFFFF"/>
                </a:solidFill>
              </a:defRPr>
            </a:pPr>
            <a:endParaRPr/>
          </a:p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04" name="STRATEGIA  ZIT"/>
          <p:cNvSpPr/>
          <p:nvPr/>
        </p:nvSpPr>
        <p:spPr>
          <a:xfrm>
            <a:off x="2949665" y="2017153"/>
            <a:ext cx="6046934" cy="726060"/>
          </a:xfrm>
          <a:prstGeom prst="rect">
            <a:avLst/>
          </a:prstGeom>
          <a:solidFill>
            <a:srgbClr val="FFFFFF"/>
          </a:solidFill>
          <a:ln w="12700">
            <a:solidFill>
              <a:schemeClr val="accent1"/>
            </a:solidFill>
            <a:miter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/>
          <a:lstStyle>
            <a:lvl1pPr>
              <a:defRPr b="1">
                <a:solidFill>
                  <a:srgbClr val="4F71BF"/>
                </a:solidFill>
              </a:defRPr>
            </a:lvl1pPr>
          </a:lstStyle>
          <a:p>
            <a:r>
              <a:t>                                            STRATEGIA  ZIT </a:t>
            </a:r>
          </a:p>
        </p:txBody>
      </p:sp>
      <p:sp>
        <p:nvSpPr>
          <p:cNvPr id="105" name="Linia"/>
          <p:cNvSpPr/>
          <p:nvPr/>
        </p:nvSpPr>
        <p:spPr>
          <a:xfrm>
            <a:off x="788022" y="2841393"/>
            <a:ext cx="10615956" cy="1"/>
          </a:xfrm>
          <a:prstGeom prst="line">
            <a:avLst/>
          </a:prstGeom>
          <a:ln w="12700">
            <a:solidFill>
              <a:schemeClr val="accent1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UTWORZENIE ZIT AGLOMERACJI JELENIOGÓRSKIEJ"/>
          <p:cNvSpPr/>
          <p:nvPr/>
        </p:nvSpPr>
        <p:spPr>
          <a:xfrm>
            <a:off x="838200" y="365125"/>
            <a:ext cx="10515600" cy="1019949"/>
          </a:xfrm>
          <a:prstGeom prst="rect">
            <a:avLst/>
          </a:prstGeom>
          <a:solidFill>
            <a:schemeClr val="accent5">
              <a:lumOff val="10098"/>
            </a:schemeClr>
          </a:solidFill>
          <a:ln w="6350">
            <a:solidFill>
              <a:schemeClr val="accent5"/>
            </a:solidFill>
            <a:miter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/>
          <a:p>
            <a:pPr lvl="3" indent="0" algn="ctr">
              <a:defRPr>
                <a:solidFill>
                  <a:srgbClr val="FFFFFF"/>
                </a:solidFill>
              </a:defRPr>
            </a:pPr>
            <a:r>
              <a:rPr sz="3000" b="1"/>
              <a:t>UTWORZENIE ZIT AGLOMERACJI JELENIOGÓRSKIEJ</a:t>
            </a:r>
            <a:r>
              <a:t> </a:t>
            </a:r>
          </a:p>
        </p:txBody>
      </p:sp>
      <p:grpSp>
        <p:nvGrpSpPr>
          <p:cNvPr id="114" name="Grupuj"/>
          <p:cNvGrpSpPr/>
          <p:nvPr/>
        </p:nvGrpSpPr>
        <p:grpSpPr>
          <a:xfrm>
            <a:off x="2827987" y="2548730"/>
            <a:ext cx="6536026" cy="2118361"/>
            <a:chOff x="0" y="0"/>
            <a:chExt cx="6536023" cy="2118360"/>
          </a:xfrm>
        </p:grpSpPr>
        <p:sp>
          <p:nvSpPr>
            <p:cNvPr id="108" name="10 X 2013 – Uchwała Zarządu WD…"/>
            <p:cNvSpPr txBox="1"/>
            <p:nvPr/>
          </p:nvSpPr>
          <p:spPr>
            <a:xfrm>
              <a:off x="515311" y="0"/>
              <a:ext cx="6020713" cy="211836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lnSpc>
                  <a:spcPct val="90000"/>
                </a:lnSpc>
                <a:spcBef>
                  <a:spcPts val="1000"/>
                </a:spcBef>
                <a:defRPr sz="2200">
                  <a:latin typeface="Segoe UI Historic"/>
                  <a:ea typeface="Segoe UI Historic"/>
                  <a:cs typeface="Segoe UI Historic"/>
                  <a:sym typeface="Segoe UI Historic"/>
                </a:defRPr>
              </a:pPr>
              <a:r>
                <a:t>10 X 2013 – Uchwała Zarządu WD</a:t>
              </a:r>
            </a:p>
            <a:p>
              <a:pPr>
                <a:lnSpc>
                  <a:spcPct val="90000"/>
                </a:lnSpc>
                <a:spcBef>
                  <a:spcPts val="1000"/>
                </a:spcBef>
                <a:defRPr sz="2200">
                  <a:latin typeface="Segoe UI Historic"/>
                  <a:ea typeface="Segoe UI Historic"/>
                  <a:cs typeface="Segoe UI Historic"/>
                  <a:sym typeface="Segoe UI Historic"/>
                </a:defRPr>
              </a:pPr>
              <a:r>
                <a:t>6 V 2015 – Porozumienie międzygminne </a:t>
              </a:r>
            </a:p>
            <a:p>
              <a:pPr>
                <a:lnSpc>
                  <a:spcPct val="90000"/>
                </a:lnSpc>
                <a:spcBef>
                  <a:spcPts val="1000"/>
                </a:spcBef>
                <a:defRPr sz="2200">
                  <a:latin typeface="Segoe UI Historic"/>
                  <a:ea typeface="Segoe UI Historic"/>
                  <a:cs typeface="Segoe UI Historic"/>
                  <a:sym typeface="Segoe UI Historic"/>
                </a:defRPr>
              </a:pPr>
              <a:r>
                <a:t>11 VI 2015 – Porozumienie ZIT AJ - IZ RPO</a:t>
              </a:r>
            </a:p>
            <a:p>
              <a:pPr>
                <a:lnSpc>
                  <a:spcPct val="90000"/>
                </a:lnSpc>
                <a:spcBef>
                  <a:spcPts val="1000"/>
                </a:spcBef>
                <a:defRPr sz="2200">
                  <a:latin typeface="Segoe UI Historic"/>
                  <a:ea typeface="Segoe UI Historic"/>
                  <a:cs typeface="Segoe UI Historic"/>
                  <a:sym typeface="Segoe UI Historic"/>
                </a:defRPr>
              </a:pPr>
              <a:r>
                <a:t>22 IX 2015 – Strategia ZIT AJ </a:t>
              </a:r>
            </a:p>
            <a:p>
              <a:pPr>
                <a:lnSpc>
                  <a:spcPct val="90000"/>
                </a:lnSpc>
                <a:spcBef>
                  <a:spcPts val="1000"/>
                </a:spcBef>
                <a:defRPr sz="2200">
                  <a:latin typeface="Segoe UI Historic"/>
                  <a:ea typeface="Segoe UI Historic"/>
                  <a:cs typeface="Segoe UI Historic"/>
                  <a:sym typeface="Segoe UI Historic"/>
                </a:defRPr>
              </a:pPr>
              <a:r>
                <a:t>29 IX 2015 – Pozytywna opinia IZ i MIiR</a:t>
              </a:r>
            </a:p>
          </p:txBody>
        </p:sp>
        <p:sp>
          <p:nvSpPr>
            <p:cNvPr id="109" name="Strzałka"/>
            <p:cNvSpPr/>
            <p:nvPr/>
          </p:nvSpPr>
          <p:spPr>
            <a:xfrm>
              <a:off x="0" y="55736"/>
              <a:ext cx="414310" cy="349486"/>
            </a:xfrm>
            <a:prstGeom prst="rightArrow">
              <a:avLst>
                <a:gd name="adj1" fmla="val 32000"/>
                <a:gd name="adj2" fmla="val 83929"/>
              </a:avLst>
            </a:prstGeom>
            <a:solidFill>
              <a:schemeClr val="accent1">
                <a:satOff val="-3547"/>
                <a:lumOff val="-10352"/>
              </a:schemeClr>
            </a:solidFill>
            <a:ln w="6350" cap="flat">
              <a:solidFill>
                <a:schemeClr val="accent5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10" name="Strzałka"/>
            <p:cNvSpPr/>
            <p:nvPr/>
          </p:nvSpPr>
          <p:spPr>
            <a:xfrm>
              <a:off x="0" y="471114"/>
              <a:ext cx="414310" cy="349486"/>
            </a:xfrm>
            <a:prstGeom prst="rightArrow">
              <a:avLst>
                <a:gd name="adj1" fmla="val 32000"/>
                <a:gd name="adj2" fmla="val 83929"/>
              </a:avLst>
            </a:prstGeom>
            <a:solidFill>
              <a:schemeClr val="accent1">
                <a:satOff val="-3547"/>
                <a:lumOff val="-10352"/>
              </a:schemeClr>
            </a:solidFill>
            <a:ln w="6350" cap="flat">
              <a:solidFill>
                <a:schemeClr val="accent5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11" name="Strzałka"/>
            <p:cNvSpPr/>
            <p:nvPr/>
          </p:nvSpPr>
          <p:spPr>
            <a:xfrm>
              <a:off x="0" y="886492"/>
              <a:ext cx="414310" cy="349485"/>
            </a:xfrm>
            <a:prstGeom prst="rightArrow">
              <a:avLst>
                <a:gd name="adj1" fmla="val 32000"/>
                <a:gd name="adj2" fmla="val 83929"/>
              </a:avLst>
            </a:prstGeom>
            <a:solidFill>
              <a:schemeClr val="accent1">
                <a:satOff val="-3547"/>
                <a:lumOff val="-10352"/>
              </a:schemeClr>
            </a:solidFill>
            <a:ln w="6350" cap="flat">
              <a:solidFill>
                <a:schemeClr val="accent5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12" name="Strzałka"/>
            <p:cNvSpPr/>
            <p:nvPr/>
          </p:nvSpPr>
          <p:spPr>
            <a:xfrm>
              <a:off x="0" y="1301870"/>
              <a:ext cx="414310" cy="349486"/>
            </a:xfrm>
            <a:prstGeom prst="rightArrow">
              <a:avLst>
                <a:gd name="adj1" fmla="val 32000"/>
                <a:gd name="adj2" fmla="val 83929"/>
              </a:avLst>
            </a:prstGeom>
            <a:solidFill>
              <a:schemeClr val="accent1">
                <a:satOff val="-3547"/>
                <a:lumOff val="-10352"/>
              </a:schemeClr>
            </a:solidFill>
            <a:ln w="6350" cap="flat">
              <a:solidFill>
                <a:schemeClr val="accent5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13" name="Strzałka"/>
            <p:cNvSpPr/>
            <p:nvPr/>
          </p:nvSpPr>
          <p:spPr>
            <a:xfrm>
              <a:off x="0" y="1717248"/>
              <a:ext cx="414310" cy="349485"/>
            </a:xfrm>
            <a:prstGeom prst="rightArrow">
              <a:avLst>
                <a:gd name="adj1" fmla="val 32000"/>
                <a:gd name="adj2" fmla="val 83929"/>
              </a:avLst>
            </a:prstGeom>
            <a:solidFill>
              <a:schemeClr val="accent1">
                <a:satOff val="-3547"/>
                <a:lumOff val="-10352"/>
              </a:schemeClr>
            </a:solidFill>
            <a:ln w="6350" cap="flat">
              <a:solidFill>
                <a:schemeClr val="accent5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</p:grp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ZAKRES ZADAŃ ZIT AJ JAKO IP RPO WD 2014-202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014417"/>
          </a:xfrm>
          <a:prstGeom prst="rect">
            <a:avLst/>
          </a:prstGeom>
          <a:solidFill>
            <a:schemeClr val="accent5">
              <a:lumOff val="10098"/>
            </a:schemeClr>
          </a:solidFill>
          <a:ln w="6350">
            <a:solidFill>
              <a:schemeClr val="accent5"/>
            </a:solidFill>
            <a:miter lim="800000"/>
          </a:ln>
        </p:spPr>
        <p:txBody>
          <a:bodyPr/>
          <a:lstStyle/>
          <a:p>
            <a:pPr lvl="1" algn="ctr">
              <a:lnSpc>
                <a:spcPct val="100000"/>
              </a:lnSpc>
              <a:defRPr sz="1800"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pPr>
            <a:r>
              <a:rPr sz="3000" b="1"/>
              <a:t>ZAKRES ZADAŃ ZIT AJ JAKO IP RPO WD 2014-2020</a:t>
            </a:r>
          </a:p>
        </p:txBody>
      </p:sp>
      <p:graphicFrame>
        <p:nvGraphicFramePr>
          <p:cNvPr id="117" name="Tabela 1"/>
          <p:cNvGraphicFramePr/>
          <p:nvPr/>
        </p:nvGraphicFramePr>
        <p:xfrm>
          <a:off x="1278894" y="2691407"/>
          <a:ext cx="9646912" cy="3159894"/>
        </p:xfrm>
        <a:graphic>
          <a:graphicData uri="http://schemas.openxmlformats.org/drawingml/2006/table">
            <a:tbl>
              <a:tblPr firstCol="1">
                <a:tableStyleId>{C7B018BB-80A7-4F77-B60F-C8B233D01FF8}</a:tableStyleId>
              </a:tblPr>
              <a:tblGrid>
                <a:gridCol w="76151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90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0813"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Określenie kryteriów wyboru z zakresu Strategii ZIT AJ 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solidFill>
                      <a:schemeClr val="accent1">
                        <a:satOff val="-3547"/>
                        <a:lumOff val="-10352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EFRR i EFS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solidFill>
                      <a:schemeClr val="accent1">
                        <a:satOff val="-3547"/>
                        <a:lumOff val="-10352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4014"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Udział w przygotowaniu i przeprowadzeniu naboru wniosków  o dofinansowanie projektów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solidFill>
                      <a:schemeClr val="accent1">
                        <a:satOff val="-3547"/>
                        <a:lumOff val="-10352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EFRR i EFS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solidFill>
                      <a:schemeClr val="accent1">
                        <a:satOff val="-3547"/>
                        <a:lumOff val="-10352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1592"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Ocena projektów ze zgodnością ZIT AJ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solidFill>
                      <a:schemeClr val="accent1">
                        <a:satOff val="-3547"/>
                        <a:lumOff val="-10352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EFRR i EFS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solidFill>
                      <a:schemeClr val="accent1">
                        <a:satOff val="-3547"/>
                        <a:lumOff val="-10352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2797"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Udział w kontraktacji - dokumentacja do umów zawieranych przez IZ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chemeClr val="accent1">
                        <a:satOff val="-3547"/>
                        <a:lumOff val="-10352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EFRR 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chemeClr val="accent1">
                        <a:satOff val="-3547"/>
                        <a:lumOff val="-10352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355">
                <a:tc>
                  <a:txBody>
                    <a:bodyPr/>
                    <a:lstStyle/>
                    <a:p>
                      <a:pPr algn="l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>
                          <a:solidFill>
                            <a:srgbClr val="FFFFFF"/>
                          </a:solidFill>
                        </a:rPr>
                        <a:t>Udział w działaniach kontrolnych IZ - wizyty monitoringowe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chemeClr val="accent1">
                        <a:satOff val="-3547"/>
                        <a:lumOff val="-10352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EFS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chemeClr val="accent1">
                        <a:satOff val="-3547"/>
                        <a:lumOff val="-10352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5619"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Udział w ewaluacji RPO WD 2014-2020 
Informacja i promocja 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chemeClr val="accent1">
                        <a:satOff val="-3547"/>
                        <a:lumOff val="-10352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endParaRPr/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chemeClr val="accent1">
                        <a:satOff val="-3547"/>
                        <a:lumOff val="-10352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ALOKACJA ZIT AGLOMERACJI JELENIOGÓRSKIEJ…"/>
          <p:cNvSpPr/>
          <p:nvPr/>
        </p:nvSpPr>
        <p:spPr>
          <a:xfrm>
            <a:off x="838200" y="365125"/>
            <a:ext cx="10515600" cy="1014417"/>
          </a:xfrm>
          <a:prstGeom prst="rect">
            <a:avLst/>
          </a:prstGeom>
          <a:solidFill>
            <a:schemeClr val="accent5">
              <a:lumOff val="10098"/>
            </a:schemeClr>
          </a:solidFill>
          <a:ln w="6350">
            <a:solidFill>
              <a:schemeClr val="accent5"/>
            </a:solidFill>
            <a:miter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/>
          <a:p>
            <a:pPr lvl="1" indent="0" algn="ctr">
              <a:lnSpc>
                <a:spcPct val="80000"/>
              </a:lnSpc>
              <a:defRPr>
                <a:solidFill>
                  <a:srgbClr val="FFFFFF"/>
                </a:solidFill>
              </a:defRPr>
            </a:pPr>
            <a:r>
              <a:rPr sz="3000" b="1"/>
              <a:t>ALOKACJA ZIT AGLOMERACJI JELENIOGÓRSKIEJ</a:t>
            </a:r>
          </a:p>
          <a:p>
            <a:pPr lvl="1" indent="0" algn="ctr">
              <a:lnSpc>
                <a:spcPct val="80000"/>
              </a:lnSpc>
              <a:defRPr>
                <a:solidFill>
                  <a:srgbClr val="FFFFFF"/>
                </a:solidFill>
              </a:defRPr>
            </a:pPr>
            <a:r>
              <a:rPr sz="3000" b="1"/>
              <a:t>– 105,7 MLN EUR</a:t>
            </a:r>
          </a:p>
        </p:txBody>
      </p:sp>
      <p:sp>
        <p:nvSpPr>
          <p:cNvPr id="120" name="Przedsiębiorstwa i innowacje - 5,4 mln EUR…"/>
          <p:cNvSpPr/>
          <p:nvPr/>
        </p:nvSpPr>
        <p:spPr>
          <a:xfrm>
            <a:off x="966732" y="3310935"/>
            <a:ext cx="4926162" cy="2826909"/>
          </a:xfrm>
          <a:prstGeom prst="rect">
            <a:avLst/>
          </a:prstGeom>
          <a:solidFill>
            <a:schemeClr val="accent1">
              <a:satOff val="-3547"/>
              <a:lumOff val="-10352"/>
            </a:schemeClr>
          </a:solidFill>
          <a:ln w="19050">
            <a:solidFill>
              <a:srgbClr val="FFFFFF"/>
            </a:solidFill>
            <a:miter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/>
          <a:lstStyle/>
          <a:p>
            <a:pPr>
              <a:lnSpc>
                <a:spcPct val="130000"/>
              </a:lnSpc>
              <a:defRPr>
                <a:solidFill>
                  <a:srgbClr val="FFFFFF"/>
                </a:solidFill>
              </a:defRPr>
            </a:pPr>
            <a:r>
              <a:t>Przedsiębiorstwa i innowacje - 5,4 mln EUR</a:t>
            </a:r>
          </a:p>
          <a:p>
            <a:pPr>
              <a:lnSpc>
                <a:spcPct val="130000"/>
              </a:lnSpc>
              <a:defRPr>
                <a:solidFill>
                  <a:srgbClr val="FFFFFF"/>
                </a:solidFill>
              </a:defRPr>
            </a:pPr>
            <a:r>
              <a:t>Technologie inform.-komunik. - 1,9 mln EUR</a:t>
            </a:r>
          </a:p>
          <a:p>
            <a:pPr>
              <a:lnSpc>
                <a:spcPct val="130000"/>
              </a:lnSpc>
              <a:defRPr>
                <a:solidFill>
                  <a:srgbClr val="FFFFFF"/>
                </a:solidFill>
              </a:defRPr>
            </a:pPr>
            <a:r>
              <a:t>Gospodarka niskoemisyjna - 32,5 mln EUR</a:t>
            </a:r>
          </a:p>
          <a:p>
            <a:pPr>
              <a:lnSpc>
                <a:spcPct val="130000"/>
              </a:lnSpc>
              <a:defRPr>
                <a:solidFill>
                  <a:srgbClr val="FFFFFF"/>
                </a:solidFill>
              </a:defRPr>
            </a:pPr>
            <a:r>
              <a:t>Środowisko i zasoby - 19 mln EUR</a:t>
            </a:r>
          </a:p>
          <a:p>
            <a:pPr>
              <a:lnSpc>
                <a:spcPct val="130000"/>
              </a:lnSpc>
              <a:defRPr>
                <a:solidFill>
                  <a:srgbClr val="FFFFFF"/>
                </a:solidFill>
              </a:defRPr>
            </a:pPr>
            <a:r>
              <a:t>Transport - 13,7 mln EUR </a:t>
            </a:r>
          </a:p>
          <a:p>
            <a:pPr>
              <a:lnSpc>
                <a:spcPct val="130000"/>
              </a:lnSpc>
              <a:defRPr>
                <a:solidFill>
                  <a:srgbClr val="FFFFFF"/>
                </a:solidFill>
              </a:defRPr>
            </a:pPr>
            <a:r>
              <a:t>Infrastruktura spójności społecznej - 12,5 mln EUR</a:t>
            </a:r>
          </a:p>
          <a:p>
            <a:pPr>
              <a:lnSpc>
                <a:spcPct val="130000"/>
              </a:lnSpc>
              <a:defRPr>
                <a:solidFill>
                  <a:srgbClr val="FFFFFF"/>
                </a:solidFill>
              </a:defRPr>
            </a:pPr>
            <a:r>
              <a:t>Infrastruktura edukacyjna - 5,9 mln EUR</a:t>
            </a:r>
          </a:p>
        </p:txBody>
      </p:sp>
      <p:sp>
        <p:nvSpPr>
          <p:cNvPr id="121" name="Rynek pracy - 0,5 mln EUR…"/>
          <p:cNvSpPr/>
          <p:nvPr/>
        </p:nvSpPr>
        <p:spPr>
          <a:xfrm>
            <a:off x="6457923" y="4763227"/>
            <a:ext cx="4767345" cy="1374617"/>
          </a:xfrm>
          <a:prstGeom prst="rect">
            <a:avLst/>
          </a:prstGeom>
          <a:solidFill>
            <a:schemeClr val="accent1">
              <a:satOff val="-3547"/>
              <a:lumOff val="-10352"/>
            </a:schemeClr>
          </a:solidFill>
          <a:ln w="19050">
            <a:solidFill>
              <a:srgbClr val="FFFFFF"/>
            </a:solidFill>
            <a:miter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/>
          <a:lstStyle/>
          <a:p>
            <a:pPr>
              <a:lnSpc>
                <a:spcPct val="130000"/>
              </a:lnSpc>
              <a:defRPr>
                <a:solidFill>
                  <a:srgbClr val="FFFFFF"/>
                </a:solidFill>
              </a:defRPr>
            </a:pPr>
            <a:r>
              <a:t>Rynek pracy - 0,5 mln EUR</a:t>
            </a:r>
          </a:p>
          <a:p>
            <a:pPr>
              <a:lnSpc>
                <a:spcPct val="130000"/>
              </a:lnSpc>
              <a:defRPr>
                <a:solidFill>
                  <a:srgbClr val="FFFFFF"/>
                </a:solidFill>
              </a:defRPr>
            </a:pPr>
            <a:r>
              <a:t>Włączenie społeczne - 1,3 mln EUR</a:t>
            </a:r>
          </a:p>
          <a:p>
            <a:pPr>
              <a:lnSpc>
                <a:spcPct val="130000"/>
              </a:lnSpc>
              <a:defRPr>
                <a:solidFill>
                  <a:srgbClr val="FFFFFF"/>
                </a:solidFill>
              </a:defRPr>
            </a:pPr>
            <a:r>
              <a:t>Edukacja - 13 mln EUR</a:t>
            </a:r>
          </a:p>
        </p:txBody>
      </p:sp>
      <p:sp>
        <p:nvSpPr>
          <p:cNvPr id="122" name="EFRR -  90,9 mln EUR"/>
          <p:cNvSpPr/>
          <p:nvPr/>
        </p:nvSpPr>
        <p:spPr>
          <a:xfrm>
            <a:off x="978349" y="2051692"/>
            <a:ext cx="4902928" cy="477044"/>
          </a:xfrm>
          <a:prstGeom prst="rect">
            <a:avLst/>
          </a:prstGeom>
          <a:solidFill>
            <a:srgbClr val="FFFFFF"/>
          </a:solidFill>
          <a:ln w="12700">
            <a:solidFill>
              <a:schemeClr val="accent1"/>
            </a:solidFill>
            <a:miter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/>
          <a:lstStyle>
            <a:lvl1pPr algn="ctr">
              <a:defRPr sz="2200" b="1"/>
            </a:lvl1pPr>
          </a:lstStyle>
          <a:p>
            <a:r>
              <a:t>EFRR -  90,9 mln EUR                    </a:t>
            </a:r>
          </a:p>
        </p:txBody>
      </p:sp>
      <p:sp>
        <p:nvSpPr>
          <p:cNvPr id="123" name="EFS - 14,8 mln EUR"/>
          <p:cNvSpPr/>
          <p:nvPr/>
        </p:nvSpPr>
        <p:spPr>
          <a:xfrm>
            <a:off x="6565813" y="2041555"/>
            <a:ext cx="4551566" cy="497318"/>
          </a:xfrm>
          <a:prstGeom prst="rect">
            <a:avLst/>
          </a:prstGeom>
          <a:solidFill>
            <a:srgbClr val="FFFFFF"/>
          </a:solidFill>
          <a:ln w="12700">
            <a:solidFill>
              <a:schemeClr val="accent1"/>
            </a:solidFill>
            <a:miter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/>
          <a:lstStyle>
            <a:lvl1pPr algn="ctr">
              <a:defRPr sz="2200" b="1"/>
            </a:lvl1pPr>
          </a:lstStyle>
          <a:p>
            <a:r>
              <a:t>EFS - 14,8 mln EUR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EFEKTY REALIZACJI ZIT AJ W PERSPEKTYWIE 2014-2020"/>
          <p:cNvSpPr/>
          <p:nvPr/>
        </p:nvSpPr>
        <p:spPr>
          <a:xfrm>
            <a:off x="838200" y="365125"/>
            <a:ext cx="10515600" cy="1014417"/>
          </a:xfrm>
          <a:prstGeom prst="rect">
            <a:avLst/>
          </a:prstGeom>
          <a:solidFill>
            <a:schemeClr val="accent5">
              <a:lumOff val="10098"/>
            </a:schemeClr>
          </a:solidFill>
          <a:ln w="6350">
            <a:solidFill>
              <a:schemeClr val="accent5"/>
            </a:solidFill>
            <a:miter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/>
          <a:p>
            <a:pPr lvl="1" indent="0" algn="ctr">
              <a:defRPr>
                <a:solidFill>
                  <a:srgbClr val="FFFFFF"/>
                </a:solidFill>
              </a:defRPr>
            </a:pPr>
            <a:r>
              <a:rPr sz="3000" b="1"/>
              <a:t>EFEKTY REALIZACJI ZIT AJ W PERSPEKTYWIE 2014-2020</a:t>
            </a:r>
          </a:p>
        </p:txBody>
      </p:sp>
      <p:sp>
        <p:nvSpPr>
          <p:cNvPr id="126" name="NABORY W ZIT AJ"/>
          <p:cNvSpPr/>
          <p:nvPr/>
        </p:nvSpPr>
        <p:spPr>
          <a:xfrm>
            <a:off x="888566" y="4178132"/>
            <a:ext cx="1651001" cy="1270001"/>
          </a:xfrm>
          <a:prstGeom prst="rect">
            <a:avLst/>
          </a:prstGeom>
          <a:solidFill>
            <a:schemeClr val="accent1">
              <a:satOff val="-3547"/>
              <a:lumOff val="-10352"/>
            </a:schemeClr>
          </a:solidFill>
          <a:ln w="12700">
            <a:solidFill>
              <a:schemeClr val="accent1"/>
            </a:solidFill>
            <a:miter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/>
          <a:lstStyle>
            <a:lvl1pPr algn="ctr">
              <a:defRPr sz="1400">
                <a:solidFill>
                  <a:srgbClr val="FFFFFF"/>
                </a:solidFill>
              </a:defRPr>
            </a:lvl1pPr>
          </a:lstStyle>
          <a:p>
            <a:r>
              <a:t>NABORY W ZIT AJ </a:t>
            </a:r>
          </a:p>
        </p:txBody>
      </p:sp>
      <p:sp>
        <p:nvSpPr>
          <p:cNvPr id="127" name="WNIOSKI OCENIANE W ZIT AJ"/>
          <p:cNvSpPr/>
          <p:nvPr/>
        </p:nvSpPr>
        <p:spPr>
          <a:xfrm>
            <a:off x="3116289" y="4178132"/>
            <a:ext cx="1651001" cy="1270001"/>
          </a:xfrm>
          <a:prstGeom prst="rect">
            <a:avLst/>
          </a:prstGeom>
          <a:solidFill>
            <a:schemeClr val="accent1">
              <a:satOff val="-3547"/>
              <a:lumOff val="-10352"/>
            </a:schemeClr>
          </a:solidFill>
          <a:ln w="12700">
            <a:solidFill>
              <a:schemeClr val="accent1"/>
            </a:solidFill>
            <a:miter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/>
          <a:lstStyle>
            <a:lvl1pPr algn="ctr">
              <a:defRPr sz="1400">
                <a:solidFill>
                  <a:srgbClr val="FFFFFF"/>
                </a:solidFill>
              </a:defRPr>
            </a:lvl1pPr>
          </a:lstStyle>
          <a:p>
            <a:r>
              <a:t>WNIOSKI OCENIANE W ZIT AJ</a:t>
            </a:r>
          </a:p>
        </p:txBody>
      </p:sp>
      <p:sp>
        <p:nvSpPr>
          <p:cNvPr id="128" name="UMOWY O DOFINANSOWANIE PROJEKTU"/>
          <p:cNvSpPr/>
          <p:nvPr/>
        </p:nvSpPr>
        <p:spPr>
          <a:xfrm>
            <a:off x="7473718" y="4178132"/>
            <a:ext cx="1651001" cy="1270001"/>
          </a:xfrm>
          <a:prstGeom prst="rect">
            <a:avLst/>
          </a:prstGeom>
          <a:solidFill>
            <a:schemeClr val="accent1">
              <a:satOff val="-3547"/>
              <a:lumOff val="-10352"/>
            </a:schemeClr>
          </a:solidFill>
          <a:ln w="12700">
            <a:solidFill>
              <a:schemeClr val="accent1"/>
            </a:solidFill>
            <a:miter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/>
          <a:lstStyle>
            <a:lvl1pPr algn="ctr">
              <a:defRPr sz="1400">
                <a:solidFill>
                  <a:srgbClr val="FFFFFF"/>
                </a:solidFill>
              </a:defRPr>
            </a:lvl1pPr>
          </a:lstStyle>
          <a:p>
            <a:r>
              <a:t>UMOWY O DOFINANSOWANIE PROJEKTU</a:t>
            </a:r>
          </a:p>
        </p:txBody>
      </p:sp>
      <p:sp>
        <p:nvSpPr>
          <p:cNvPr id="129" name="PROJEKTY…"/>
          <p:cNvSpPr/>
          <p:nvPr/>
        </p:nvSpPr>
        <p:spPr>
          <a:xfrm>
            <a:off x="5344012" y="4178132"/>
            <a:ext cx="1651001" cy="1270001"/>
          </a:xfrm>
          <a:prstGeom prst="rect">
            <a:avLst/>
          </a:prstGeom>
          <a:solidFill>
            <a:schemeClr val="accent1">
              <a:satOff val="-3547"/>
              <a:lumOff val="-10352"/>
            </a:schemeClr>
          </a:solidFill>
          <a:ln w="12700">
            <a:solidFill>
              <a:schemeClr val="accent1"/>
            </a:solidFill>
            <a:miter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/>
          <a:lstStyle/>
          <a:p>
            <a:pPr algn="ctr">
              <a:defRPr sz="1400">
                <a:solidFill>
                  <a:srgbClr val="FFFFFF"/>
                </a:solidFill>
              </a:defRPr>
            </a:pPr>
            <a:r>
              <a:t>PROJEKTY </a:t>
            </a:r>
          </a:p>
          <a:p>
            <a:pPr algn="ctr">
              <a:defRPr sz="1400">
                <a:solidFill>
                  <a:srgbClr val="FFFFFF"/>
                </a:solidFill>
              </a:defRPr>
            </a:pPr>
            <a:r>
              <a:t>WYBRANE DO DOFINANSOWANIA </a:t>
            </a:r>
          </a:p>
        </p:txBody>
      </p:sp>
      <p:sp>
        <p:nvSpPr>
          <p:cNvPr id="130" name="ZREALIZOWANE PROJEKTY"/>
          <p:cNvSpPr/>
          <p:nvPr/>
        </p:nvSpPr>
        <p:spPr>
          <a:xfrm>
            <a:off x="9652433" y="4178132"/>
            <a:ext cx="1651001" cy="1270001"/>
          </a:xfrm>
          <a:prstGeom prst="rect">
            <a:avLst/>
          </a:prstGeom>
          <a:solidFill>
            <a:schemeClr val="accent1">
              <a:satOff val="-3547"/>
              <a:lumOff val="-10352"/>
            </a:schemeClr>
          </a:solidFill>
          <a:ln w="12700">
            <a:solidFill>
              <a:schemeClr val="accent1"/>
            </a:solidFill>
            <a:miter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/>
          <a:lstStyle>
            <a:lvl1pPr algn="ctr">
              <a:defRPr sz="1400">
                <a:solidFill>
                  <a:srgbClr val="FFFFFF"/>
                </a:solidFill>
              </a:defRPr>
            </a:lvl1pPr>
          </a:lstStyle>
          <a:p>
            <a:r>
              <a:t>ZREALIZOWANE PROJEKTY </a:t>
            </a:r>
          </a:p>
        </p:txBody>
      </p:sp>
      <p:sp>
        <p:nvSpPr>
          <p:cNvPr id="131" name="59"/>
          <p:cNvSpPr/>
          <p:nvPr/>
        </p:nvSpPr>
        <p:spPr>
          <a:xfrm>
            <a:off x="1005555" y="2627076"/>
            <a:ext cx="1466033" cy="732784"/>
          </a:xfrm>
          <a:prstGeom prst="ellipse">
            <a:avLst/>
          </a:prstGeom>
          <a:solidFill>
            <a:schemeClr val="accent1">
              <a:satOff val="-3547"/>
              <a:lumOff val="-10352"/>
            </a:schemeClr>
          </a:solidFill>
          <a:ln w="19050">
            <a:solidFill>
              <a:srgbClr val="FFFFFF"/>
            </a:solidFill>
            <a:miter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/>
          <a:lstStyle>
            <a:lvl1pPr algn="ctr">
              <a:defRPr b="1">
                <a:solidFill>
                  <a:srgbClr val="FFFFFF"/>
                </a:solidFill>
              </a:defRPr>
            </a:lvl1pPr>
          </a:lstStyle>
          <a:p>
            <a:r>
              <a:t>59</a:t>
            </a:r>
          </a:p>
        </p:txBody>
      </p:sp>
      <p:sp>
        <p:nvSpPr>
          <p:cNvPr id="132" name="309"/>
          <p:cNvSpPr/>
          <p:nvPr/>
        </p:nvSpPr>
        <p:spPr>
          <a:xfrm>
            <a:off x="3184269" y="2627076"/>
            <a:ext cx="1466033" cy="732784"/>
          </a:xfrm>
          <a:prstGeom prst="ellipse">
            <a:avLst/>
          </a:prstGeom>
          <a:solidFill>
            <a:schemeClr val="accent1">
              <a:satOff val="-3547"/>
              <a:lumOff val="-10352"/>
            </a:schemeClr>
          </a:solidFill>
          <a:ln w="19050">
            <a:solidFill>
              <a:srgbClr val="FFFFFF"/>
            </a:solidFill>
            <a:miter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/>
          <a:lstStyle>
            <a:lvl1pPr algn="ctr">
              <a:defRPr b="1">
                <a:solidFill>
                  <a:srgbClr val="FFFFFF"/>
                </a:solidFill>
              </a:defRPr>
            </a:lvl1pPr>
          </a:lstStyle>
          <a:p>
            <a:r>
              <a:t>309</a:t>
            </a:r>
          </a:p>
        </p:txBody>
      </p:sp>
      <p:sp>
        <p:nvSpPr>
          <p:cNvPr id="133" name="228"/>
          <p:cNvSpPr/>
          <p:nvPr/>
        </p:nvSpPr>
        <p:spPr>
          <a:xfrm>
            <a:off x="5362983" y="2627076"/>
            <a:ext cx="1466033" cy="732784"/>
          </a:xfrm>
          <a:prstGeom prst="ellipse">
            <a:avLst/>
          </a:prstGeom>
          <a:solidFill>
            <a:schemeClr val="accent1">
              <a:satOff val="-3547"/>
              <a:lumOff val="-10352"/>
            </a:schemeClr>
          </a:solidFill>
          <a:ln w="19050">
            <a:solidFill>
              <a:srgbClr val="FFFFFF"/>
            </a:solidFill>
            <a:miter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/>
          <a:lstStyle>
            <a:lvl1pPr algn="ctr">
              <a:defRPr b="1">
                <a:solidFill>
                  <a:srgbClr val="FFFFFF"/>
                </a:solidFill>
              </a:defRPr>
            </a:lvl1pPr>
          </a:lstStyle>
          <a:p>
            <a:r>
              <a:t>228</a:t>
            </a:r>
          </a:p>
        </p:txBody>
      </p:sp>
      <p:sp>
        <p:nvSpPr>
          <p:cNvPr id="134" name="219"/>
          <p:cNvSpPr/>
          <p:nvPr/>
        </p:nvSpPr>
        <p:spPr>
          <a:xfrm>
            <a:off x="7541698" y="2627076"/>
            <a:ext cx="1466033" cy="732784"/>
          </a:xfrm>
          <a:prstGeom prst="ellipse">
            <a:avLst/>
          </a:prstGeom>
          <a:solidFill>
            <a:schemeClr val="accent1">
              <a:satOff val="-3547"/>
              <a:lumOff val="-10352"/>
            </a:schemeClr>
          </a:solidFill>
          <a:ln w="19050">
            <a:solidFill>
              <a:srgbClr val="FFFFFF"/>
            </a:solidFill>
            <a:miter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/>
          <a:lstStyle>
            <a:lvl1pPr algn="ctr">
              <a:defRPr b="1">
                <a:solidFill>
                  <a:srgbClr val="FFFFFF"/>
                </a:solidFill>
              </a:defRPr>
            </a:lvl1pPr>
          </a:lstStyle>
          <a:p>
            <a:r>
              <a:t>219</a:t>
            </a:r>
          </a:p>
        </p:txBody>
      </p:sp>
      <p:sp>
        <p:nvSpPr>
          <p:cNvPr id="135" name="204"/>
          <p:cNvSpPr/>
          <p:nvPr/>
        </p:nvSpPr>
        <p:spPr>
          <a:xfrm>
            <a:off x="9720413" y="2627076"/>
            <a:ext cx="1466033" cy="732784"/>
          </a:xfrm>
          <a:prstGeom prst="ellipse">
            <a:avLst/>
          </a:prstGeom>
          <a:solidFill>
            <a:schemeClr val="accent1">
              <a:satOff val="-3547"/>
              <a:lumOff val="-10352"/>
            </a:schemeClr>
          </a:solidFill>
          <a:ln w="19050">
            <a:solidFill>
              <a:srgbClr val="FFFFFF"/>
            </a:solidFill>
            <a:miter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/>
          <a:lstStyle>
            <a:lvl1pPr algn="ctr">
              <a:defRPr b="1">
                <a:solidFill>
                  <a:srgbClr val="FFFFFF"/>
                </a:solidFill>
              </a:defRPr>
            </a:lvl1pPr>
          </a:lstStyle>
          <a:p>
            <a:r>
              <a:t>204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III FILAR - PARTNERSTWA TERYTORIALNE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008935"/>
          </a:xfrm>
          <a:prstGeom prst="rect">
            <a:avLst/>
          </a:prstGeom>
          <a:solidFill>
            <a:schemeClr val="accent5">
              <a:lumOff val="10098"/>
            </a:schemeClr>
          </a:solidFill>
          <a:ln w="6350">
            <a:solidFill>
              <a:schemeClr val="accent5"/>
            </a:solidFill>
            <a:miter lim="800000"/>
          </a:ln>
        </p:spPr>
        <p:txBody>
          <a:bodyPr/>
          <a:lstStyle>
            <a:lvl1pPr algn="ctr">
              <a:lnSpc>
                <a:spcPct val="100000"/>
              </a:lnSpc>
              <a:defRPr sz="3000" b="1"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pPr>
              <a:defRPr sz="1800" b="0"/>
            </a:pPr>
            <a:r>
              <a:rPr sz="3000" b="1"/>
              <a:t>III FILAR - PARTNERSTWA TERYTORIALNE </a:t>
            </a:r>
          </a:p>
        </p:txBody>
      </p:sp>
      <p:sp>
        <p:nvSpPr>
          <p:cNvPr id="138" name="STRATEGIA  ZIT"/>
          <p:cNvSpPr/>
          <p:nvPr/>
        </p:nvSpPr>
        <p:spPr>
          <a:xfrm>
            <a:off x="2949665" y="2017153"/>
            <a:ext cx="6046934" cy="726060"/>
          </a:xfrm>
          <a:prstGeom prst="rect">
            <a:avLst/>
          </a:prstGeom>
          <a:solidFill>
            <a:srgbClr val="FFFFFF"/>
          </a:solidFill>
          <a:ln w="12700">
            <a:solidFill>
              <a:schemeClr val="accent1"/>
            </a:solidFill>
            <a:miter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/>
          <a:lstStyle>
            <a:lvl1pPr>
              <a:defRPr b="1">
                <a:solidFill>
                  <a:srgbClr val="4F71BF"/>
                </a:solidFill>
              </a:defRPr>
            </a:lvl1pPr>
          </a:lstStyle>
          <a:p>
            <a:r>
              <a:t>                                            STRATEGIA  ZIT </a:t>
            </a:r>
          </a:p>
        </p:txBody>
      </p:sp>
      <p:sp>
        <p:nvSpPr>
          <p:cNvPr id="139" name="I FILAR…"/>
          <p:cNvSpPr/>
          <p:nvPr/>
        </p:nvSpPr>
        <p:spPr>
          <a:xfrm>
            <a:off x="2561104" y="3711445"/>
            <a:ext cx="930742" cy="2426127"/>
          </a:xfrm>
          <a:prstGeom prst="rect">
            <a:avLst/>
          </a:prstGeom>
          <a:solidFill>
            <a:schemeClr val="accent1">
              <a:satOff val="-3547"/>
              <a:lumOff val="-10352"/>
            </a:schemeClr>
          </a:solidFill>
          <a:ln w="6350">
            <a:solidFill>
              <a:schemeClr val="accent5"/>
            </a:solidFill>
            <a:miter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r>
              <a:t>I FILAR </a:t>
            </a:r>
          </a:p>
          <a:p>
            <a:pPr algn="ctr">
              <a:defRPr>
                <a:solidFill>
                  <a:srgbClr val="FFFFFF"/>
                </a:solidFill>
              </a:defRPr>
            </a:pPr>
            <a:endParaRPr/>
          </a:p>
          <a:p>
            <a:pPr algn="ctr">
              <a:defRPr>
                <a:solidFill>
                  <a:srgbClr val="FFFFFF"/>
                </a:solidFill>
              </a:defRPr>
            </a:pPr>
            <a:r>
              <a:t>IP ZIT</a:t>
            </a:r>
          </a:p>
        </p:txBody>
      </p:sp>
      <p:sp>
        <p:nvSpPr>
          <p:cNvPr id="140" name="II FILAR"/>
          <p:cNvSpPr/>
          <p:nvPr/>
        </p:nvSpPr>
        <p:spPr>
          <a:xfrm>
            <a:off x="4589629" y="5417861"/>
            <a:ext cx="1270001" cy="719711"/>
          </a:xfrm>
          <a:prstGeom prst="rect">
            <a:avLst/>
          </a:prstGeom>
          <a:solidFill>
            <a:schemeClr val="accent1">
              <a:satOff val="-3547"/>
              <a:lumOff val="-10352"/>
            </a:schemeClr>
          </a:solidFill>
          <a:ln w="19050">
            <a:solidFill>
              <a:srgbClr val="FFFFFF"/>
            </a:solidFill>
            <a:miter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r>
              <a:t>II FILAR</a:t>
            </a:r>
          </a:p>
        </p:txBody>
      </p:sp>
      <p:sp>
        <p:nvSpPr>
          <p:cNvPr id="141" name="III FILAR…"/>
          <p:cNvSpPr/>
          <p:nvPr/>
        </p:nvSpPr>
        <p:spPr>
          <a:xfrm>
            <a:off x="6963764" y="3711445"/>
            <a:ext cx="2660781" cy="2426127"/>
          </a:xfrm>
          <a:prstGeom prst="rect">
            <a:avLst/>
          </a:prstGeom>
          <a:solidFill>
            <a:schemeClr val="accent1">
              <a:satOff val="-3547"/>
              <a:lumOff val="-10352"/>
            </a:schemeClr>
          </a:solidFill>
          <a:ln w="19050">
            <a:solidFill>
              <a:srgbClr val="FFFFFF"/>
            </a:solidFill>
            <a:miter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r>
              <a:t>III FILAR </a:t>
            </a:r>
          </a:p>
          <a:p>
            <a:pPr algn="ctr">
              <a:defRPr>
                <a:solidFill>
                  <a:srgbClr val="FFFFFF"/>
                </a:solidFill>
              </a:defRPr>
            </a:pPr>
            <a:endParaRPr/>
          </a:p>
          <a:p>
            <a:pPr algn="ctr">
              <a:defRPr>
                <a:solidFill>
                  <a:srgbClr val="FFFFFF"/>
                </a:solidFill>
              </a:defRPr>
            </a:pPr>
            <a:r>
              <a:t>Partnerstwa terytorialne</a:t>
            </a:r>
          </a:p>
        </p:txBody>
      </p:sp>
      <p:sp>
        <p:nvSpPr>
          <p:cNvPr id="142" name="Linia"/>
          <p:cNvSpPr/>
          <p:nvPr/>
        </p:nvSpPr>
        <p:spPr>
          <a:xfrm>
            <a:off x="788022" y="2841393"/>
            <a:ext cx="10615956" cy="1"/>
          </a:xfrm>
          <a:prstGeom prst="line">
            <a:avLst/>
          </a:prstGeom>
          <a:ln w="12700">
            <a:solidFill>
              <a:schemeClr val="accent1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Wspólna koncepcja tras rowerowych dla obszaru ZIT Aglomeracji Jeleniogórskiej…"/>
          <p:cNvSpPr txBox="1">
            <a:spLocks noGrp="1"/>
          </p:cNvSpPr>
          <p:nvPr>
            <p:ph type="body" idx="1"/>
          </p:nvPr>
        </p:nvSpPr>
        <p:spPr>
          <a:xfrm>
            <a:off x="1154476" y="2777672"/>
            <a:ext cx="10199324" cy="3399291"/>
          </a:xfrm>
          <a:prstGeom prst="rect">
            <a:avLst/>
          </a:prstGeom>
        </p:spPr>
        <p:txBody>
          <a:bodyPr/>
          <a:lstStyle/>
          <a:p>
            <a:pPr marL="0" indent="266700">
              <a:buSzTx/>
              <a:buFontTx/>
              <a:buNone/>
            </a:pPr>
            <a:r>
              <a:t>Wspólna koncepcja tras rowerowych dla obszaru ZIT Aglomeracji Jeleniogórskiej</a:t>
            </a:r>
          </a:p>
          <a:p>
            <a:pPr marL="0" indent="266700">
              <a:buSzTx/>
              <a:buFontTx/>
              <a:buNone/>
            </a:pPr>
            <a:endParaRPr/>
          </a:p>
          <a:p>
            <a:pPr marL="0" indent="266700">
              <a:buSzTx/>
              <a:buFontTx/>
              <a:buNone/>
            </a:pPr>
            <a:r>
              <a:t>Plan adaptacji do zmian klimatu Aglomeracji Jeleniogórskiej</a:t>
            </a:r>
          </a:p>
        </p:txBody>
      </p:sp>
      <p:sp>
        <p:nvSpPr>
          <p:cNvPr id="145" name="Strzałka"/>
          <p:cNvSpPr/>
          <p:nvPr/>
        </p:nvSpPr>
        <p:spPr>
          <a:xfrm>
            <a:off x="940363" y="2769492"/>
            <a:ext cx="414310" cy="349486"/>
          </a:xfrm>
          <a:prstGeom prst="rightArrow">
            <a:avLst>
              <a:gd name="adj1" fmla="val 32000"/>
              <a:gd name="adj2" fmla="val 83929"/>
            </a:avLst>
          </a:prstGeom>
          <a:solidFill>
            <a:schemeClr val="accent1">
              <a:satOff val="-3547"/>
              <a:lumOff val="-10352"/>
            </a:schemeClr>
          </a:solidFill>
          <a:ln w="6350">
            <a:solidFill>
              <a:schemeClr val="accent5"/>
            </a:solidFill>
            <a:miter/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46" name="Strzałka"/>
          <p:cNvSpPr/>
          <p:nvPr/>
        </p:nvSpPr>
        <p:spPr>
          <a:xfrm>
            <a:off x="940363" y="4225594"/>
            <a:ext cx="414310" cy="349485"/>
          </a:xfrm>
          <a:prstGeom prst="rightArrow">
            <a:avLst>
              <a:gd name="adj1" fmla="val 32000"/>
              <a:gd name="adj2" fmla="val 83929"/>
            </a:avLst>
          </a:prstGeom>
          <a:solidFill>
            <a:schemeClr val="accent1">
              <a:satOff val="-3547"/>
              <a:lumOff val="-10352"/>
            </a:schemeClr>
          </a:solidFill>
          <a:ln w="6350">
            <a:solidFill>
              <a:schemeClr val="accent5"/>
            </a:solidFill>
            <a:miter/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47" name="DZIAŁANIA ZIT AJ CEMENTUJĄCE PARTNERSTWA TERYTORIALNE"/>
          <p:cNvSpPr/>
          <p:nvPr/>
        </p:nvSpPr>
        <p:spPr>
          <a:xfrm>
            <a:off x="838200" y="365125"/>
            <a:ext cx="10515600" cy="1008935"/>
          </a:xfrm>
          <a:prstGeom prst="rect">
            <a:avLst/>
          </a:prstGeom>
          <a:solidFill>
            <a:schemeClr val="accent5">
              <a:lumOff val="10098"/>
            </a:schemeClr>
          </a:solidFill>
          <a:ln w="6350">
            <a:solidFill>
              <a:schemeClr val="accent5"/>
            </a:solidFill>
            <a:miter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/>
          <a:p>
            <a:pPr algn="ctr">
              <a:defRPr>
                <a:solidFill>
                  <a:srgbClr val="FFFFFF"/>
                </a:solidFill>
              </a:defRPr>
            </a:pPr>
            <a:r>
              <a:rPr sz="3000" b="1"/>
              <a:t>DZIAŁANIA ZIT AJ CEMENTUJĄCE PARTNERSTWA TERYTORIALNE</a:t>
            </a:r>
            <a:r>
              <a:t> 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Tytuł 1"/>
          <p:cNvSpPr txBox="1">
            <a:spLocks noGrp="1"/>
          </p:cNvSpPr>
          <p:nvPr>
            <p:ph type="title"/>
          </p:nvPr>
        </p:nvSpPr>
        <p:spPr>
          <a:xfrm>
            <a:off x="734505" y="4562206"/>
            <a:ext cx="10515601" cy="1325564"/>
          </a:xfrm>
          <a:prstGeom prst="rect">
            <a:avLst/>
          </a:prstGeom>
        </p:spPr>
        <p:txBody>
          <a:bodyPr/>
          <a:lstStyle>
            <a:lvl1pPr algn="ctr">
              <a:defRPr sz="2400"/>
            </a:lvl1pPr>
          </a:lstStyle>
          <a:p>
            <a:r>
              <a:t>Projekt: „Kształtowanie umiejętności zarządzania w Związkach ZIT – Zintegrowani”</a:t>
            </a:r>
          </a:p>
        </p:txBody>
      </p:sp>
      <p:pic>
        <p:nvPicPr>
          <p:cNvPr id="150" name="Symbol zastępczy zawartości 4" descr="Symbol zastępczy zawartości 4"/>
          <p:cNvPicPr>
            <a:picLocks noChangeAspect="1"/>
          </p:cNvPicPr>
          <p:nvPr/>
        </p:nvPicPr>
        <p:blipFill>
          <a:blip r:embed="rId2"/>
          <a:srcRect t="37764"/>
          <a:stretch>
            <a:fillRect/>
          </a:stretch>
        </p:blipFill>
        <p:spPr>
          <a:xfrm>
            <a:off x="381783" y="365125"/>
            <a:ext cx="10593191" cy="4091827"/>
          </a:xfrm>
          <a:prstGeom prst="rect">
            <a:avLst/>
          </a:prstGeom>
          <a:ln w="12700">
            <a:miter lim="400000"/>
          </a:ln>
        </p:spPr>
      </p:pic>
      <p:sp>
        <p:nvSpPr>
          <p:cNvPr id="151" name="pole tekstowe 6"/>
          <p:cNvSpPr txBox="1"/>
          <p:nvPr/>
        </p:nvSpPr>
        <p:spPr>
          <a:xfrm>
            <a:off x="3463650" y="2218010"/>
            <a:ext cx="5264700" cy="4970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>
              <a:defRPr sz="3200" b="1">
                <a:solidFill>
                  <a:srgbClr val="210773"/>
                </a:solidFill>
              </a:defRPr>
            </a:lvl1pPr>
          </a:lstStyle>
          <a:p>
            <a:r>
              <a:t>Dziękuję za uwagę.</a:t>
            </a:r>
          </a:p>
        </p:txBody>
      </p:sp>
      <p:pic>
        <p:nvPicPr>
          <p:cNvPr id="152" name="Obraz 2" descr="Obraz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3079" y="5654675"/>
            <a:ext cx="6085842" cy="8382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Motyw pakietu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Motyw pakietu Office">
  <a:themeElements>
    <a:clrScheme name="Motyw pakietu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Motyw pakietu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311</Words>
  <Application>Microsoft Office PowerPoint</Application>
  <PresentationFormat>Panoramiczny</PresentationFormat>
  <Paragraphs>76</Paragraphs>
  <Slides>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Motyw pakietu Office</vt:lpstr>
      <vt:lpstr>Prezentacja programu PowerPoint</vt:lpstr>
      <vt:lpstr>FILARY REALIZACJI ZIT</vt:lpstr>
      <vt:lpstr>Prezentacja programu PowerPoint</vt:lpstr>
      <vt:lpstr>ZAKRES ZADAŃ ZIT AJ JAKO IP RPO WD 2014-2020</vt:lpstr>
      <vt:lpstr>Prezentacja programu PowerPoint</vt:lpstr>
      <vt:lpstr>Prezentacja programu PowerPoint</vt:lpstr>
      <vt:lpstr>III FILAR - PARTNERSTWA TERYTORIALNE </vt:lpstr>
      <vt:lpstr>Prezentacja programu PowerPoint</vt:lpstr>
      <vt:lpstr>Projekt: „Kształtowanie umiejętności zarządzania w Związkach ZIT – Zintegrowani”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Michał Guz</dc:creator>
  <cp:lastModifiedBy>Michał Guz</cp:lastModifiedBy>
  <cp:revision>1</cp:revision>
  <dcterms:modified xsi:type="dcterms:W3CDTF">2025-05-23T17:14:51Z</dcterms:modified>
</cp:coreProperties>
</file>