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media/image1.png" ContentType="image/png"/>
  <Override PartName="/ppt/media/image25.png" ContentType="image/png"/>
  <Override PartName="/ppt/media/image2.wmf" ContentType="image/x-wmf"/>
  <Override PartName="/ppt/media/image8.jpeg" ContentType="image/jpeg"/>
  <Override PartName="/ppt/media/image3.png" ContentType="image/png"/>
  <Override PartName="/ppt/media/image16.png" ContentType="image/png"/>
  <Override PartName="/ppt/media/image6.jpeg" ContentType="image/jpeg"/>
  <Override PartName="/ppt/media/image4.jpeg" ContentType="image/jpeg"/>
  <Override PartName="/ppt/media/image18.png" ContentType="image/png"/>
  <Override PartName="/ppt/media/image5.jpeg" ContentType="image/jpeg"/>
  <Override PartName="/ppt/media/image10.jpeg" ContentType="image/jpeg"/>
  <Override PartName="/ppt/media/image7.jpeg" ContentType="image/jpeg"/>
  <Override PartName="/ppt/media/image9.jpeg" ContentType="image/jpeg"/>
  <Override PartName="/ppt/media/image24.png" ContentType="image/png"/>
  <Override PartName="/ppt/media/image11.png" ContentType="image/png"/>
  <Override PartName="/ppt/media/image12.emf" ContentType="image/x-emf"/>
  <Override PartName="/ppt/media/image13.png" ContentType="image/png"/>
  <Override PartName="/ppt/media/image14.emf" ContentType="image/x-emf"/>
  <Override PartName="/ppt/media/image15.png" ContentType="image/png"/>
  <Override PartName="/ppt/media/image17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embeddings/oleObject1.docx" ContentType="application/vnd.openxmlformats-officedocument.wordprocessingml.document"/>
  <Override PartName="/ppt/embeddings/oleObject2.docx" ContentType="application/vnd.openxmlformats-officedocument.wordprocessingml.document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A57D8DB-B796-440A-9CC0-79EEB293F49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B545492-8E79-4D9D-9969-3A22F79A96D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E32B1C6-86AB-49D9-A5BC-05CE3D606D7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22809BD-BA26-4EB5-98F3-A6DD6D305AB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236E861-5D21-4C29-BDA5-A9753197FDA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81799C3-685C-4486-A17F-49884ECB19B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5D828F5-DFA7-4760-B30F-37FAD49AD1D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F294EAE-0B8C-4B64-AC66-55C08FB8577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B594363-54DD-40A1-86EF-8455AE37AAE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4734D5C-817A-4EBF-981F-8280D2138AC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8CF2884-8EBF-42A0-9202-7DF8B8175F5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D471EF7-A50A-4A7E-A9A6-1AEFE1A6FA1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7531685-116D-4B5D-8A90-64B94C4C4B8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5F549D0-8977-486A-87C4-18B6FF73615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19F2E80-7C7C-4941-8616-CEA14535F37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B133F00-6670-400E-B3FD-9FCD08131D9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E444F60-CA3C-4167-A583-229DF5F6FE9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A5E71F5-3D0F-4CAE-AE98-04E361D3188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F1E1CA1-A510-4FBD-AB4C-4A8F3369756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238820F-E21B-4F19-B203-BB905DFCCAA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245422B-0129-4C35-B935-651455EBEE9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AC4E072-514F-4070-BB2B-8FD23A02A49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E5BE9C6-B984-4419-B5DE-124B1AFF6D2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14F15F9-A52F-42B4-A533-935B68C1F13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50E7BA2-4E0C-4C5F-9B61-58798D4FA9A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03FDEE7-E227-4482-A157-3F94D0A7218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6336925-D1FB-438B-BAA3-1FCDFB72E52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8B17A1B-E0CE-449A-956E-0633018B3EC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C15F4CE-A0FC-4226-84B0-E37E763042A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75B2A8C-51AE-45C5-A60F-7E81705BBC0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0E99B66-0C91-4113-A91B-3C09D5DA520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6A8B554-376A-4707-91B1-794FAE69C3D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42F51FB-1859-49DC-B6BB-C479FB3EA23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93AA68C-E3D1-434F-B970-0E8DA4CB9C0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AA52FC5-6804-464A-9D39-72EDEBC595D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00C4D9E-53C3-4F91-B118-FF3D7CF4011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FBDF729-28B5-4EA0-B4C3-2B93BD0243C8}" type="slidenum">
              <a:rPr b="0" lang="pl-PL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1C45063-D60D-47D7-96B0-09C3BE7C79A8}" type="slidenum">
              <a:rPr b="0" lang="pl-PL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34B3DBE-41C1-4954-B3BD-0C7F603F22FA}" type="slidenum">
              <a:rPr b="0" lang="pl-PL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1.png"/><Relationship Id="rId3" Type="http://schemas.openxmlformats.org/officeDocument/2006/relationships/package" Target="../embeddings/oleObject1.docx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package" Target="../embeddings/oleObject2.docx"/><Relationship Id="rId7" Type="http://schemas.openxmlformats.org/officeDocument/2006/relationships/image" Target="../media/image14.emf"/><Relationship Id="rId8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5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7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1.png"/><Relationship Id="rId3" Type="http://schemas.openxmlformats.org/officeDocument/2006/relationships/image" Target="../media/image3.png"/><Relationship Id="rId4" Type="http://schemas.openxmlformats.org/officeDocument/2006/relationships/image" Target="../media/image3.png"/><Relationship Id="rId5" Type="http://schemas.openxmlformats.org/officeDocument/2006/relationships/image" Target="../media/image3.png"/><Relationship Id="rId6" Type="http://schemas.openxmlformats.org/officeDocument/2006/relationships/image" Target="../media/image3.png"/><Relationship Id="rId7" Type="http://schemas.openxmlformats.org/officeDocument/2006/relationships/image" Target="../media/image22.png"/><Relationship Id="rId8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Obraz 4" descr=""/>
          <p:cNvPicPr/>
          <p:nvPr/>
        </p:nvPicPr>
        <p:blipFill>
          <a:blip r:embed="rId1"/>
          <a:srcRect l="0" t="0" r="0" b="16444"/>
          <a:stretch/>
        </p:blipFill>
        <p:spPr>
          <a:xfrm>
            <a:off x="1010520" y="0"/>
            <a:ext cx="10170000" cy="5729040"/>
          </a:xfrm>
          <a:prstGeom prst="rect">
            <a:avLst/>
          </a:prstGeom>
          <a:ln w="0">
            <a:noFill/>
          </a:ln>
        </p:spPr>
      </p:pic>
      <p:sp>
        <p:nvSpPr>
          <p:cNvPr id="164" name="pole tekstowe 5"/>
          <p:cNvSpPr/>
          <p:nvPr/>
        </p:nvSpPr>
        <p:spPr>
          <a:xfrm>
            <a:off x="2880000" y="3152160"/>
            <a:ext cx="683928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l-PL" sz="3000" spc="-1" strike="noStrike">
                <a:solidFill>
                  <a:srgbClr val="210773"/>
                </a:solidFill>
                <a:latin typeface="Segoe UI Semibold"/>
                <a:ea typeface="Sans Serif Collection"/>
              </a:rPr>
              <a:t>Partnerstwo w praktyce – projekt pt. Centrum usług turystycznych i promocji produktów regionalnych Kowary-Gmina Leśna.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Obraz 3" descr=""/>
          <p:cNvPicPr/>
          <p:nvPr/>
        </p:nvPicPr>
        <p:blipFill>
          <a:blip r:embed="rId2"/>
          <a:stretch/>
        </p:blipFill>
        <p:spPr>
          <a:xfrm>
            <a:off x="3060720" y="5874840"/>
            <a:ext cx="6069240" cy="946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81480" y="414036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pl-PL" sz="2000" spc="-1" strike="noStrike">
                <a:solidFill>
                  <a:schemeClr val="dk1"/>
                </a:solidFill>
                <a:latin typeface="Calibri Light"/>
              </a:rPr>
              <a:t>Prezentacja opracowana w ramach projektu:</a:t>
            </a:r>
            <a:br>
              <a:rPr sz="2000"/>
            </a:br>
            <a:r>
              <a:rPr b="0" lang="pl-PL" sz="2000" spc="-1" strike="noStrike">
                <a:solidFill>
                  <a:schemeClr val="dk1"/>
                </a:solidFill>
                <a:latin typeface="Calibri Light"/>
              </a:rPr>
              <a:t>„Kształtowanie umiejętności zarządzania w Związkach ZIT – Zintegrowani”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Symbol zastępczy zawartości 4" descr=""/>
          <p:cNvPicPr/>
          <p:nvPr/>
        </p:nvPicPr>
        <p:blipFill>
          <a:blip r:embed="rId1"/>
          <a:srcRect l="0" t="37764" r="0" b="0"/>
          <a:stretch/>
        </p:blipFill>
        <p:spPr>
          <a:xfrm>
            <a:off x="-92160" y="-355320"/>
            <a:ext cx="10592280" cy="4090680"/>
          </a:xfrm>
          <a:prstGeom prst="rect">
            <a:avLst/>
          </a:prstGeom>
          <a:ln w="0">
            <a:noFill/>
          </a:ln>
        </p:spPr>
      </p:pic>
      <p:sp>
        <p:nvSpPr>
          <p:cNvPr id="273" name="pole tekstowe 6"/>
          <p:cNvSpPr/>
          <p:nvPr/>
        </p:nvSpPr>
        <p:spPr>
          <a:xfrm>
            <a:off x="4169520" y="1630800"/>
            <a:ext cx="535500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l-PL" sz="2800" spc="-1" strike="noStrike">
                <a:solidFill>
                  <a:srgbClr val="210773"/>
                </a:solidFill>
                <a:latin typeface="Segoe UI Semibold"/>
                <a:ea typeface="Sans Serif Collection"/>
              </a:rPr>
              <a:t>Dziękuję za uwagę!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Obraz 2" descr=""/>
          <p:cNvPicPr/>
          <p:nvPr/>
        </p:nvPicPr>
        <p:blipFill>
          <a:blip r:embed="rId2"/>
          <a:stretch/>
        </p:blipFill>
        <p:spPr>
          <a:xfrm>
            <a:off x="3016440" y="5786640"/>
            <a:ext cx="6071040" cy="94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Symbol zastępczy zawartości 2" descr=""/>
          <p:cNvPicPr/>
          <p:nvPr/>
        </p:nvPicPr>
        <p:blipFill>
          <a:blip r:embed="rId1"/>
          <a:stretch/>
        </p:blipFill>
        <p:spPr>
          <a:xfrm>
            <a:off x="0" y="0"/>
            <a:ext cx="12218760" cy="6856920"/>
          </a:xfrm>
          <a:prstGeom prst="rect">
            <a:avLst/>
          </a:prstGeom>
          <a:ln w="0">
            <a:noFill/>
          </a:ln>
        </p:spPr>
      </p:pic>
      <p:pic>
        <p:nvPicPr>
          <p:cNvPr id="168" name="Obraz 124" descr=""/>
          <p:cNvPicPr/>
          <p:nvPr/>
        </p:nvPicPr>
        <p:blipFill>
          <a:blip r:embed="rId2"/>
          <a:stretch/>
        </p:blipFill>
        <p:spPr>
          <a:xfrm>
            <a:off x="540000" y="3627360"/>
            <a:ext cx="3779280" cy="2311920"/>
          </a:xfrm>
          <a:prstGeom prst="rect">
            <a:avLst/>
          </a:prstGeom>
          <a:ln w="0">
            <a:noFill/>
          </a:ln>
        </p:spPr>
      </p:pic>
      <p:pic>
        <p:nvPicPr>
          <p:cNvPr id="169" name="Obraz 125" descr=""/>
          <p:cNvPicPr/>
          <p:nvPr/>
        </p:nvPicPr>
        <p:blipFill>
          <a:blip r:embed="rId3"/>
          <a:stretch/>
        </p:blipFill>
        <p:spPr>
          <a:xfrm>
            <a:off x="4320000" y="3627360"/>
            <a:ext cx="3631680" cy="2311920"/>
          </a:xfrm>
          <a:prstGeom prst="rect">
            <a:avLst/>
          </a:prstGeom>
          <a:ln w="0">
            <a:noFill/>
          </a:ln>
        </p:spPr>
      </p:pic>
      <p:pic>
        <p:nvPicPr>
          <p:cNvPr id="170" name="Obraz 126" descr=""/>
          <p:cNvPicPr/>
          <p:nvPr/>
        </p:nvPicPr>
        <p:blipFill>
          <a:blip r:embed="rId4"/>
          <a:stretch/>
        </p:blipFill>
        <p:spPr>
          <a:xfrm>
            <a:off x="7956720" y="3600000"/>
            <a:ext cx="4151880" cy="2339280"/>
          </a:xfrm>
          <a:prstGeom prst="rect">
            <a:avLst/>
          </a:prstGeom>
          <a:ln w="0">
            <a:noFill/>
          </a:ln>
        </p:spPr>
      </p:pic>
      <p:pic>
        <p:nvPicPr>
          <p:cNvPr id="171" name="Obraz 127" descr=""/>
          <p:cNvPicPr/>
          <p:nvPr/>
        </p:nvPicPr>
        <p:blipFill>
          <a:blip r:embed="rId5"/>
          <a:stretch/>
        </p:blipFill>
        <p:spPr>
          <a:xfrm>
            <a:off x="594360" y="540000"/>
            <a:ext cx="1825920" cy="2915280"/>
          </a:xfrm>
          <a:prstGeom prst="rect">
            <a:avLst/>
          </a:prstGeom>
          <a:ln w="0">
            <a:noFill/>
          </a:ln>
        </p:spPr>
      </p:pic>
      <p:pic>
        <p:nvPicPr>
          <p:cNvPr id="172" name="Obraz 128" descr=""/>
          <p:cNvPicPr/>
          <p:nvPr/>
        </p:nvPicPr>
        <p:blipFill>
          <a:blip r:embed="rId6"/>
          <a:stretch/>
        </p:blipFill>
        <p:spPr>
          <a:xfrm>
            <a:off x="4716000" y="504000"/>
            <a:ext cx="1799280" cy="2915280"/>
          </a:xfrm>
          <a:prstGeom prst="rect">
            <a:avLst/>
          </a:prstGeom>
          <a:ln w="0">
            <a:noFill/>
          </a:ln>
        </p:spPr>
      </p:pic>
      <p:pic>
        <p:nvPicPr>
          <p:cNvPr id="173" name="Obraz 129" descr=""/>
          <p:cNvPicPr/>
          <p:nvPr/>
        </p:nvPicPr>
        <p:blipFill>
          <a:blip r:embed="rId7"/>
          <a:stretch/>
        </p:blipFill>
        <p:spPr>
          <a:xfrm>
            <a:off x="2700000" y="540000"/>
            <a:ext cx="1799280" cy="2879280"/>
          </a:xfrm>
          <a:prstGeom prst="rect">
            <a:avLst/>
          </a:prstGeom>
          <a:ln w="0">
            <a:noFill/>
          </a:ln>
        </p:spPr>
      </p:pic>
      <p:pic>
        <p:nvPicPr>
          <p:cNvPr id="174" name="Obraz 130" descr=""/>
          <p:cNvPicPr/>
          <p:nvPr/>
        </p:nvPicPr>
        <p:blipFill>
          <a:blip r:embed="rId8"/>
          <a:stretch/>
        </p:blipFill>
        <p:spPr>
          <a:xfrm>
            <a:off x="6700680" y="540000"/>
            <a:ext cx="5358600" cy="287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6" name="Symbol zastępczy zawartości 4" descr=""/>
          <p:cNvPicPr/>
          <p:nvPr/>
        </p:nvPicPr>
        <p:blipFill>
          <a:blip r:embed="rId1"/>
          <a:stretch/>
        </p:blipFill>
        <p:spPr>
          <a:xfrm>
            <a:off x="0" y="0"/>
            <a:ext cx="12218760" cy="6856920"/>
          </a:xfrm>
          <a:prstGeom prst="rect">
            <a:avLst/>
          </a:prstGeom>
          <a:ln w="0">
            <a:noFill/>
          </a:ln>
        </p:spPr>
      </p:pic>
      <p:pic>
        <p:nvPicPr>
          <p:cNvPr id="177" name="Symbol zastępczy zawartości 1" descr=""/>
          <p:cNvPicPr/>
          <p:nvPr/>
        </p:nvPicPr>
        <p:blipFill>
          <a:blip r:embed="rId2"/>
          <a:srcRect l="0" t="37764" r="0" b="0"/>
          <a:stretch/>
        </p:blipFill>
        <p:spPr>
          <a:xfrm>
            <a:off x="1080360" y="2568960"/>
            <a:ext cx="10592280" cy="4090680"/>
          </a:xfrm>
          <a:prstGeom prst="rect">
            <a:avLst/>
          </a:prstGeom>
          <a:ln w="0">
            <a:noFill/>
          </a:ln>
        </p:spPr>
      </p:pic>
      <p:sp>
        <p:nvSpPr>
          <p:cNvPr id="178" name="pole tekstowe 134"/>
          <p:cNvSpPr/>
          <p:nvPr/>
        </p:nvSpPr>
        <p:spPr>
          <a:xfrm>
            <a:off x="4320000" y="4320000"/>
            <a:ext cx="5759280" cy="123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Koszty całkowite: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9 730 200,00 zł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Wydatki kwalifikowane: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5 596 314,00zł /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3 917 419,80zł ( 70%)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79" name=""/>
          <p:cNvGraphicFramePr/>
          <p:nvPr/>
        </p:nvGraphicFramePr>
        <p:xfrm>
          <a:off x="820080" y="1463400"/>
          <a:ext cx="10159200" cy="2856600"/>
        </p:xfrm>
        <a:graphic>
          <a:graphicData uri="http://schemas.openxmlformats.org/presentationml/2006/ole">
            <p:oleObj progId="Word.Document.12" r:id="rId3" spid="">
              <p:embed/>
              <p:pic>
                <p:nvPicPr>
                  <p:cNvPr id="180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820080" y="1463400"/>
                    <a:ext cx="10159200" cy="28566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81" name="Tytuł 4"/>
          <p:cNvSpPr/>
          <p:nvPr/>
        </p:nvSpPr>
        <p:spPr>
          <a:xfrm>
            <a:off x="838440" y="365400"/>
            <a:ext cx="10514520" cy="13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pl-PL" sz="3000" spc="-1" strike="noStrike">
                <a:solidFill>
                  <a:schemeClr val="dk1"/>
                </a:solidFill>
                <a:latin typeface="Segoe UI Semibold"/>
                <a:ea typeface="Sans Serif Collection"/>
              </a:rPr>
              <a:t>„</a:t>
            </a:r>
            <a:r>
              <a:rPr b="1" lang="pl-PL" sz="3000" spc="-1" strike="noStrike">
                <a:solidFill>
                  <a:schemeClr val="dk1"/>
                </a:solidFill>
                <a:latin typeface="Segoe UI Semibold"/>
                <a:ea typeface="Sans Serif Collection"/>
              </a:rPr>
              <a:t>Centrum usług turystycznych i promocji produktów regionalnych Kowary-Leśna”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5"/>
          <a:stretch/>
        </p:blipFill>
        <p:spPr>
          <a:xfrm>
            <a:off x="1562040" y="3899880"/>
            <a:ext cx="1677600" cy="1823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83" name=""/>
          <p:cNvGraphicFramePr/>
          <p:nvPr/>
        </p:nvGraphicFramePr>
        <p:xfrm>
          <a:off x="3701520" y="1802520"/>
          <a:ext cx="9474480" cy="2049480"/>
        </p:xfrm>
        <a:graphic>
          <a:graphicData uri="http://schemas.openxmlformats.org/presentationml/2006/ole">
            <p:oleObj progId="Word.Document.12" r:id="rId6" spid="">
              <p:embed/>
              <p:pic>
                <p:nvPicPr>
                  <p:cNvPr id="184" name="" descr=""/>
                  <p:cNvPicPr/>
                  <p:nvPr/>
                </p:nvPicPr>
                <p:blipFill>
                  <a:blip r:embed="rId7"/>
                  <a:stretch/>
                </p:blipFill>
                <p:spPr>
                  <a:xfrm>
                    <a:off x="3701520" y="1802520"/>
                    <a:ext cx="9474480" cy="20494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Symbol zastępczy zawartości 3" descr=""/>
          <p:cNvPicPr/>
          <p:nvPr/>
        </p:nvPicPr>
        <p:blipFill>
          <a:blip r:embed="rId1"/>
          <a:stretch/>
        </p:blipFill>
        <p:spPr>
          <a:xfrm>
            <a:off x="0" y="0"/>
            <a:ext cx="12218760" cy="6856920"/>
          </a:xfrm>
          <a:prstGeom prst="rect">
            <a:avLst/>
          </a:prstGeom>
          <a:ln w="0">
            <a:noFill/>
          </a:ln>
        </p:spPr>
      </p:pic>
      <p:pic>
        <p:nvPicPr>
          <p:cNvPr id="187" name="" descr=""/>
          <p:cNvPicPr/>
          <p:nvPr/>
        </p:nvPicPr>
        <p:blipFill>
          <a:blip r:embed="rId2"/>
          <a:stretch/>
        </p:blipFill>
        <p:spPr>
          <a:xfrm>
            <a:off x="2177280" y="816480"/>
            <a:ext cx="4673160" cy="2940480"/>
          </a:xfrm>
          <a:prstGeom prst="rect">
            <a:avLst/>
          </a:prstGeom>
          <a:ln w="0">
            <a:noFill/>
          </a:ln>
        </p:spPr>
      </p:pic>
      <p:pic>
        <p:nvPicPr>
          <p:cNvPr id="188" name="" descr=""/>
          <p:cNvPicPr/>
          <p:nvPr/>
        </p:nvPicPr>
        <p:blipFill>
          <a:blip r:embed="rId3"/>
          <a:stretch/>
        </p:blipFill>
        <p:spPr>
          <a:xfrm>
            <a:off x="7513920" y="1476000"/>
            <a:ext cx="2029320" cy="2159640"/>
          </a:xfrm>
          <a:prstGeom prst="rect">
            <a:avLst/>
          </a:prstGeom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4"/>
          <a:stretch/>
        </p:blipFill>
        <p:spPr>
          <a:xfrm>
            <a:off x="1718640" y="3960000"/>
            <a:ext cx="8361000" cy="289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rostokąt 48"/>
          <p:cNvSpPr/>
          <p:nvPr/>
        </p:nvSpPr>
        <p:spPr>
          <a:xfrm>
            <a:off x="3918600" y="2449440"/>
            <a:ext cx="209016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MARKA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KOWAR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rostokąt 49"/>
          <p:cNvSpPr/>
          <p:nvPr/>
        </p:nvSpPr>
        <p:spPr>
          <a:xfrm>
            <a:off x="5704560" y="3984840"/>
            <a:ext cx="1915560" cy="750960"/>
          </a:xfrm>
          <a:prstGeom prst="rect">
            <a:avLst/>
          </a:prstGeom>
          <a:solidFill>
            <a:srgbClr val="ff99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2" name="Prostokąt 50"/>
          <p:cNvSpPr/>
          <p:nvPr/>
        </p:nvSpPr>
        <p:spPr>
          <a:xfrm>
            <a:off x="3177720" y="1926720"/>
            <a:ext cx="1871640" cy="424080"/>
          </a:xfrm>
          <a:prstGeom prst="rect">
            <a:avLst/>
          </a:prstGeom>
          <a:solidFill>
            <a:srgbClr val="9999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Dworzec PKP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rostokąt 51"/>
          <p:cNvSpPr/>
          <p:nvPr/>
        </p:nvSpPr>
        <p:spPr>
          <a:xfrm>
            <a:off x="5224680" y="1893600"/>
            <a:ext cx="2001960" cy="390600"/>
          </a:xfrm>
          <a:prstGeom prst="rect">
            <a:avLst/>
          </a:prstGeom>
          <a:solidFill>
            <a:srgbClr val="eeeeee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Park Rodzinny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rostokąt 52"/>
          <p:cNvSpPr/>
          <p:nvPr/>
        </p:nvSpPr>
        <p:spPr>
          <a:xfrm>
            <a:off x="4310640" y="2972520"/>
            <a:ext cx="1479600" cy="555120"/>
          </a:xfrm>
          <a:prstGeom prst="rect">
            <a:avLst/>
          </a:prstGeom>
          <a:solidFill>
            <a:srgbClr val="00cccc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ffffff"/>
                </a:solidFill>
                <a:latin typeface="Arial"/>
                <a:ea typeface="DejaVu Sans"/>
              </a:rPr>
              <a:t>Muzeum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ffffff"/>
                </a:solidFill>
                <a:latin typeface="Arial"/>
                <a:ea typeface="DejaVu Sans"/>
              </a:rPr>
              <a:t>„</a:t>
            </a:r>
            <a:r>
              <a:rPr b="0" lang="pl-PL" sz="1600" spc="-1" strike="noStrike">
                <a:solidFill>
                  <a:srgbClr val="ffffff"/>
                </a:solidFill>
                <a:latin typeface="Arial"/>
                <a:ea typeface="DejaVu Sans"/>
              </a:rPr>
              <a:t>Biedronka”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rostokąt 53"/>
          <p:cNvSpPr/>
          <p:nvPr/>
        </p:nvSpPr>
        <p:spPr>
          <a:xfrm>
            <a:off x="2926080" y="3421800"/>
            <a:ext cx="1566360" cy="455400"/>
          </a:xfrm>
          <a:prstGeom prst="rect">
            <a:avLst/>
          </a:prstGeom>
          <a:solidFill>
            <a:srgbClr val="669999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000000"/>
                </a:solidFill>
                <a:latin typeface="Arial"/>
                <a:ea typeface="DejaVu Sans"/>
              </a:rPr>
              <a:t>BROWAR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rostokąt 54"/>
          <p:cNvSpPr/>
          <p:nvPr/>
        </p:nvSpPr>
        <p:spPr>
          <a:xfrm>
            <a:off x="4179960" y="3951360"/>
            <a:ext cx="1348920" cy="455760"/>
          </a:xfrm>
          <a:prstGeom prst="rect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stadion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rostokąt 55"/>
          <p:cNvSpPr/>
          <p:nvPr/>
        </p:nvSpPr>
        <p:spPr>
          <a:xfrm>
            <a:off x="566280" y="391320"/>
            <a:ext cx="2263320" cy="68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KARPACZ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3 mln 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rostokąt 56"/>
          <p:cNvSpPr/>
          <p:nvPr/>
        </p:nvSpPr>
        <p:spPr>
          <a:xfrm>
            <a:off x="391680" y="1241280"/>
            <a:ext cx="1609920" cy="42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ŚCIEGNY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Łącznik prosty 8"/>
          <p:cNvSpPr/>
          <p:nvPr/>
        </p:nvSpPr>
        <p:spPr>
          <a:xfrm>
            <a:off x="827640" y="914040"/>
            <a:ext cx="1800" cy="392040"/>
          </a:xfrm>
          <a:prstGeom prst="line">
            <a:avLst/>
          </a:prstGeom>
          <a:ln w="9360">
            <a:solidFill>
              <a:srgbClr val="000000"/>
            </a:solidFill>
            <a:round/>
            <a:headEnd len="med" type="diamond" w="med"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0" name="Łącznik prosty 9"/>
          <p:cNvSpPr/>
          <p:nvPr/>
        </p:nvSpPr>
        <p:spPr>
          <a:xfrm>
            <a:off x="827640" y="1567800"/>
            <a:ext cx="1800" cy="392040"/>
          </a:xfrm>
          <a:prstGeom prst="line">
            <a:avLst/>
          </a:prstGeom>
          <a:ln w="9360">
            <a:solidFill>
              <a:srgbClr val="000000"/>
            </a:solidFill>
            <a:round/>
            <a:headEnd len="med" type="diamond" w="med"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1" name="Łącznik prosty 10"/>
          <p:cNvSpPr/>
          <p:nvPr/>
        </p:nvSpPr>
        <p:spPr>
          <a:xfrm>
            <a:off x="740880" y="2351160"/>
            <a:ext cx="2655720" cy="392040"/>
          </a:xfrm>
          <a:prstGeom prst="line">
            <a:avLst/>
          </a:prstGeom>
          <a:ln w="9360">
            <a:solidFill>
              <a:srgbClr val="000000"/>
            </a:solidFill>
            <a:round/>
            <a:headEnd len="med" type="diamond" w="med"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02" name="Obraz 7" descr=""/>
          <p:cNvPicPr/>
          <p:nvPr/>
        </p:nvPicPr>
        <p:blipFill>
          <a:blip r:embed="rId1"/>
          <a:stretch/>
        </p:blipFill>
        <p:spPr>
          <a:xfrm rot="361200">
            <a:off x="2067120" y="2246760"/>
            <a:ext cx="655200" cy="294120"/>
          </a:xfrm>
          <a:prstGeom prst="rect">
            <a:avLst/>
          </a:prstGeom>
          <a:ln w="0">
            <a:noFill/>
          </a:ln>
        </p:spPr>
      </p:pic>
      <p:sp>
        <p:nvSpPr>
          <p:cNvPr id="203" name="Prostokąt 57"/>
          <p:cNvSpPr/>
          <p:nvPr/>
        </p:nvSpPr>
        <p:spPr>
          <a:xfrm>
            <a:off x="9971280" y="4865760"/>
            <a:ext cx="1784880" cy="455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WOJKÓW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Łącznik prosty 11"/>
          <p:cNvSpPr/>
          <p:nvPr/>
        </p:nvSpPr>
        <p:spPr>
          <a:xfrm>
            <a:off x="7837560" y="3886920"/>
            <a:ext cx="2133720" cy="947160"/>
          </a:xfrm>
          <a:prstGeom prst="line">
            <a:avLst/>
          </a:prstGeom>
          <a:ln w="9360">
            <a:solidFill>
              <a:srgbClr val="000000"/>
            </a:solidFill>
            <a:round/>
            <a:headEnd len="med" type="diamond" w="med"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5" name="Prostokąt 58"/>
          <p:cNvSpPr/>
          <p:nvPr/>
        </p:nvSpPr>
        <p:spPr>
          <a:xfrm>
            <a:off x="5877360" y="3993120"/>
            <a:ext cx="1915560" cy="70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  <a:spcBef>
                <a:spcPts val="286"/>
              </a:spcBef>
              <a:spcAft>
                <a:spcPts val="286"/>
              </a:spcAft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ZALEW</a:t>
            </a: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86"/>
              </a:spcBef>
              <a:spcAft>
                <a:spcPts val="286"/>
              </a:spcAft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run ścieżka</a:t>
            </a: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86"/>
              </a:spcBef>
              <a:spcAft>
                <a:spcPts val="286"/>
              </a:spcAft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200" spc="-1" strike="noStrike">
                <a:solidFill>
                  <a:srgbClr val="000000"/>
                </a:solidFill>
                <a:latin typeface="Arial"/>
                <a:ea typeface="Microsoft YaHei"/>
              </a:rPr>
              <a:t>plaża</a:t>
            </a: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" name="Obraz 8" descr=""/>
          <p:cNvPicPr/>
          <p:nvPr/>
        </p:nvPicPr>
        <p:blipFill>
          <a:blip r:embed="rId2"/>
          <a:stretch/>
        </p:blipFill>
        <p:spPr>
          <a:xfrm rot="1767600">
            <a:off x="8808840" y="3972600"/>
            <a:ext cx="607320" cy="371160"/>
          </a:xfrm>
          <a:prstGeom prst="rect">
            <a:avLst/>
          </a:prstGeom>
          <a:ln w="0">
            <a:noFill/>
          </a:ln>
        </p:spPr>
      </p:pic>
      <p:sp>
        <p:nvSpPr>
          <p:cNvPr id="207" name="Prostokąt 59"/>
          <p:cNvSpPr/>
          <p:nvPr/>
        </p:nvSpPr>
        <p:spPr>
          <a:xfrm>
            <a:off x="216720" y="6009480"/>
            <a:ext cx="2829600" cy="3261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STARÓWKA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Obraz 9" descr=""/>
          <p:cNvPicPr/>
          <p:nvPr/>
        </p:nvPicPr>
        <p:blipFill>
          <a:blip r:embed="rId3"/>
          <a:stretch/>
        </p:blipFill>
        <p:spPr>
          <a:xfrm rot="19833000">
            <a:off x="2618280" y="4082040"/>
            <a:ext cx="767520" cy="407520"/>
          </a:xfrm>
          <a:prstGeom prst="rect">
            <a:avLst/>
          </a:prstGeom>
          <a:ln w="0">
            <a:noFill/>
          </a:ln>
        </p:spPr>
      </p:pic>
      <p:sp>
        <p:nvSpPr>
          <p:cNvPr id="209" name="Prostokąt 60"/>
          <p:cNvSpPr/>
          <p:nvPr/>
        </p:nvSpPr>
        <p:spPr>
          <a:xfrm rot="19831200">
            <a:off x="329400" y="4479480"/>
            <a:ext cx="2766240" cy="114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Grzybek”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wieża ciśnień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franciszkańskie ogrody”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rostokąt 61"/>
          <p:cNvSpPr/>
          <p:nvPr/>
        </p:nvSpPr>
        <p:spPr>
          <a:xfrm>
            <a:off x="2524680" y="4832640"/>
            <a:ext cx="3004200" cy="124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cykl imprez: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-KOWARSKIE STRAGANY jarmark lokalny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-imprezy rowerowe, biegowe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-zjazd foodtracków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Obraz 11" descr=""/>
          <p:cNvPicPr/>
          <p:nvPr/>
        </p:nvPicPr>
        <p:blipFill>
          <a:blip r:embed="rId4"/>
          <a:stretch/>
        </p:blipFill>
        <p:spPr>
          <a:xfrm>
            <a:off x="216720" y="423000"/>
            <a:ext cx="304560" cy="425880"/>
          </a:xfrm>
          <a:prstGeom prst="rect">
            <a:avLst/>
          </a:prstGeom>
          <a:ln w="0">
            <a:noFill/>
          </a:ln>
        </p:spPr>
      </p:pic>
      <p:sp>
        <p:nvSpPr>
          <p:cNvPr id="212" name="Prostokąt 62"/>
          <p:cNvSpPr/>
          <p:nvPr/>
        </p:nvSpPr>
        <p:spPr>
          <a:xfrm>
            <a:off x="7662960" y="391320"/>
            <a:ext cx="4179240" cy="6530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INTEGRACJA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MIESZKAŃCÓW KOWAR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rostokąt 63"/>
          <p:cNvSpPr/>
          <p:nvPr/>
        </p:nvSpPr>
        <p:spPr>
          <a:xfrm>
            <a:off x="9840600" y="114336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Projekt 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200" spc="-1" strike="noStrike">
                <a:solidFill>
                  <a:srgbClr val="000000"/>
                </a:solidFill>
                <a:latin typeface="Arial"/>
                <a:ea typeface="DejaVu Sans"/>
              </a:rPr>
              <a:t>KOLOROWE MOSTY</a:t>
            </a: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rostokąt 64"/>
          <p:cNvSpPr/>
          <p:nvPr/>
        </p:nvSpPr>
        <p:spPr>
          <a:xfrm>
            <a:off x="9840600" y="176400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Parki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mieszkańców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rostokąt 65"/>
          <p:cNvSpPr/>
          <p:nvPr/>
        </p:nvSpPr>
        <p:spPr>
          <a:xfrm>
            <a:off x="7686000" y="112176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EKS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UTW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Łącznik prosty 12"/>
          <p:cNvSpPr/>
          <p:nvPr/>
        </p:nvSpPr>
        <p:spPr>
          <a:xfrm>
            <a:off x="2916360" y="6269760"/>
            <a:ext cx="6138720" cy="33120"/>
          </a:xfrm>
          <a:prstGeom prst="line">
            <a:avLst/>
          </a:prstGeom>
          <a:ln w="9360">
            <a:solidFill>
              <a:srgbClr val="000000"/>
            </a:solidFill>
            <a:round/>
            <a:headEnd len="med" type="diamond" w="med"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13680" bIns="-1368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17" name="Prostokąt 66"/>
          <p:cNvSpPr/>
          <p:nvPr/>
        </p:nvSpPr>
        <p:spPr>
          <a:xfrm>
            <a:off x="9840600" y="238320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KBO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rostokąt 67"/>
          <p:cNvSpPr/>
          <p:nvPr/>
        </p:nvSpPr>
        <p:spPr>
          <a:xfrm>
            <a:off x="9101160" y="6009480"/>
            <a:ext cx="2829600" cy="3261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PODGÓRZE ZDRÓJ?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9" name="Obraz 12" descr=""/>
          <p:cNvPicPr/>
          <p:nvPr/>
        </p:nvPicPr>
        <p:blipFill>
          <a:blip r:embed="rId5"/>
          <a:stretch/>
        </p:blipFill>
        <p:spPr>
          <a:xfrm>
            <a:off x="4087800" y="5911560"/>
            <a:ext cx="658080" cy="293040"/>
          </a:xfrm>
          <a:prstGeom prst="rect">
            <a:avLst/>
          </a:prstGeom>
          <a:ln w="0">
            <a:noFill/>
          </a:ln>
        </p:spPr>
      </p:pic>
      <p:sp>
        <p:nvSpPr>
          <p:cNvPr id="220" name="Prostokąt 68"/>
          <p:cNvSpPr/>
          <p:nvPr/>
        </p:nvSpPr>
        <p:spPr>
          <a:xfrm>
            <a:off x="7662960" y="1730880"/>
            <a:ext cx="2046240" cy="55548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NGO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rostokąt 69"/>
          <p:cNvSpPr/>
          <p:nvPr/>
        </p:nvSpPr>
        <p:spPr>
          <a:xfrm>
            <a:off x="5182200" y="1703520"/>
            <a:ext cx="2612520" cy="77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100" spc="-1" strike="noStrike">
                <a:solidFill>
                  <a:srgbClr val="000000"/>
                </a:solidFill>
                <a:latin typeface="Arial"/>
                <a:ea typeface="DejaVu Sans"/>
              </a:rPr>
              <a:t>dalsze zagospodarowanie</a:t>
            </a:r>
            <a:endParaRPr b="0" lang="pl-PL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rostokąt 70"/>
          <p:cNvSpPr/>
          <p:nvPr/>
        </p:nvSpPr>
        <p:spPr>
          <a:xfrm>
            <a:off x="3396600" y="2318760"/>
            <a:ext cx="2524320" cy="684720"/>
          </a:xfrm>
          <a:prstGeom prst="rect">
            <a:avLst/>
          </a:prstGeom>
          <a:solidFill>
            <a:srgbClr val="99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1" lang="pl-PL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pl-PL" sz="2400" spc="-1" strike="noStrike">
                <a:solidFill>
                  <a:srgbClr val="000000"/>
                </a:solidFill>
                <a:latin typeface="Arial"/>
                <a:ea typeface="DejaVu Sans"/>
              </a:rPr>
              <a:t>KOWARY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rostokąt 71"/>
          <p:cNvSpPr/>
          <p:nvPr/>
        </p:nvSpPr>
        <p:spPr>
          <a:xfrm>
            <a:off x="5921640" y="2939040"/>
            <a:ext cx="1696320" cy="586800"/>
          </a:xfrm>
          <a:prstGeom prst="rect">
            <a:avLst/>
          </a:prstGeom>
          <a:solidFill>
            <a:srgbClr val="ff66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ffffff"/>
                </a:solidFill>
                <a:latin typeface="Arial"/>
                <a:ea typeface="DejaVu Sans"/>
              </a:rPr>
              <a:t>Park Miniatur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rostokąt 72"/>
          <p:cNvSpPr/>
          <p:nvPr/>
        </p:nvSpPr>
        <p:spPr>
          <a:xfrm>
            <a:off x="5529960" y="111024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Made in Kowary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rostokąt 73"/>
          <p:cNvSpPr/>
          <p:nvPr/>
        </p:nvSpPr>
        <p:spPr>
          <a:xfrm>
            <a:off x="3222000" y="1697760"/>
            <a:ext cx="1673640" cy="24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  <a:ea typeface="DejaVu Sans"/>
              </a:rPr>
              <a:t>PPP zbiory z „B”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rostokąt 74"/>
          <p:cNvSpPr/>
          <p:nvPr/>
        </p:nvSpPr>
        <p:spPr>
          <a:xfrm>
            <a:off x="4963320" y="5911560"/>
            <a:ext cx="3307680" cy="455760"/>
          </a:xfrm>
          <a:prstGeom prst="rect">
            <a:avLst/>
          </a:prstGeom>
          <a:solidFill>
            <a:srgbClr val="729fcf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Stacja Sportów Zimowych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7" name="Obraz 13" descr=""/>
          <p:cNvPicPr/>
          <p:nvPr/>
        </p:nvPicPr>
        <p:blipFill>
          <a:blip r:embed="rId6"/>
          <a:stretch/>
        </p:blipFill>
        <p:spPr>
          <a:xfrm rot="20442600">
            <a:off x="6217200" y="5386320"/>
            <a:ext cx="585360" cy="476640"/>
          </a:xfrm>
          <a:prstGeom prst="rect">
            <a:avLst/>
          </a:prstGeom>
          <a:ln w="0">
            <a:noFill/>
          </a:ln>
        </p:spPr>
      </p:pic>
      <p:sp>
        <p:nvSpPr>
          <p:cNvPr id="228" name="Prostokąt 75"/>
          <p:cNvSpPr/>
          <p:nvPr/>
        </p:nvSpPr>
        <p:spPr>
          <a:xfrm>
            <a:off x="3352320" y="45648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MARKA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000000"/>
                </a:solidFill>
                <a:latin typeface="Arial"/>
                <a:ea typeface="DejaVu Sans"/>
              </a:rPr>
              <a:t>KOWAR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rostokąt 76"/>
          <p:cNvSpPr/>
          <p:nvPr/>
        </p:nvSpPr>
        <p:spPr>
          <a:xfrm>
            <a:off x="5877360" y="2351520"/>
            <a:ext cx="1479600" cy="488880"/>
          </a:xfrm>
          <a:prstGeom prst="rect">
            <a:avLst/>
          </a:prstGeom>
          <a:solidFill>
            <a:srgbClr val="729fc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400" spc="-1" strike="noStrike">
                <a:solidFill>
                  <a:srgbClr val="ffffff"/>
                </a:solidFill>
                <a:latin typeface="Arial"/>
                <a:ea typeface="DejaVu Sans"/>
              </a:rPr>
              <a:t>Muzeum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400" spc="-1" strike="noStrike">
                <a:solidFill>
                  <a:srgbClr val="ffffff"/>
                </a:solidFill>
                <a:latin typeface="Arial"/>
                <a:ea typeface="DejaVu Sans"/>
              </a:rPr>
              <a:t>Sentymentów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rostokąt 77"/>
          <p:cNvSpPr/>
          <p:nvPr/>
        </p:nvSpPr>
        <p:spPr>
          <a:xfrm>
            <a:off x="9493200" y="5715720"/>
            <a:ext cx="2132280" cy="293040"/>
          </a:xfrm>
          <a:prstGeom prst="rect">
            <a:avLst/>
          </a:prstGeom>
          <a:solidFill>
            <a:srgbClr val="cc9900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ffffff"/>
                </a:solidFill>
                <a:latin typeface="Arial"/>
                <a:ea typeface="DejaVu Sans"/>
              </a:rPr>
              <a:t>Sztolnie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rostokąt 78"/>
          <p:cNvSpPr/>
          <p:nvPr/>
        </p:nvSpPr>
        <p:spPr>
          <a:xfrm>
            <a:off x="9796320" y="4635360"/>
            <a:ext cx="2530080" cy="49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pl-PL" sz="1200" spc="-1" strike="noStrike">
                <a:solidFill>
                  <a:srgbClr val="000000"/>
                </a:solidFill>
                <a:latin typeface="Arial"/>
                <a:ea typeface="DejaVu Sans"/>
              </a:rPr>
              <a:t>tradycje browarnicze</a:t>
            </a: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rostokąt 79"/>
          <p:cNvSpPr/>
          <p:nvPr/>
        </p:nvSpPr>
        <p:spPr>
          <a:xfrm>
            <a:off x="5486040" y="456480"/>
            <a:ext cx="204588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Spółdzielnia 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socjalna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rostokąt 80"/>
          <p:cNvSpPr/>
          <p:nvPr/>
        </p:nvSpPr>
        <p:spPr>
          <a:xfrm>
            <a:off x="9840600" y="300420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TV Kowarska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rostokąt 81"/>
          <p:cNvSpPr/>
          <p:nvPr/>
        </p:nvSpPr>
        <p:spPr>
          <a:xfrm>
            <a:off x="1088280" y="5780520"/>
            <a:ext cx="1836720" cy="26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Święta Kumernis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rostokąt 82"/>
          <p:cNvSpPr/>
          <p:nvPr/>
        </p:nvSpPr>
        <p:spPr>
          <a:xfrm>
            <a:off x="4572000" y="3591720"/>
            <a:ext cx="3177000" cy="326160"/>
          </a:xfrm>
          <a:prstGeom prst="rect">
            <a:avLst/>
          </a:prstGeom>
          <a:solidFill>
            <a:srgbClr val="ffcc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000000"/>
                </a:solidFill>
                <a:latin typeface="Arial"/>
                <a:ea typeface="DejaVu Sans"/>
              </a:rPr>
              <a:t>Rewitalizacja linii kolejowej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rostokąt 83"/>
          <p:cNvSpPr/>
          <p:nvPr/>
        </p:nvSpPr>
        <p:spPr>
          <a:xfrm>
            <a:off x="4223880" y="4212000"/>
            <a:ext cx="1610280" cy="44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200" spc="-1" strike="noStrike">
                <a:solidFill>
                  <a:srgbClr val="000000"/>
                </a:solidFill>
                <a:latin typeface="Arial"/>
                <a:ea typeface="DejaVu Sans"/>
              </a:rPr>
              <a:t>modernizacja</a:t>
            </a:r>
            <a:endParaRPr b="0" lang="pl-PL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rostokąt 84"/>
          <p:cNvSpPr/>
          <p:nvPr/>
        </p:nvSpPr>
        <p:spPr>
          <a:xfrm>
            <a:off x="435600" y="1959840"/>
            <a:ext cx="2176920" cy="6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KRZACZYNA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rostokąt 85"/>
          <p:cNvSpPr/>
          <p:nvPr/>
        </p:nvSpPr>
        <p:spPr>
          <a:xfrm>
            <a:off x="8926560" y="5224320"/>
            <a:ext cx="1348920" cy="228600"/>
          </a:xfrm>
          <a:prstGeom prst="rect">
            <a:avLst/>
          </a:prstGeom>
          <a:solidFill>
            <a:srgbClr val="ccff00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Dom kata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rostokąt 86"/>
          <p:cNvSpPr/>
          <p:nvPr/>
        </p:nvSpPr>
        <p:spPr>
          <a:xfrm>
            <a:off x="8926560" y="4959360"/>
            <a:ext cx="1110960" cy="259920"/>
          </a:xfrm>
          <a:prstGeom prst="rect">
            <a:avLst/>
          </a:prstGeom>
          <a:solidFill>
            <a:srgbClr val="009999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40" name="Prostokąt 87"/>
          <p:cNvSpPr/>
          <p:nvPr/>
        </p:nvSpPr>
        <p:spPr>
          <a:xfrm>
            <a:off x="8916840" y="4963680"/>
            <a:ext cx="1141920" cy="26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400" spc="-1" strike="noStrike">
                <a:solidFill>
                  <a:srgbClr val="ffffff"/>
                </a:solidFill>
                <a:latin typeface="Arial"/>
                <a:ea typeface="DejaVu Sans"/>
              </a:rPr>
              <a:t>szpitale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Łącznik prosty 13"/>
          <p:cNvSpPr/>
          <p:nvPr/>
        </p:nvSpPr>
        <p:spPr>
          <a:xfrm flipH="1">
            <a:off x="295560" y="3905280"/>
            <a:ext cx="3938040" cy="2070720"/>
          </a:xfrm>
          <a:prstGeom prst="line">
            <a:avLst/>
          </a:prstGeom>
          <a:ln w="9360">
            <a:solidFill>
              <a:srgbClr val="000000"/>
            </a:solidFill>
            <a:round/>
            <a:headEnd len="med" type="diamond" w="med"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42" name="Prostokąt 88"/>
          <p:cNvSpPr/>
          <p:nvPr/>
        </p:nvSpPr>
        <p:spPr>
          <a:xfrm>
            <a:off x="2655720" y="2905920"/>
            <a:ext cx="1348920" cy="48888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WYSPA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rostokąt 89"/>
          <p:cNvSpPr/>
          <p:nvPr/>
        </p:nvSpPr>
        <p:spPr>
          <a:xfrm>
            <a:off x="9506520" y="5518440"/>
            <a:ext cx="300420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000" spc="-1" strike="noStrike">
                <a:solidFill>
                  <a:srgbClr val="000000"/>
                </a:solidFill>
                <a:latin typeface="Arial"/>
                <a:ea typeface="DejaVu Sans"/>
              </a:rPr>
              <a:t>Inhalatorium, pijalnia wody</a:t>
            </a:r>
            <a:endParaRPr b="0" lang="pl-PL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rostokąt 90"/>
          <p:cNvSpPr/>
          <p:nvPr/>
        </p:nvSpPr>
        <p:spPr>
          <a:xfrm>
            <a:off x="9840600" y="365796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Zielone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KOWARY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rostokąt 91"/>
          <p:cNvSpPr/>
          <p:nvPr/>
        </p:nvSpPr>
        <p:spPr>
          <a:xfrm>
            <a:off x="7686000" y="112176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000000"/>
                </a:solidFill>
                <a:latin typeface="Arial"/>
                <a:ea typeface="DejaVu Sans"/>
              </a:rPr>
              <a:t>MOK, Biblioteka,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000000"/>
                </a:solidFill>
                <a:latin typeface="Arial"/>
                <a:ea typeface="DejaVu Sans"/>
              </a:rPr>
              <a:t>EKS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rostokąt 92"/>
          <p:cNvSpPr/>
          <p:nvPr/>
        </p:nvSpPr>
        <p:spPr>
          <a:xfrm>
            <a:off x="3352320" y="111024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PRODUKTY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LOKALNE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rostokąt 93"/>
          <p:cNvSpPr/>
          <p:nvPr/>
        </p:nvSpPr>
        <p:spPr>
          <a:xfrm>
            <a:off x="7662960" y="235152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000000"/>
                </a:solidFill>
                <a:latin typeface="Arial"/>
                <a:ea typeface="DejaVu Sans"/>
              </a:rPr>
              <a:t>zielono-niebieskie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000000"/>
                </a:solidFill>
                <a:latin typeface="Arial"/>
                <a:ea typeface="DejaVu Sans"/>
              </a:rPr>
              <a:t>Kowary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rostokąt 94"/>
          <p:cNvSpPr/>
          <p:nvPr/>
        </p:nvSpPr>
        <p:spPr>
          <a:xfrm>
            <a:off x="7662960" y="2939040"/>
            <a:ext cx="2046240" cy="555120"/>
          </a:xfrm>
          <a:prstGeom prst="rect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000000"/>
                </a:solidFill>
                <a:latin typeface="Arial"/>
                <a:ea typeface="DejaVu Sans"/>
              </a:rPr>
              <a:t>Szkoła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00" spc="-1" strike="noStrike">
                <a:solidFill>
                  <a:srgbClr val="000000"/>
                </a:solidFill>
                <a:latin typeface="Arial"/>
                <a:ea typeface="DejaVu Sans"/>
              </a:rPr>
              <a:t>Branżowa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Łącznik prosty 14"/>
          <p:cNvSpPr/>
          <p:nvPr/>
        </p:nvSpPr>
        <p:spPr>
          <a:xfrm>
            <a:off x="261000" y="849600"/>
            <a:ext cx="1800" cy="5126400"/>
          </a:xfrm>
          <a:prstGeom prst="line">
            <a:avLst/>
          </a:prstGeom>
          <a:ln w="93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50" name="Prostokąt 95"/>
          <p:cNvSpPr/>
          <p:nvPr/>
        </p:nvSpPr>
        <p:spPr>
          <a:xfrm>
            <a:off x="3701880" y="77760"/>
            <a:ext cx="4861080" cy="31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1360"/>
                <a:tab algn="l" pos="890640"/>
                <a:tab algn="l" pos="1339920"/>
                <a:tab algn="l" pos="1789200"/>
                <a:tab algn="l" pos="2238480"/>
                <a:tab algn="l" pos="2687760"/>
                <a:tab algn="l" pos="3137040"/>
                <a:tab algn="l" pos="3586320"/>
                <a:tab algn="l" pos="4035600"/>
                <a:tab algn="l" pos="4484520"/>
                <a:tab algn="l" pos="4933800"/>
                <a:tab algn="l" pos="5383080"/>
                <a:tab algn="l" pos="5832360"/>
                <a:tab algn="l" pos="6281640"/>
                <a:tab algn="l" pos="6730920"/>
                <a:tab algn="l" pos="7180200"/>
                <a:tab algn="l" pos="7629480"/>
                <a:tab algn="l" pos="8078760"/>
                <a:tab algn="l" pos="8528040"/>
                <a:tab algn="l" pos="8977320"/>
                <a:tab algn="l" pos="8978760"/>
                <a:tab algn="l" pos="9428040"/>
                <a:tab algn="l" pos="9877320"/>
                <a:tab algn="l" pos="10326600"/>
                <a:tab algn="l" pos="10775880"/>
                <a:tab algn="l" pos="10777680"/>
                <a:tab algn="l" pos="10779120"/>
                <a:tab algn="l" pos="10780560"/>
                <a:tab algn="l" pos="10782360"/>
              </a:tabLst>
            </a:pPr>
            <a:r>
              <a:rPr b="0" lang="pl-PL" sz="1629" spc="-1" strike="noStrike">
                <a:solidFill>
                  <a:srgbClr val="000000"/>
                </a:solidFill>
                <a:latin typeface="Arial"/>
                <a:ea typeface="DejaVu Sans"/>
              </a:rPr>
              <a:t>Kowary – w poszukiwaniu nowej drogi</a:t>
            </a:r>
            <a:endParaRPr b="0" lang="pl-PL" sz="1629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Symbol zastępczy zawartości 5" descr=""/>
          <p:cNvPicPr/>
          <p:nvPr/>
        </p:nvPicPr>
        <p:blipFill>
          <a:blip r:embed="rId1"/>
          <a:stretch/>
        </p:blipFill>
        <p:spPr>
          <a:xfrm>
            <a:off x="0" y="0"/>
            <a:ext cx="12218760" cy="6856920"/>
          </a:xfrm>
          <a:prstGeom prst="rect">
            <a:avLst/>
          </a:prstGeom>
          <a:ln w="0">
            <a:noFill/>
          </a:ln>
        </p:spPr>
      </p:pic>
      <p:pic>
        <p:nvPicPr>
          <p:cNvPr id="253" name="Obraz 5" descr=""/>
          <p:cNvPicPr/>
          <p:nvPr/>
        </p:nvPicPr>
        <p:blipFill>
          <a:blip r:embed="rId2"/>
          <a:stretch/>
        </p:blipFill>
        <p:spPr>
          <a:xfrm>
            <a:off x="720000" y="225360"/>
            <a:ext cx="10799640" cy="6074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5" name="Symbol zastępczy zawartości 6" descr=""/>
          <p:cNvPicPr/>
          <p:nvPr/>
        </p:nvPicPr>
        <p:blipFill>
          <a:blip r:embed="rId1"/>
          <a:stretch/>
        </p:blipFill>
        <p:spPr>
          <a:xfrm>
            <a:off x="0" y="0"/>
            <a:ext cx="12218760" cy="6856920"/>
          </a:xfrm>
          <a:prstGeom prst="rect">
            <a:avLst/>
          </a:prstGeom>
          <a:ln w="0">
            <a:noFill/>
          </a:ln>
        </p:spPr>
      </p:pic>
      <p:pic>
        <p:nvPicPr>
          <p:cNvPr id="256" name="Obraz 10" descr=""/>
          <p:cNvPicPr/>
          <p:nvPr/>
        </p:nvPicPr>
        <p:blipFill>
          <a:blip r:embed="rId2"/>
          <a:stretch/>
        </p:blipFill>
        <p:spPr>
          <a:xfrm>
            <a:off x="228240" y="180000"/>
            <a:ext cx="11651400" cy="6553440"/>
          </a:xfrm>
          <a:prstGeom prst="rect">
            <a:avLst/>
          </a:prstGeom>
          <a:ln w="0">
            <a:noFill/>
          </a:ln>
        </p:spPr>
      </p:pic>
      <p:pic>
        <p:nvPicPr>
          <p:cNvPr id="257" name="Symbol zastępczy zawartości 7" descr=""/>
          <p:cNvPicPr/>
          <p:nvPr/>
        </p:nvPicPr>
        <p:blipFill>
          <a:blip r:embed="rId3"/>
          <a:stretch/>
        </p:blipFill>
        <p:spPr>
          <a:xfrm>
            <a:off x="0" y="0"/>
            <a:ext cx="12218760" cy="6856920"/>
          </a:xfrm>
          <a:prstGeom prst="rect">
            <a:avLst/>
          </a:prstGeom>
          <a:ln w="0">
            <a:noFill/>
          </a:ln>
        </p:spPr>
      </p:pic>
      <p:pic>
        <p:nvPicPr>
          <p:cNvPr id="258" name="Symbol zastępczy zawartości 8" descr=""/>
          <p:cNvPicPr/>
          <p:nvPr/>
        </p:nvPicPr>
        <p:blipFill>
          <a:blip r:embed="rId4"/>
          <a:stretch/>
        </p:blipFill>
        <p:spPr>
          <a:xfrm>
            <a:off x="0" y="0"/>
            <a:ext cx="12218760" cy="6856920"/>
          </a:xfrm>
          <a:prstGeom prst="rect">
            <a:avLst/>
          </a:prstGeom>
          <a:ln w="0">
            <a:noFill/>
          </a:ln>
        </p:spPr>
      </p:pic>
      <p:pic>
        <p:nvPicPr>
          <p:cNvPr id="259" name="Symbol zastępczy zawartości 9" descr=""/>
          <p:cNvPicPr/>
          <p:nvPr/>
        </p:nvPicPr>
        <p:blipFill>
          <a:blip r:embed="rId5"/>
          <a:stretch/>
        </p:blipFill>
        <p:spPr>
          <a:xfrm>
            <a:off x="0" y="0"/>
            <a:ext cx="12218760" cy="6856920"/>
          </a:xfrm>
          <a:prstGeom prst="rect">
            <a:avLst/>
          </a:prstGeom>
          <a:ln w="0">
            <a:noFill/>
          </a:ln>
        </p:spPr>
      </p:pic>
      <p:pic>
        <p:nvPicPr>
          <p:cNvPr id="260" name="Symbol zastępczy zawartości 10" descr=""/>
          <p:cNvPicPr/>
          <p:nvPr/>
        </p:nvPicPr>
        <p:blipFill>
          <a:blip r:embed="rId6"/>
          <a:stretch/>
        </p:blipFill>
        <p:spPr>
          <a:xfrm>
            <a:off x="0" y="0"/>
            <a:ext cx="12218760" cy="6856920"/>
          </a:xfrm>
          <a:prstGeom prst="rect">
            <a:avLst/>
          </a:prstGeom>
          <a:ln w="0">
            <a:noFill/>
          </a:ln>
        </p:spPr>
      </p:pic>
      <p:pic>
        <p:nvPicPr>
          <p:cNvPr id="261" name="Obraz 1" descr=""/>
          <p:cNvPicPr/>
          <p:nvPr/>
        </p:nvPicPr>
        <p:blipFill>
          <a:blip r:embed="rId7"/>
          <a:stretch/>
        </p:blipFill>
        <p:spPr>
          <a:xfrm>
            <a:off x="540000" y="304200"/>
            <a:ext cx="11159640" cy="627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" name="Symbol zastępczy zawartości 11" descr=""/>
          <p:cNvPicPr/>
          <p:nvPr/>
        </p:nvPicPr>
        <p:blipFill>
          <a:blip r:embed="rId1"/>
          <a:stretch/>
        </p:blipFill>
        <p:spPr>
          <a:xfrm>
            <a:off x="0" y="0"/>
            <a:ext cx="12218760" cy="6856920"/>
          </a:xfrm>
          <a:prstGeom prst="rect">
            <a:avLst/>
          </a:prstGeom>
          <a:ln w="0">
            <a:noFill/>
          </a:ln>
        </p:spPr>
      </p:pic>
      <p:pic>
        <p:nvPicPr>
          <p:cNvPr id="265" name="Obraz 6" descr=""/>
          <p:cNvPicPr/>
          <p:nvPr/>
        </p:nvPicPr>
        <p:blipFill>
          <a:blip r:embed="rId2"/>
          <a:stretch/>
        </p:blipFill>
        <p:spPr>
          <a:xfrm>
            <a:off x="720000" y="405000"/>
            <a:ext cx="10799640" cy="6074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8" name="Symbol zastępczy zawartości 12" descr=""/>
          <p:cNvPicPr/>
          <p:nvPr/>
        </p:nvPicPr>
        <p:blipFill>
          <a:blip r:embed="rId1"/>
          <a:stretch/>
        </p:blipFill>
        <p:spPr>
          <a:xfrm>
            <a:off x="0" y="0"/>
            <a:ext cx="12218760" cy="6856920"/>
          </a:xfrm>
          <a:prstGeom prst="rect">
            <a:avLst/>
          </a:prstGeom>
          <a:ln w="0">
            <a:noFill/>
          </a:ln>
        </p:spPr>
      </p:pic>
      <p:pic>
        <p:nvPicPr>
          <p:cNvPr id="269" name="Obraz 14" descr=""/>
          <p:cNvPicPr/>
          <p:nvPr/>
        </p:nvPicPr>
        <p:blipFill>
          <a:blip r:embed="rId2"/>
          <a:stretch/>
        </p:blipFill>
        <p:spPr>
          <a:xfrm>
            <a:off x="720000" y="405360"/>
            <a:ext cx="10799640" cy="6074640"/>
          </a:xfrm>
          <a:prstGeom prst="rect">
            <a:avLst/>
          </a:prstGeom>
          <a:ln w="0">
            <a:noFill/>
          </a:ln>
        </p:spPr>
      </p:pic>
      <p:sp>
        <p:nvSpPr>
          <p:cNvPr id="270" name=""/>
          <p:cNvSpPr/>
          <p:nvPr/>
        </p:nvSpPr>
        <p:spPr>
          <a:xfrm>
            <a:off x="7740000" y="5328000"/>
            <a:ext cx="3239640" cy="719280"/>
          </a:xfrm>
          <a:prstGeom prst="leftArrow">
            <a:avLst>
              <a:gd name="adj1" fmla="val 50000"/>
              <a:gd name="adj2" fmla="val 112556"/>
            </a:avLst>
          </a:prstGeom>
          <a:solidFill>
            <a:srgbClr val="d4ea6b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</TotalTime>
  <Application>LibreOffice/7.6.2.1$Windows_X86_64 LibreOffice_project/56f7684011345957bbf33a7ee678afaf4d2ba333</Application>
  <AppVersion>15.0000</AppVersion>
  <Words>189</Words>
  <Paragraphs>80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2024-04-10T22:50:18Z</dcterms:created>
  <dc:creator>Michał Guz</dc:creator>
  <dc:description/>
  <dc:language>pl-PL</dc:language>
  <cp:lastModifiedBy/>
  <dcterms:modified xsi:type="dcterms:W3CDTF">2025-05-22T14:39:48Z</dcterms:modified>
  <cp:revision>8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Panoramiczny</vt:lpwstr>
  </property>
  <property fmtid="{D5CDD505-2E9C-101B-9397-08002B2CF9AE}" pid="3" name="Slides">
    <vt:i4>10</vt:i4>
  </property>
</Properties>
</file>