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57" r:id="rId4"/>
    <p:sldId id="262" r:id="rId5"/>
    <p:sldId id="263" r:id="rId6"/>
    <p:sldId id="266" r:id="rId7"/>
    <p:sldId id="264" r:id="rId8"/>
    <p:sldId id="267" r:id="rId9"/>
    <p:sldId id="260" r:id="rId10"/>
    <p:sldId id="280" r:id="rId11"/>
    <p:sldId id="269" r:id="rId12"/>
    <p:sldId id="272" r:id="rId13"/>
    <p:sldId id="273" r:id="rId14"/>
    <p:sldId id="279" r:id="rId15"/>
    <p:sldId id="271" r:id="rId16"/>
    <p:sldId id="278" r:id="rId17"/>
    <p:sldId id="270" r:id="rId18"/>
    <p:sldId id="276" r:id="rId19"/>
    <p:sldId id="274" r:id="rId20"/>
    <p:sldId id="261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0773"/>
    <a:srgbClr val="1D0C54"/>
    <a:srgbClr val="040470"/>
    <a:srgbClr val="0508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F2BF0-D7B8-44EE-A0AA-25E1CBDF687F}" type="datetimeFigureOut">
              <a:rPr lang="pl-PL" smtClean="0"/>
              <a:t>2025-05-25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202F7-6589-446F-BCC2-F78DD10497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4665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tra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02F7-6589-446F-BCC2-F78DD1049763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010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BD268-D628-95F4-C144-B64B72196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59EF5F0-EEC1-552D-CE0B-6BB4BE9A4B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566B192-88CE-0313-046F-7E0FB1CEC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tra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0C3A9E-4E4C-838D-4BEB-BF20940B7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02F7-6589-446F-BCC2-F78DD1049763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950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10BEE7-7DA8-73C2-C8F8-1F14CDB9F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D7AD72F-8656-7111-F3F0-FC0832ED6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991AF5-560E-CE69-748E-1325E1AA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2025-05-25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68A723D-1C4B-999E-99C3-9188D1550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38D9A8-5D3C-C8B2-3E1F-D364D6EF3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8074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02528E-A84E-322B-7564-450E7D084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D86DDD7-ACCC-25EC-5C4A-1BACAA8CA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311258-6589-7548-AE49-4B4CA485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2025-05-25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AE473F3-EA55-6F8A-B559-55BDCADB7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D0BABFB-33C3-7320-A518-60A0BA7C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115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6925C44-DEB1-D645-CC07-46A75074C7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146440E-18B5-24D6-8C4D-7C7E14A25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C17667B-8932-38F3-95DB-860EB9EA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2025-05-25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6EE728-670D-F08C-F1B2-9A230E2B8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7AEE66-E4D4-A733-E935-9C8B2563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081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89AE2C-60E6-3C91-E4B1-363C45F32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4361F9-7E5B-D827-94CF-865D00B2E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496602F-99EB-82CF-6049-29494EF6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2025-05-25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A60569C-1BB5-B400-8D0F-DD81383CF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E9E3D05-ECD1-98F5-7165-8EE9C4A54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622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B3C4C1-0209-9747-12FB-DE5AD53BA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86C0C41-2277-2C30-CC65-F10C1300B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06EC1A2-FD18-C2B5-A3A8-56438F80F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2025-05-25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B6879B-C63E-FA80-87D3-15368B69E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F52A53-8872-684E-7AA3-6509B1B1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51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2B9843-E4C9-27B7-E9A4-93D9A9D51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8C12A2-34EA-BD64-0BAD-A93691726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0FE6D8C-27EA-433A-F284-0CC93D21A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4E8986C-0611-2678-429C-55257A1ED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2025-05-25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200933F-C314-166B-6D0A-2DE9A490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CF0754D-0A88-CA53-788C-8E1C22DC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27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916BEB-2620-48CF-D060-28DD59B42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75D8EA8-9C44-3080-5C36-8881BD1CC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8BD8CFE-561C-7C8B-BD46-7C3CAB81C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4D56C7-CB69-3ACC-A271-BECA077028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454E1F0-FAF2-0116-A5D6-4E5A9E96A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A07FC4F-E194-EAFA-6ADC-784AED425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2025-05-25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8B76C4B-EE86-E727-864C-4F32D72F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AAA79C7-F2EA-4AEF-8FB8-A4CDC2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50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0814B-4D2E-C809-9C2B-C9E288FD2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2B25607-5201-C1BE-2E70-11CC3F43E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2025-05-25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0EA2451-E97D-FE30-6E8E-2A45C5C15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35DFB71-9B0C-6DD7-5DCA-5D8E98E3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994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C209A66-2DD4-D08A-F391-599813B3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2025-05-25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C72CC3D-C59A-E603-9909-D3CDFA302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A4F5BE-0EB6-08BF-5B81-4CE8606C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9872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156D98-BC00-6A92-5D0D-45FA0260B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D6AEA3-FC64-5CD1-BD84-F3F0F3F3C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A9AFC74-5F31-E50E-8168-1F7C206CC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C681902-006C-E780-170E-9741D075B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2025-05-25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A2748D3-3D74-D878-39A5-5B7FAA92D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C812D06-FCA3-4F10-581A-E1359052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639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1D4256-E892-0C5B-234D-DAFB83E07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5D816DE-D0F5-173C-026F-B3E655072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A2D8BDA-3CEA-00AB-9820-25F90AD8F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78445F9-03C6-AE25-4828-C1A03370A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1308-7CCB-49AA-BA8D-95749F695C8B}" type="datetimeFigureOut">
              <a:rPr lang="pl-PL" smtClean="0"/>
              <a:t>2025-05-25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5B73B08-C5D2-DDCD-8A70-43643186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D5332A7-38FF-2314-852E-F2B1C806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06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A065902-FE89-7003-937D-E020B0216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A73A7A1-1119-700E-6E43-DB6D06AFB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756999F-68F6-AB83-6A12-0A1ED3340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C1308-7CCB-49AA-BA8D-95749F695C8B}" type="datetimeFigureOut">
              <a:rPr lang="pl-PL" smtClean="0"/>
              <a:t>2025-05-25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6CBA9D-12F4-8664-E5B2-6BECE1905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148BA7E-BE1E-EF0A-92D1-1B60ACB95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8C262-F010-40A6-A934-72B425D308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053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8801CA-7AF9-732E-99D3-87BF52A203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19E8D12-4102-750F-6C53-C3A512AB9D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9C0A34-907E-853F-DD34-69A4AE082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4"/>
          <a:stretch/>
        </p:blipFill>
        <p:spPr>
          <a:xfrm>
            <a:off x="1010460" y="0"/>
            <a:ext cx="10171079" cy="573024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6F1A81A-C6DD-7AA3-CD86-5BF763968CE5}"/>
              </a:ext>
            </a:extLst>
          </p:cNvPr>
          <p:cNvSpPr txBox="1"/>
          <p:nvPr/>
        </p:nvSpPr>
        <p:spPr>
          <a:xfrm>
            <a:off x="2142836" y="3152001"/>
            <a:ext cx="7601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Partnerstwo w praktyce – projekt </a:t>
            </a:r>
            <a:br>
              <a:rPr lang="pl-PL" sz="28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</a:br>
            <a:r>
              <a:rPr lang="pl-PL" sz="28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pt. „Ograniczenie niskiej emisji transportowej w Aglomeracji Jeleniogórskiej”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53" y="5874975"/>
            <a:ext cx="6070492" cy="94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89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2DAF2-2F00-D6FE-3E7A-4CC340D8A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744546C-7919-8CDC-2DF7-04AD232AF2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3991"/>
            <a:ext cx="10515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Realizacja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82478944-F553-A5FE-EFBA-E3D2319560D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5930900" cy="656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drogi rowerowej od ul. Ogińskiego do ul. Powstańców Śląskich</a:t>
            </a:r>
          </a:p>
          <a:p>
            <a:pPr marL="342900" indent="-342900" algn="just">
              <a:buAutoNum type="alphaUcPeriod"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drogi rowerowej z betonu asfaltowego łączącej ul. Wiejską z ul. Powstańców Śląskich o dł. 650 m wraz z budową oświetlenia typu LED, remontem dwóch kładek i przebudową istniejącego przepustu;</a:t>
            </a:r>
          </a:p>
          <a:p>
            <a:pPr marL="342900" indent="-342900" algn="just">
              <a:buAutoNum type="alphaUcPeriod"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drogi rowerowej stanowiącej łącznik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od ul. Wiejskiej do ul. Ogińskiego o dł. 600 m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wraz z włączeniem jej do skrzyżowania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ul. </a:t>
            </a:r>
            <a:r>
              <a:rPr lang="pl-PL" sz="18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Ogińskiego-Moniuszki</a:t>
            </a: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;</a:t>
            </a:r>
          </a:p>
          <a:p>
            <a:pPr marL="342900" indent="-342900" algn="just">
              <a:buAutoNum type="alphaUcPeriod"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Przebudowa ścieżki pieszo - rowerowej wzdłuż ulicy Ogińskiego włączającej osiedle </a:t>
            </a:r>
            <a:r>
              <a:rPr lang="pl-PL" sz="18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Zabobrze</a:t>
            </a: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w system istniejących dróg rowerowych w Jeleniej Górze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 długości 1,3 km.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Koszt inwestycji: 2 423 305,23 zł  </a:t>
            </a:r>
          </a:p>
          <a:p>
            <a:pPr marL="0" indent="0"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342900" indent="-342900">
              <a:buAutoNum type="alphaUcPeriod"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pl-PL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FBC732A-5C77-92E7-B559-6143F816D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38" y="1281822"/>
            <a:ext cx="3996281" cy="29972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CCFB8E1-5D4D-0B10-5AC9-784A573F4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300" y="3743863"/>
            <a:ext cx="3813516" cy="286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61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28E484-F2B5-2DDE-E5F6-B57F4C945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56E780C-7FD3-238B-E607-89A1988F8D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3991"/>
            <a:ext cx="10515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Realizacja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25F61E6E-E525-0DB9-24F7-D6B73931B30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184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Przebudowa ul. Nadbrzeżnej na drogę rowerową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Przebudowa ciągów komunikacyjnych na długości ok. 2,26 km wraz z budową oświetlenia oraz budową i przebudową kanalizacji deszczowej, a także remontem obiektów mostowych, kładek, przebudową skrzyżowań, budową miejsc postojowych oraz instalacją urządzeń bezpieczeństwa ruchu drogowego. Koszt inwestycji: 6 868 432,52 zł.</a:t>
            </a:r>
          </a:p>
          <a:p>
            <a:pPr marL="0" indent="0">
              <a:buNone/>
            </a:pPr>
            <a:endParaRPr lang="pl-PL" sz="18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9CF0CFB-2DF3-567D-45E9-61853A18D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97" y="3386215"/>
            <a:ext cx="3853006" cy="289585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36B671E-9F7E-7FFD-6FD2-9CF46EF4C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745" y="3188158"/>
            <a:ext cx="4136958" cy="31001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4C53D3F-387F-A4F0-EF3E-85CB99146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817" y="3991560"/>
            <a:ext cx="4163929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02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2FD943-8C8B-CBFB-18C4-D960FC4C6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F119A5A-C527-1E8A-17A7-BE3102FADB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3991"/>
            <a:ext cx="10515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Realizacja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DD4C822E-55A1-ACB2-DDEB-41FBA7448DF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5811982" cy="5356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drogi dla rowerów na osiedlu </a:t>
            </a:r>
            <a:r>
              <a:rPr lang="pl-PL" sz="1800" b="1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Zabobrze</a:t>
            </a: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wzdłuż granicy miasta z Gminą Jeżów Sudecki w Jeleniej Górze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drogi rowerowej o nawierzchni bitumicznej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 dł. 901,5 m wraz z odwodnieniem, budową przepustu drogowego, oświetlenia fotowoltaicznego, wykonaniem oznakowania pionowego i poziomego, przejazdów dla rowerów oraz barier ochronnych. 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Koszt inwestycji: 669 918,82 zł.</a:t>
            </a:r>
          </a:p>
          <a:p>
            <a:pPr marL="0" indent="0" algn="just">
              <a:buNone/>
            </a:pPr>
            <a:endParaRPr lang="pl-PL" sz="18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drogi rowerowej Rybnica – Wojcieszyce - Kromnów - Gmina Stara Kamienica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Remont dróg gruntowo-tłuczniowych o długości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ok. 6,85 km, oznakowanie dróg rowerowych, a także montaż elementów małej architektury. 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Koszt inwestycji: 1 710 575,00 zł.</a:t>
            </a:r>
          </a:p>
          <a:p>
            <a:pPr marL="0" indent="0" algn="just">
              <a:buNone/>
            </a:pPr>
            <a:endParaRPr lang="pl-PL" sz="18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endParaRPr lang="pl-PL" sz="18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420BCC3-D1D1-34B9-E9C7-51ED8B206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454" y="1825626"/>
            <a:ext cx="3563310" cy="267248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7D902CE-2F5A-CEA7-12B8-759BD6854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164" y="4152192"/>
            <a:ext cx="3525313" cy="23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50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9009E5-0080-C9DF-E173-5F8D8F3A0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32BD7C60-ED47-22F7-8D2E-4DF98005B7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3991"/>
            <a:ext cx="10515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Realizacja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C94B1B27-FBE9-F9AE-BD24-1B71E2AA18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247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łącznika spinającego </a:t>
            </a:r>
            <a:r>
              <a:rPr lang="pl-PL" sz="1800" b="1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euroregionalne</a:t>
            </a: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trasy rowerowe ER2 - Liczyrzepa ER6 - Dolina Bobru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drogi rowerowej o nawierzchni bitumicznej mającej na celu połączenie </a:t>
            </a:r>
            <a:r>
              <a:rPr lang="pl-PL" sz="18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euroregionalnych</a:t>
            </a: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odcinków tras rowerowych ER2 Liczyrzepa z ER6 Dolina Bobru. Wykonano odwodnienie, wycinkę drzew oraz docelową organizację ruchu. Zakres prac został podzielony na odcinki drogi rowerowej o dł. 3,16 km oraz ciągu pieszo-rowerowo-jezdnego o dł. 1,65 km. Łączna długość łącznika wyniosła 4,81 km.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Koszt inwestycji: 1 446 569,32 zł.</a:t>
            </a:r>
            <a:endParaRPr lang="pl-PL" sz="18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6F405B-7386-1B92-5919-F485E5ED6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909" y="3562191"/>
            <a:ext cx="6458528" cy="305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76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72B15E-6ACC-51D8-56EE-4F1A7A718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7433586-6F50-387B-D64A-40CD9E18CA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3991"/>
            <a:ext cx="10515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Realizacja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81DB788F-1E0F-25A9-9B6A-837A93DE8DD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3873500" cy="4715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drogi dla rowerów w ciągu ulic Ogrodowa – Bronka Czecha </a:t>
            </a:r>
            <a:b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 Jeleniej Górze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drogi rowerowej z </a:t>
            </a:r>
            <a:r>
              <a:rPr lang="pl-PL" sz="18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możli-wością</a:t>
            </a: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korzystania przez pieszych użytkowników o długości 900 m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 nawierzchni bitumicznej wraz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 wykonaniem odwodnienia, budo-</a:t>
            </a:r>
            <a:r>
              <a:rPr lang="pl-PL" sz="18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wą</a:t>
            </a: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dwóch przepustów drogowych, budową oświetlenia drogowego fotowoltaicznego na skrzyżowaniu ul. Ogrodowej i Bronka Czecha oraz w obrębie przejazdu dla rowerów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 kierunku Transgranicznego Cen-</a:t>
            </a:r>
            <a:r>
              <a:rPr lang="pl-PL" sz="18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trum</a:t>
            </a: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Turystyki Aktywnej. 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Koszt inwestycji:  764 723,90 zł. </a:t>
            </a:r>
          </a:p>
          <a:p>
            <a:pPr marL="0" indent="0"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9035806-4C9E-BEF6-1FEE-D37B87373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290" y="773991"/>
            <a:ext cx="3236309" cy="361041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A536DB5-8C98-346C-6920-634FDA5A9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654" y="3430115"/>
            <a:ext cx="3593219" cy="32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45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2B9C53-AEE2-195F-443C-5C5AB9AAA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6605801-4521-0683-5708-BF2F7BA1D0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3991"/>
            <a:ext cx="10515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Realizacja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5349ACE3-C4F7-71E4-3A8A-62067C32568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247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ronda na skrzyżowaniu ulic: Trasa Czeska – Lubańska – </a:t>
            </a:r>
            <a:r>
              <a:rPr lang="pl-PL" sz="1800" b="1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Goduszyńska</a:t>
            </a:r>
            <a:endParaRPr lang="pl-PL" sz="18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skrzyżowania typu rondo o czterech wlotach. Wykonano przebudowę nawierzchni ww. ulic na odcinkach o dł. 450 m, przebudowę pozostałych elementów ulic, w tym: ciągów pieszych, odwodnienie zjazdy, budowę oświetlenia drogowego, przebudowę istniejącej infrastruktury technicznej kolidującej z przebudowanymi ulicami. Dla relacji skrętnej w prawo od strony ul. Lubańskiej na drogę krajową nr 3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 kierunku centrum miasta przewidziano dodatkowy pas ruchu o szerokości 3,50 m. </a:t>
            </a:r>
          </a:p>
          <a:p>
            <a:pPr marL="0" indent="0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Koszt inwestycji: 3 343 243,67 zł.</a:t>
            </a:r>
          </a:p>
          <a:p>
            <a:pPr marL="0" indent="0">
              <a:buNone/>
            </a:pPr>
            <a:endParaRPr lang="pl-PL" sz="18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499BEB0-DE5E-5F53-E1AF-81F411A9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5604" y="3772807"/>
            <a:ext cx="5768196" cy="272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58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55D651-12BE-DDB5-7CE1-3B63CE6F1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A9B8C9E-4EBD-0E6B-D917-F944855B40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3991"/>
            <a:ext cx="10515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Realizacja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4E5F3829-D59C-55FB-0D7A-1ECC802C2E9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8909" y="1825625"/>
            <a:ext cx="5006109" cy="4337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węzła przesiadkowego przy ul. Cieplickiej w Sobieszowie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Na istniejącej pętli komunikacji miejskiej wybudowano chodnik dla pieszych i pasy wydzielające ruch z kostki kamiennej granitowej, nowy jednokierunkowy wjazd dla autobusów na przystanek z ul. Cieplickiej, wydłużono strefy wsiadających i wysiadających umożliwiając jednoczesne zatrzymanie co najmniej dwóch autobusów, stworzono strefę oczekiwania dla autobusów, oddzielono ruch od ul. Cieplickiej, wydzielono trwale pasy ruchu między strefą przystanku a strefą oczekiwania oraz wykonano oświetlenie uliczne z oprawami typu LED. 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Koszt inwestycji: 439 187,49 zł.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930401E-3191-584F-0B04-00450DE30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582" y="1825625"/>
            <a:ext cx="5381363" cy="2546284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F10DB64-5138-EB01-E1AB-06285935DC29}"/>
              </a:ext>
            </a:extLst>
          </p:cNvPr>
          <p:cNvSpPr txBox="1"/>
          <p:nvPr/>
        </p:nvSpPr>
        <p:spPr>
          <a:xfrm>
            <a:off x="5745018" y="4371909"/>
            <a:ext cx="60960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7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parkingu </a:t>
            </a:r>
            <a:r>
              <a:rPr lang="pl-PL" sz="1700" b="1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Park&amp;Ride</a:t>
            </a:r>
            <a:r>
              <a:rPr lang="pl-PL" sz="17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przy ul. Cieplickiej </a:t>
            </a:r>
            <a:br>
              <a:rPr lang="pl-PL" sz="17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7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 Jeleniej Górze - Sobieszowie</a:t>
            </a:r>
          </a:p>
          <a:p>
            <a:pPr algn="just"/>
            <a:r>
              <a:rPr lang="pl-PL" sz="17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Karkonoski Park Narodowy z siedzibą w Jeleniej Górze zrealizował przedsięwzięcie polegające na budowie parkingu </a:t>
            </a:r>
            <a:br>
              <a:rPr lang="pl-PL" sz="17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7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 pow. 2190 m2 na 5 stanowisk dla autobusów, 36 stanowisk dla samochodów osobowych oraz 2 stanowiska dla osób </a:t>
            </a:r>
            <a:br>
              <a:rPr lang="pl-PL" sz="17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7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 niepełnosprawnością. </a:t>
            </a:r>
          </a:p>
          <a:p>
            <a:r>
              <a:rPr lang="pl-PL" sz="17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Koszt inwestycji: 2 845 707,69 zł.</a:t>
            </a:r>
          </a:p>
        </p:txBody>
      </p:sp>
    </p:spTree>
    <p:extLst>
      <p:ext uri="{BB962C8B-B14F-4D97-AF65-F5344CB8AC3E}">
        <p14:creationId xmlns:p14="http://schemas.microsoft.com/office/powerpoint/2010/main" val="1007437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C2AD6E-4C17-E2E2-7FB6-A68181124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FA6821D-8C23-218A-AD81-7527BEA261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3991"/>
            <a:ext cx="10515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Realizacja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45C77758-BB98-B770-BB56-0CD7FDBB81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284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Przebudowa węzła przesiadkowego przy ul. Cieplickiej – Osiedle Orle w Jeleniej Górze.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Przedsięwzięcie polegało na przebudowie istniejącej pętli autobusowej w zakresie przebudowy nawierzchni placu manewrowego, budowy chodników dla pieszych, peronów do wsiadania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 wysiadania, budowy kanalizacji deszczowej, oświetlenia, oświetlonej wiaty przystankowej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 kontenerowej toalety, wykonania oznakowania pionowego i poziomego pętli oraz urządzeń organizacji i bezpieczeństwa ruchu drogowego. Koszt inwestycji: 771 499,45 zł.</a:t>
            </a:r>
          </a:p>
          <a:p>
            <a:pPr marL="0" indent="0" algn="just"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 algn="just">
              <a:buNone/>
            </a:pPr>
            <a:endParaRPr lang="pl-PL" sz="18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849630F-3317-5849-49D7-ADF686199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281" y="3604491"/>
            <a:ext cx="6107438" cy="289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03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EC1761-4145-4502-66A8-59C36AAE4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18A6339-C2EE-F3AE-3861-029096A15A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3991"/>
            <a:ext cx="10515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Realizacja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29EA9F7-DA3A-DF75-D9DB-9C991E79640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199" y="1825625"/>
            <a:ext cx="6533363" cy="4971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Przebudowa systemu sterowania ruchem w zakresie przebudowy sygnalizacji świetlnej na skrzyżowaniach ulic: Wolności – Marcinkowskiego oraz Różyckiego – Ogińskiego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Montaż nowych sygnalizatorów świetlnych i akustycznych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 przyciskami zgłoszeniowymi i kamerami </a:t>
            </a:r>
            <a:r>
              <a:rPr lang="pl-PL" sz="18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wideodetekcji</a:t>
            </a: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 oprogramowaniem umożliwiającym generowanie programów sygnalizacji w oparciu o zgłoszenia z systemu detekcji. 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Koszt inwestycji: 706 534,00 zł.</a:t>
            </a:r>
          </a:p>
          <a:p>
            <a:pPr marL="0" indent="0" algn="just">
              <a:buNone/>
            </a:pP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Energooszczędne oświetlenie miejskie w Jeleniej Górze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Modernizacji podlegały 922 punkty oświetleniowe oraz niezbędne elementy konstrukcyjne. Oprawy LED wyposażone zostały w moduł umożliwiający dalszą rozbudowę systemu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 inteligentne sterowanie. Zadanie było realizowane na ulicach: Konstytucji 3-go Maja i Al. Jana Pawła II, ul. 1 Maja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 ul. Konopnickiej, ul. Kilińskiego, ul. Wincentego Pola, </a:t>
            </a:r>
            <a:b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Al. Wojska Polskiego, ul. Korczaka, ul. Wolności.</a:t>
            </a:r>
          </a:p>
          <a:p>
            <a:pPr marL="0" indent="0" algn="just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Koszt inwestycji: 4 779 488,33 zł.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9F159F0-DCE6-45B5-5E8A-C04302B14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352" y="1667129"/>
            <a:ext cx="4365114" cy="291414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16392D9-BFDD-7487-A993-415831E8E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817" y="3994091"/>
            <a:ext cx="1952665" cy="286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99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63E92F-156F-EE64-CE48-A8108D482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E81CB681-BE3B-9BE6-6AF1-49641FC45E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3991"/>
            <a:ext cx="10515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Efekty realizacji projektu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9A716CD4-DB94-5510-E240-B11746EBE17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poprawa jakości powietrza;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redukcja emisji gazów cieplarnianych i innych zanieczyszczeń komunikacyjnych szkodliwych dla zdrowia i środowiska naturalnego;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ograniczenie ruchu zmotoryzowanego w centrum miasta;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zmniejszenie poziomu hałasu i drgań powodujących niszczenie elementów konstrukcyjnych budynków posadowionych wzdłuż ulic;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stworzenie spójnego systemu sieci tras rowerowych w mieście Jelenia Góra;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stworzenie połączenia rowerowego gminy Stara Kamienica z miastem Jelenia Góra umożliwiające  mieszkańcom gminy korzystanie z jeleniogórskiego systemu transportu publicznego;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poprawa bezpieczeństwa ruchu drogowego;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wzrost mobilności mieszkańców oraz większe wykorzystanie środków transportu stanowiących alternatywę dla indywidualnego transportu samochodowego;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wzrost atrakcyjności Aglomeracji Jeleniogórskiej jako miejsca zamieszkania i inwestowania.</a:t>
            </a:r>
          </a:p>
        </p:txBody>
      </p:sp>
    </p:spTree>
    <p:extLst>
      <p:ext uri="{BB962C8B-B14F-4D97-AF65-F5344CB8AC3E}">
        <p14:creationId xmlns:p14="http://schemas.microsoft.com/office/powerpoint/2010/main" val="307919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52CC95-1319-B5C9-9DB7-DEEAEC85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Informacje ogólne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7F773B4-C75B-F318-EAAB-A618AD280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4"/>
          <a:stretch/>
        </p:blipFill>
        <p:spPr>
          <a:xfrm>
            <a:off x="1135929" y="2696067"/>
            <a:ext cx="10593189" cy="4091827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69F623E-3FC8-4E24-79C5-D1318753FF92}"/>
              </a:ext>
            </a:extLst>
          </p:cNvPr>
          <p:cNvSpPr txBox="1"/>
          <p:nvPr/>
        </p:nvSpPr>
        <p:spPr>
          <a:xfrm>
            <a:off x="3971637" y="4496585"/>
            <a:ext cx="677949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Program Operacyjny RPO WD 2014-2020</a:t>
            </a:r>
          </a:p>
          <a:p>
            <a:r>
              <a:rPr lang="pl-PL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Oś priorytetowa 3 Gospodarka niskoemisyjna</a:t>
            </a:r>
          </a:p>
          <a:p>
            <a:r>
              <a:rPr lang="pl-PL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Działanie 3.4 Wdrażanie strategii niskoemisyjnych</a:t>
            </a:r>
          </a:p>
          <a:p>
            <a:r>
              <a:rPr lang="pl-PL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Poddziałanie 3.4.3 Wdrażanie strategii niskoemisyjnych –ZIT AJ</a:t>
            </a:r>
          </a:p>
          <a:p>
            <a:endParaRPr lang="pl-PL" sz="3000" b="1" dirty="0">
              <a:solidFill>
                <a:srgbClr val="210773"/>
              </a:solidFill>
              <a:latin typeface="Segoe UI Semibold" panose="020B0702040204020203" pitchFamily="34" charset="0"/>
              <a:ea typeface="Sans Serif Collection" panose="020B050204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3FB0EE4-6B61-5D44-D0D9-7A69BABE62E8}"/>
              </a:ext>
            </a:extLst>
          </p:cNvPr>
          <p:cNvSpPr txBox="1"/>
          <p:nvPr/>
        </p:nvSpPr>
        <p:spPr>
          <a:xfrm>
            <a:off x="951345" y="1690688"/>
            <a:ext cx="100122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Tytuł projektu</a:t>
            </a:r>
            <a:r>
              <a:rPr lang="pl-PL" dirty="0"/>
              <a:t>: 		Ograniczenie niskiej emisji transportowej w Aglomeracji Jeleniogórskiej</a:t>
            </a:r>
          </a:p>
          <a:p>
            <a:r>
              <a:rPr lang="pl-PL" b="1" dirty="0"/>
              <a:t>Wnioskodawca</a:t>
            </a:r>
            <a:r>
              <a:rPr lang="pl-PL" dirty="0"/>
              <a:t>: 		Miasto Jelenia Góra</a:t>
            </a:r>
          </a:p>
          <a:p>
            <a:r>
              <a:rPr lang="pl-PL" b="1" dirty="0"/>
              <a:t>Partnerzy projektu</a:t>
            </a:r>
            <a:r>
              <a:rPr lang="pl-PL" dirty="0"/>
              <a:t>: 	Gmina Stara Kamienica</a:t>
            </a:r>
          </a:p>
          <a:p>
            <a:r>
              <a:rPr lang="pl-PL" dirty="0"/>
              <a:t>			Karkonoski Park Narodowy z siedzibą w Jeleniej Górze</a:t>
            </a:r>
          </a:p>
          <a:p>
            <a:r>
              <a:rPr lang="pl-PL" b="1" dirty="0"/>
              <a:t>Założenia:</a:t>
            </a:r>
          </a:p>
          <a:p>
            <a:r>
              <a:rPr lang="pl-PL" b="1" dirty="0"/>
              <a:t>	  koszty projektu</a:t>
            </a:r>
            <a:r>
              <a:rPr lang="pl-PL" dirty="0"/>
              <a:t>: 	29 826 237,33 zł;</a:t>
            </a:r>
          </a:p>
          <a:p>
            <a:r>
              <a:rPr lang="pl-PL" b="1" dirty="0"/>
              <a:t>	  dofinansowanie</a:t>
            </a:r>
            <a:r>
              <a:rPr lang="pl-PL" dirty="0"/>
              <a:t>: 	23 996 403,89 zł</a:t>
            </a:r>
          </a:p>
          <a:p>
            <a:r>
              <a:rPr lang="pl-PL" b="1" dirty="0"/>
              <a:t>	  okres realizacji</a:t>
            </a:r>
            <a:r>
              <a:rPr lang="pl-PL" dirty="0"/>
              <a:t>: 	2014-2020</a:t>
            </a:r>
          </a:p>
        </p:txBody>
      </p:sp>
    </p:spTree>
    <p:extLst>
      <p:ext uri="{BB962C8B-B14F-4D97-AF65-F5344CB8AC3E}">
        <p14:creationId xmlns:p14="http://schemas.microsoft.com/office/powerpoint/2010/main" val="1676355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52CC95-1319-B5C9-9DB7-DEEAEC85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47" y="414035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2000" dirty="0"/>
              <a:t>Prezentacja opracowana w ramach projektu:</a:t>
            </a:r>
            <a:br>
              <a:rPr lang="pl-PL" sz="2000" dirty="0"/>
            </a:br>
            <a:r>
              <a:rPr lang="pl-PL" sz="2000" dirty="0"/>
              <a:t>„Kształtowanie umiejętności zarządzania w Związkach ZIT – Zintegrowani”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7F773B4-C75B-F318-EAAB-A618AD280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4"/>
          <a:stretch/>
        </p:blipFill>
        <p:spPr>
          <a:xfrm>
            <a:off x="127000" y="0"/>
            <a:ext cx="10593189" cy="4091827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69F623E-3FC8-4E24-79C5-D1318753FF92}"/>
              </a:ext>
            </a:extLst>
          </p:cNvPr>
          <p:cNvSpPr txBox="1"/>
          <p:nvPr/>
        </p:nvSpPr>
        <p:spPr>
          <a:xfrm>
            <a:off x="4169696" y="1630953"/>
            <a:ext cx="5356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Dziękuję za uwagę!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387" y="5786805"/>
            <a:ext cx="6072142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11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85C5E7-7536-0F45-9D70-77D70684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Geneza projektu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8C36A74-3726-1DC3-C2AA-61839FF08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564"/>
            <a:ext cx="12219838" cy="6857999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9EAEE28-06D8-BFE3-7D1C-CF48C80026AA}"/>
              </a:ext>
            </a:extLst>
          </p:cNvPr>
          <p:cNvSpPr txBox="1"/>
          <p:nvPr/>
        </p:nvSpPr>
        <p:spPr>
          <a:xfrm>
            <a:off x="838200" y="2146300"/>
            <a:ext cx="10642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uwarunkowania klimatyczne Aglomeracji Jeleniogórskiej – specyficzne położenie w kotlinie górskiej powodujące wysoki poziom i kumulację zanieczyszczeń powietrza;</a:t>
            </a:r>
          </a:p>
          <a:p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przekroczenia stężenia pyłu zawieszonego PM10 oraz CO2;</a:t>
            </a:r>
          </a:p>
          <a:p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niska emisja transportowa;</a:t>
            </a:r>
          </a:p>
          <a:p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brak rozwiązań umożliwiających ograniczenie negatywnego wpływu transportu indywidualnego</a:t>
            </a:r>
          </a:p>
          <a:p>
            <a:r>
              <a:rPr lang="pl-PL" dirty="0"/>
              <a:t>     na środowisko, np. parkingów </a:t>
            </a:r>
            <a:r>
              <a:rPr lang="pl-PL" dirty="0" err="1"/>
              <a:t>park&amp;ride</a:t>
            </a:r>
            <a:r>
              <a:rPr lang="pl-PL" dirty="0"/>
              <a:t>;</a:t>
            </a:r>
          </a:p>
          <a:p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brak infrastruktury umożliwiającej szybkie i bezpieczne przemieszczanie się na rowerach z obszarów peryferyjnych, takich jak  Gmina Stara Kamienica do Jeleniej Góry w celu zmiany środka transportu </a:t>
            </a:r>
            <a:br>
              <a:rPr lang="pl-PL" dirty="0"/>
            </a:br>
            <a:r>
              <a:rPr lang="pl-PL" dirty="0"/>
              <a:t>z roweru na komunikację miejską.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8663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A901F-CA3B-84C7-32D0-B24D1FFB2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E89A3E-588B-AC13-A9DC-E687F977B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Cel realizacji projektu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5CA1002-5348-524B-DEEC-5697E0664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564"/>
            <a:ext cx="12219838" cy="6857999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086E1B0-FBC6-A747-4795-B68F6B43D205}"/>
              </a:ext>
            </a:extLst>
          </p:cNvPr>
          <p:cNvSpPr txBox="1"/>
          <p:nvPr/>
        </p:nvSpPr>
        <p:spPr>
          <a:xfrm>
            <a:off x="838200" y="2146300"/>
            <a:ext cx="10642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Zmniejszenie emisji CO2 i innych zanieczyszczeń powietrza na terenie Aglomeracji Jeleniogórskiej poprzez  ograniczenie niskiej emisji transportowej oraz zastosowanie energooszczędnych rozwiązań, możliwe do osiągnięcia dzięki:</a:t>
            </a:r>
          </a:p>
          <a:p>
            <a:pPr algn="just"/>
            <a:endParaRPr lang="pl-PL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dirty="0"/>
              <a:t>rozwojowi sieci transportu publicznego - zapewnieniu obsługi transportem zbiorowym kluczowych dla miasta przestrzeni publicznych, lokalnych centrów oraz dużych generatorów ruchu,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dirty="0"/>
              <a:t>rozbudowie infrastruktury komunikacji zbiorowej, w tym węzłów integrujących różne środki komunikacji,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dirty="0"/>
              <a:t>zapewnieniu priorytetu komunikacji publicznej,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dirty="0"/>
              <a:t>budowie obiektów typu P&amp;R,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dirty="0"/>
              <a:t>integracji systemu parkingów z systemami transportu drogowego i publicznego,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dirty="0"/>
              <a:t>budowie spójnego systemu dróg rowerowych,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dirty="0"/>
              <a:t>wymianie oświetlenia ulicznego na energooszczędne.</a:t>
            </a:r>
          </a:p>
        </p:txBody>
      </p:sp>
    </p:spTree>
    <p:extLst>
      <p:ext uri="{BB962C8B-B14F-4D97-AF65-F5344CB8AC3E}">
        <p14:creationId xmlns:p14="http://schemas.microsoft.com/office/powerpoint/2010/main" val="1545023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95E7B-5253-2B1D-071A-02CE1330B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BD4E4A-3DDB-6481-051A-E0EA8ED32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Zakres rzeczowy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F7DE562-C313-9675-B181-858C92E15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564"/>
            <a:ext cx="12219838" cy="6857999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196089F-EA99-75C9-E921-A3050346FE56}"/>
              </a:ext>
            </a:extLst>
          </p:cNvPr>
          <p:cNvSpPr txBox="1"/>
          <p:nvPr/>
        </p:nvSpPr>
        <p:spPr>
          <a:xfrm>
            <a:off x="838200" y="2146300"/>
            <a:ext cx="106426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/>
              <a:t>MIASTO JELENIA GÓRA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pl-PL" dirty="0"/>
              <a:t>Przebudowa ul. Krakowskiej;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pl-PL" dirty="0"/>
              <a:t>Budowa parkingu P&amp;R przy ul. Krakowskiej;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pl-PL" dirty="0"/>
              <a:t>Przebudowa systemu sterowania ruchem w zakresie przebudowy sygnalizacji świetlnej na skrzyżowaniach ulic: Wolności – Marcinkowskiego oraz Różyckiego – Ogińskiego;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pl-PL" dirty="0"/>
              <a:t>Przebudowa ul. Nadbrzeżnej na drogę rowerową;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pl-PL" dirty="0"/>
              <a:t>Budowa drogi rowerowej od ul. Ogińskiego do ul. Powstańców Śląskich;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pl-PL" dirty="0"/>
              <a:t>Budowa ronda na skrzyżowaniu ulic: Trasa Czeska – Lubańska – </a:t>
            </a:r>
            <a:r>
              <a:rPr lang="pl-PL" dirty="0" err="1"/>
              <a:t>Goduszyńska</a:t>
            </a:r>
            <a:r>
              <a:rPr lang="pl-PL" dirty="0"/>
              <a:t>;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pl-PL" dirty="0"/>
              <a:t>Budowa węzła przesiadkowego przy ul. Cieplickiej w Sobieszowie;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pl-PL" dirty="0"/>
              <a:t>Energooszczędne oświetlenie miejskie w Jeleniej Górze;</a:t>
            </a:r>
          </a:p>
          <a:p>
            <a:pPr marL="342900" indent="-342900" algn="just">
              <a:buAutoNum type="arabicPeriod"/>
            </a:pPr>
            <a:endParaRPr lang="pl-PL" dirty="0"/>
          </a:p>
          <a:p>
            <a:pPr marL="342900" indent="-342900" algn="just"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2569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28744-A8FE-A6BD-A787-4C00226F4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B65D91-881C-59CB-B498-8EF5EDAE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Zakres rzeczowy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B5DE2B4-9A4D-EDF7-A0A4-C08AB8DB7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564"/>
            <a:ext cx="12219838" cy="6857999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9F6780C-3A28-7241-B548-C3978FE4C3F5}"/>
              </a:ext>
            </a:extLst>
          </p:cNvPr>
          <p:cNvSpPr txBox="1"/>
          <p:nvPr/>
        </p:nvSpPr>
        <p:spPr>
          <a:xfrm>
            <a:off x="838200" y="2146300"/>
            <a:ext cx="10642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/>
              <a:t>MIASTO JELENIA GÓRA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9"/>
            </a:pPr>
            <a:r>
              <a:rPr lang="pl-PL" dirty="0"/>
              <a:t>Budowa drogi dla rowerów na osiedlu </a:t>
            </a:r>
            <a:r>
              <a:rPr lang="pl-PL" dirty="0" err="1"/>
              <a:t>Zabobrze</a:t>
            </a:r>
            <a:r>
              <a:rPr lang="pl-PL" dirty="0"/>
              <a:t> wzdłuż granicy miasta z Gminą Jeżów Sudecki </a:t>
            </a:r>
            <a:br>
              <a:rPr lang="pl-PL" dirty="0"/>
            </a:br>
            <a:r>
              <a:rPr lang="pl-PL" dirty="0"/>
              <a:t>w Jeleniej Górze;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10"/>
            </a:pPr>
            <a:r>
              <a:rPr lang="pl-PL" dirty="0"/>
              <a:t>Budowa łącznika spinającego </a:t>
            </a:r>
            <a:r>
              <a:rPr lang="pl-PL" dirty="0" err="1"/>
              <a:t>euroregionalne</a:t>
            </a:r>
            <a:r>
              <a:rPr lang="pl-PL" dirty="0"/>
              <a:t> trasy rowerowe ER2 - Liczyrzepa ER6 - Dolina Bobru;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11"/>
            </a:pPr>
            <a:r>
              <a:rPr lang="pl-PL" dirty="0"/>
              <a:t>Budowa drogi dla rowerów w ciągu ulic Ogrodowa – Bronka Czecha w Jeleniej Górze;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11"/>
            </a:pPr>
            <a:r>
              <a:rPr lang="pl-PL" dirty="0"/>
              <a:t>Przebudowa węzła przesiadkowego przy ul. Cieplickiej – Osiedle Orle w Jeleniej Górze.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10"/>
            </a:pPr>
            <a:endParaRPr lang="pl-PL" dirty="0"/>
          </a:p>
          <a:p>
            <a:pPr marL="342900" indent="-342900" algn="just">
              <a:buAutoNum type="arabicPeriod" startAt="10"/>
            </a:pPr>
            <a:endParaRPr lang="pl-PL" dirty="0"/>
          </a:p>
          <a:p>
            <a:pPr marL="342900" indent="-342900" algn="just">
              <a:buAutoNum type="arabicPeriod" startAt="10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6159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FE788-2154-5A2E-7409-46A02A0DA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C16A86-7D2B-6B79-8C77-D3F001AC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Zakres rzeczowy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8F63D6A-49FF-B3B4-EAAC-C1D475A86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564"/>
            <a:ext cx="12219838" cy="6857999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9BD93F5-AA58-7011-25BC-4000B5CA544D}"/>
              </a:ext>
            </a:extLst>
          </p:cNvPr>
          <p:cNvSpPr txBox="1"/>
          <p:nvPr/>
        </p:nvSpPr>
        <p:spPr>
          <a:xfrm>
            <a:off x="838200" y="2146300"/>
            <a:ext cx="10642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/>
              <a:t>GMINA STARA KAMIENICA</a:t>
            </a:r>
          </a:p>
          <a:p>
            <a:pPr algn="just">
              <a:lnSpc>
                <a:spcPct val="150000"/>
              </a:lnSpc>
            </a:pPr>
            <a:r>
              <a:rPr lang="pl-PL" dirty="0"/>
              <a:t>Budowa drogi rowerowej Rybnica – Wojcieszyce - Kromnów - Gmina Stara Kamienica;</a:t>
            </a:r>
          </a:p>
          <a:p>
            <a:pPr algn="just">
              <a:lnSpc>
                <a:spcPct val="150000"/>
              </a:lnSpc>
            </a:pPr>
            <a:endParaRPr lang="pl-PL" dirty="0"/>
          </a:p>
          <a:p>
            <a:pPr algn="just">
              <a:lnSpc>
                <a:spcPct val="150000"/>
              </a:lnSpc>
            </a:pPr>
            <a:endParaRPr lang="pl-PL" b="1" dirty="0"/>
          </a:p>
          <a:p>
            <a:pPr algn="just">
              <a:lnSpc>
                <a:spcPct val="150000"/>
              </a:lnSpc>
            </a:pPr>
            <a:r>
              <a:rPr lang="pl-PL" b="1" dirty="0"/>
              <a:t>KARKONOSKI PARK NARODOWY Z SIEDZIBĄ W JELENIEJ GÓRZE</a:t>
            </a:r>
          </a:p>
          <a:p>
            <a:pPr algn="just">
              <a:lnSpc>
                <a:spcPct val="150000"/>
              </a:lnSpc>
            </a:pPr>
            <a:r>
              <a:rPr lang="pl-PL" dirty="0"/>
              <a:t>Budowa parkingu </a:t>
            </a:r>
            <a:r>
              <a:rPr lang="pl-PL" dirty="0" err="1"/>
              <a:t>Park&amp;Ride</a:t>
            </a:r>
            <a:r>
              <a:rPr lang="pl-PL" dirty="0"/>
              <a:t> przy ul. Cieplickiej w Jeleniej Górze - Sobieszowie</a:t>
            </a:r>
          </a:p>
          <a:p>
            <a:pPr algn="just">
              <a:lnSpc>
                <a:spcPct val="150000"/>
              </a:lnSpc>
            </a:pPr>
            <a:endParaRPr lang="pl-PL" dirty="0"/>
          </a:p>
          <a:p>
            <a:pPr marL="342900" indent="-342900" algn="just"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5436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6445C-6D98-22BC-9FD8-A32A78D73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119F7E-AF6B-D890-2002-D003E5FA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/>
              <a:t>RZECZYWISTOŚĆ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B1E0218-3F65-7FF7-3BEB-47DD4554C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64"/>
          <a:stretch/>
        </p:blipFill>
        <p:spPr>
          <a:xfrm>
            <a:off x="1135929" y="2696067"/>
            <a:ext cx="10593189" cy="4091827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B400CD5-5B3B-7AA6-C4D8-A68211BF5F10}"/>
              </a:ext>
            </a:extLst>
          </p:cNvPr>
          <p:cNvSpPr txBox="1"/>
          <p:nvPr/>
        </p:nvSpPr>
        <p:spPr>
          <a:xfrm>
            <a:off x="3971637" y="4496585"/>
            <a:ext cx="67794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Ograniczenie niskiej emisji transportowej </a:t>
            </a:r>
            <a:br>
              <a:rPr lang="pl-PL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</a:br>
            <a:r>
              <a:rPr lang="pl-PL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w Aglomeracji Jeleniogórskiej</a:t>
            </a:r>
          </a:p>
          <a:p>
            <a:endParaRPr lang="pl-PL" sz="3000" b="1" dirty="0">
              <a:solidFill>
                <a:srgbClr val="210773"/>
              </a:solidFill>
              <a:latin typeface="Segoe UI Semibold" panose="020B0702040204020203" pitchFamily="34" charset="0"/>
              <a:ea typeface="Sans Serif Collection" panose="020B050204050402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2A219C4-7DFE-485C-45D2-6632CADD2757}"/>
              </a:ext>
            </a:extLst>
          </p:cNvPr>
          <p:cNvSpPr txBox="1"/>
          <p:nvPr/>
        </p:nvSpPr>
        <p:spPr>
          <a:xfrm>
            <a:off x="914400" y="1690688"/>
            <a:ext cx="100122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Całkowita wartość projektu</a:t>
            </a:r>
            <a:r>
              <a:rPr lang="pl-PL" dirty="0"/>
              <a:t>: 				36 162 978,11 zł;</a:t>
            </a:r>
          </a:p>
          <a:p>
            <a:r>
              <a:rPr lang="pl-PL" b="1" dirty="0"/>
              <a:t>Kwota wydatków kwalifikowalnych: 			</a:t>
            </a:r>
            <a:r>
              <a:rPr lang="pl-PL" dirty="0"/>
              <a:t>32 854 620,33 zł;</a:t>
            </a:r>
          </a:p>
          <a:p>
            <a:r>
              <a:rPr lang="pl-PL" b="1" dirty="0"/>
              <a:t>Otrzymane dofinansowanie</a:t>
            </a:r>
            <a:r>
              <a:rPr lang="pl-PL" dirty="0"/>
              <a:t>: 				27 926 427,25 zł;</a:t>
            </a:r>
          </a:p>
          <a:p>
            <a:r>
              <a:rPr lang="pl-PL" b="1" dirty="0"/>
              <a:t>Wkład własny: 					</a:t>
            </a:r>
            <a:r>
              <a:rPr lang="pl-PL" dirty="0"/>
              <a:t>8 236 550,86 zł;</a:t>
            </a:r>
          </a:p>
          <a:p>
            <a:r>
              <a:rPr lang="pl-PL" b="1" dirty="0"/>
              <a:t>Okres realizacji:					</a:t>
            </a:r>
            <a:r>
              <a:rPr lang="pl-PL" dirty="0"/>
              <a:t>2014-2021</a:t>
            </a:r>
          </a:p>
        </p:txBody>
      </p:sp>
    </p:spTree>
    <p:extLst>
      <p:ext uri="{BB962C8B-B14F-4D97-AF65-F5344CB8AC3E}">
        <p14:creationId xmlns:p14="http://schemas.microsoft.com/office/powerpoint/2010/main" val="3921264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70B44A36-1128-9E82-F81D-EDEA047BAD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73991"/>
            <a:ext cx="10515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>
                <a:solidFill>
                  <a:srgbClr val="210773"/>
                </a:solidFill>
                <a:latin typeface="Segoe UI Semibold" panose="020B0702040204020203" pitchFamily="34" charset="0"/>
                <a:ea typeface="Sans Serif Collection" panose="020B0502040504020204" pitchFamily="34" charset="0"/>
                <a:cs typeface="Segoe UI Semibold" panose="020B0702040204020203" pitchFamily="34" charset="0"/>
              </a:rPr>
              <a:t>Realizacja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204AB62A-A791-A23D-5F06-B5F2571BE24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595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Przebudowa ul. Krakowskiej</a:t>
            </a:r>
          </a:p>
          <a:p>
            <a:pPr marL="0" indent="0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Przebudowa drogi gruntowej na jezdnię z jednostronnym ciągiem pieszo – rowerowym o długości 1198 </a:t>
            </a:r>
            <a:r>
              <a:rPr lang="pl-PL" sz="1800" dirty="0" err="1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mb</a:t>
            </a: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wraz z modernizacją oświetlenia na energooszczędne oraz przebudową i rozbudową sieci kanalizacji deszczowej. Koszt inwestycji: 8 123 024,18 zł.</a:t>
            </a:r>
          </a:p>
          <a:p>
            <a:pPr marL="0" indent="0">
              <a:buNone/>
            </a:pPr>
            <a:r>
              <a:rPr lang="pl-PL" sz="1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parkingu P&amp;R przy ul. Krakowskiej</a:t>
            </a:r>
          </a:p>
          <a:p>
            <a:pPr marL="0" indent="0">
              <a:buNone/>
            </a:pPr>
            <a:r>
              <a:rPr lang="pl-PL" sz="1800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Budowa parkingu o pow. 847 m2 i ilości miejsc 60, w tym 8 miejsc dla osób z niepełnosprawnościami, wykonanie oświetlenia, odwodnienia terenu  i włączenie parkingu do zaprojektowanej ul. Krakowskiej. Koszt inwestycji: 1.270.768,51 zł.</a:t>
            </a:r>
          </a:p>
          <a:p>
            <a:pPr marL="0" indent="0"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pl-PL" sz="18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pl-PL" sz="18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marL="0" indent="0">
              <a:buNone/>
            </a:pPr>
            <a:endParaRPr lang="pl-PL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1D5A83B-BB8B-3FEB-7EB2-14135E429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872" y="4077333"/>
            <a:ext cx="3391121" cy="254462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7EEC511-7849-31D1-1DAA-D069D0ACA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02" y="4479184"/>
            <a:ext cx="4035902" cy="190821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D5B9827-6000-511A-1165-0CED8D9EE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396" y="4479183"/>
            <a:ext cx="4035902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6286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1683</Words>
  <Application>Microsoft Office PowerPoint</Application>
  <PresentationFormat>Panoramiczny</PresentationFormat>
  <Paragraphs>150</Paragraphs>
  <Slides>20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Segoe UI Historic</vt:lpstr>
      <vt:lpstr>Segoe UI Semibold</vt:lpstr>
      <vt:lpstr>Wingdings</vt:lpstr>
      <vt:lpstr>Motyw pakietu Office</vt:lpstr>
      <vt:lpstr>Prezentacja programu PowerPoint</vt:lpstr>
      <vt:lpstr>Informacje ogólne</vt:lpstr>
      <vt:lpstr>Geneza projektu</vt:lpstr>
      <vt:lpstr>Cel realizacji projektu</vt:lpstr>
      <vt:lpstr>Zakres rzeczowy</vt:lpstr>
      <vt:lpstr>Zakres rzeczowy</vt:lpstr>
      <vt:lpstr>Zakres rzeczowy</vt:lpstr>
      <vt:lpstr>RZECZYWISTOŚĆ</vt:lpstr>
      <vt:lpstr>Realizacja</vt:lpstr>
      <vt:lpstr>Realizacja</vt:lpstr>
      <vt:lpstr>Realizacja</vt:lpstr>
      <vt:lpstr>Realizacja</vt:lpstr>
      <vt:lpstr>Realizacja</vt:lpstr>
      <vt:lpstr>Realizacja</vt:lpstr>
      <vt:lpstr>Realizacja</vt:lpstr>
      <vt:lpstr>Realizacja</vt:lpstr>
      <vt:lpstr>Realizacja</vt:lpstr>
      <vt:lpstr>Realizacja</vt:lpstr>
      <vt:lpstr>Efekty realizacji projektu</vt:lpstr>
      <vt:lpstr>Prezentacja opracowana w ramach projektu: „Kształtowanie umiejętności zarządzania w Związkach ZIT – Zintegrowani”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Guz</dc:creator>
  <cp:lastModifiedBy>Barbara Graczyk</cp:lastModifiedBy>
  <cp:revision>32</cp:revision>
  <dcterms:created xsi:type="dcterms:W3CDTF">2024-04-10T22:50:18Z</dcterms:created>
  <dcterms:modified xsi:type="dcterms:W3CDTF">2025-05-25T17:02:57Z</dcterms:modified>
</cp:coreProperties>
</file>