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Open Sans 1" panose="020B0604020202020204" charset="0"/>
      <p:regular r:id="rId40"/>
    </p:embeddedFont>
    <p:embeddedFont>
      <p:font typeface="Open Sans 1 Bold" panose="020B0604020202020204" charset="0"/>
      <p:regular r:id="rId41"/>
    </p:embeddedFont>
    <p:embeddedFont>
      <p:font typeface="Arial Bold Italics" panose="020B0604020202020204" charset="-18"/>
      <p:regular r:id="rId42"/>
    </p:embeddedFont>
    <p:embeddedFont>
      <p:font typeface="Calibri (MS) Light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(MS) Bold" panose="020B0604020202020204" charset="0"/>
      <p:regular r:id="rId48"/>
    </p:embeddedFont>
    <p:embeddedFont>
      <p:font typeface="Open Sans 2 Italics" panose="020B0604020202020204" charset="0"/>
      <p:regular r:id="rId49"/>
    </p:embeddedFont>
    <p:embeddedFont>
      <p:font typeface="Canva Sans Bold Italics" panose="020B0604020202020204" charset="0"/>
      <p:regular r:id="rId50"/>
    </p:embeddedFont>
    <p:embeddedFont>
      <p:font typeface="Arial Bold" panose="020B0604020202020204" charset="-18"/>
      <p:regular r:id="rId51"/>
    </p:embeddedFont>
    <p:embeddedFont>
      <p:font typeface="Calibri (MS)" panose="020B0604020202020204" charset="0"/>
      <p:regular r:id="rId52"/>
    </p:embeddedFont>
    <p:embeddedFont>
      <p:font typeface="Canva Sans Bold" panose="020B0604020202020204" charset="0"/>
      <p:regular r:id="rId53"/>
    </p:embeddedFont>
    <p:embeddedFont>
      <p:font typeface="Open Sans 1 Bold Italics" panose="020B0604020202020204" charset="0"/>
      <p:regular r:id="rId54"/>
    </p:embeddedFont>
    <p:embeddedFont>
      <p:font typeface="Open Sans 2 Bold" panose="020B0604020202020204" charset="0"/>
      <p:regular r:id="rId55"/>
    </p:embeddedFont>
    <p:embeddedFont>
      <p:font typeface="Open Sans 2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2.sv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package" Target="../embeddings/Arkusz_programu_Microsoft_Excel1.xlsx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wiat-zlotoryja.pl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9.svg"/><Relationship Id="rId5" Type="http://schemas.openxmlformats.org/officeDocument/2006/relationships/image" Target="../media/image32.png"/><Relationship Id="rId10" Type="http://schemas.openxmlformats.org/officeDocument/2006/relationships/image" Target="../media/image47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wiat-zlotoryja.pl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2.sv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44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44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2.pn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24.png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1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wiat-zlotoryja.pl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10" Type="http://schemas.openxmlformats.org/officeDocument/2006/relationships/image" Target="../media/image42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5691" y="0"/>
            <a:ext cx="15256618" cy="8595360"/>
          </a:xfrm>
          <a:custGeom>
            <a:avLst/>
            <a:gdLst/>
            <a:ahLst/>
            <a:cxnLst/>
            <a:rect l="l" t="t" r="r" b="b"/>
            <a:pathLst>
              <a:path w="15256618" h="8595360">
                <a:moveTo>
                  <a:pt x="0" y="0"/>
                </a:moveTo>
                <a:lnTo>
                  <a:pt x="15256618" y="0"/>
                </a:lnTo>
                <a:lnTo>
                  <a:pt x="15256618" y="8595360"/>
                </a:lnTo>
                <a:lnTo>
                  <a:pt x="0" y="859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70993" y="3961395"/>
            <a:ext cx="11420019" cy="4367343"/>
            <a:chOff x="0" y="0"/>
            <a:chExt cx="15226691" cy="58231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26691" cy="5823124"/>
            </a:xfrm>
            <a:custGeom>
              <a:avLst/>
              <a:gdLst/>
              <a:ahLst/>
              <a:cxnLst/>
              <a:rect l="l" t="t" r="r" b="b"/>
              <a:pathLst>
                <a:path w="15226691" h="5823124">
                  <a:moveTo>
                    <a:pt x="0" y="0"/>
                  </a:moveTo>
                  <a:lnTo>
                    <a:pt x="15226691" y="0"/>
                  </a:lnTo>
                  <a:lnTo>
                    <a:pt x="15226691" y="5823124"/>
                  </a:lnTo>
                  <a:lnTo>
                    <a:pt x="0" y="58231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226691" cy="58231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Partnerstwo w praktyce </a:t>
              </a:r>
            </a:p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– projekt pt. </a:t>
              </a:r>
              <a:r>
                <a:rPr lang="en-US" sz="4500" b="1" i="1">
                  <a:solidFill>
                    <a:srgbClr val="210773"/>
                  </a:solidFill>
                  <a:latin typeface="Open Sans 1 Bold Italics"/>
                  <a:ea typeface="Open Sans 1 Bold Italics"/>
                  <a:cs typeface="Open Sans 1 Bold Italics"/>
                  <a:sym typeface="Open Sans 1 Bold Italics"/>
                </a:rPr>
                <a:t>Ochrona cennych przyrodniczo terenów Gór i Pogórza Kaczawskiego poprzez budowę alternatywnych ścieżek i tras rowerowych.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192356" y="8756834"/>
            <a:ext cx="9325853" cy="1447115"/>
          </a:xfrm>
          <a:custGeom>
            <a:avLst/>
            <a:gdLst/>
            <a:ahLst/>
            <a:cxnLst/>
            <a:rect l="l" t="t" r="r" b="b"/>
            <a:pathLst>
              <a:path w="9325853" h="1447115">
                <a:moveTo>
                  <a:pt x="0" y="0"/>
                </a:moveTo>
                <a:lnTo>
                  <a:pt x="9325853" y="0"/>
                </a:lnTo>
                <a:lnTo>
                  <a:pt x="9325853" y="1447115"/>
                </a:lnTo>
                <a:lnTo>
                  <a:pt x="0" y="14471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7702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69618" y="1750646"/>
            <a:ext cx="15590522" cy="63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endParaRPr/>
          </a:p>
          <a:p>
            <a:pPr algn="ctr">
              <a:lnSpc>
                <a:spcPts val="4559"/>
              </a:lnSpc>
            </a:pPr>
            <a:endParaRPr/>
          </a:p>
          <a:p>
            <a:pPr algn="ctr">
              <a:lnSpc>
                <a:spcPts val="4559"/>
              </a:lnSpc>
            </a:pPr>
            <a:endParaRPr/>
          </a:p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(…) Wyraża się wolę współdziałania </a:t>
            </a:r>
            <a:r>
              <a:rPr lang="en-US" sz="3799" b="1">
                <a:solidFill>
                  <a:srgbClr val="0152B0"/>
                </a:solidFill>
                <a:latin typeface="Arial Bold"/>
                <a:ea typeface="Arial Bold"/>
                <a:cs typeface="Arial Bold"/>
                <a:sym typeface="Arial Bold"/>
              </a:rPr>
              <a:t>Gminy Świerzawa, Gminy Pielgrzymka, Gminy Wojcieszów i Nadleśnictwa Złotoryja </a:t>
            </a: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rzecz  planowanego do realizacji projektu partnerskiego pn. ”</a:t>
            </a:r>
            <a:r>
              <a:rPr lang="en-US" sz="3799" b="1" i="1">
                <a:solidFill>
                  <a:srgbClr val="000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„Ochrona cennych przyrodniczo terenów Gór i Pogórza Kaczawskiego poprzez budowę alternatywnych ścieżek i tras rowerowych”</a:t>
            </a: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celem</a:t>
            </a: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działania na rzecz ochrony bioróżnorodności Gór i Pogórza Kaczawskiego poprzez tworzenie alternatywnych tras spacerowych rowerowych oraz infrastruktury widokowej (….)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16597" y="1136283"/>
            <a:ext cx="11863000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>
                <a:solidFill>
                  <a:srgbClr val="005023"/>
                </a:solidFill>
                <a:latin typeface="Arial Bold"/>
                <a:ea typeface="Arial Bold"/>
                <a:cs typeface="Arial Bold"/>
                <a:sym typeface="Arial Bold"/>
              </a:rPr>
              <a:t>           </a:t>
            </a:r>
            <a:r>
              <a:rPr lang="en-US" sz="7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Umowa partnerska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64705" y="2613273"/>
            <a:ext cx="12058281" cy="549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Projekty koncepcyjne </a:t>
            </a:r>
          </a:p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– lokalizacyjne wykonane przez eksperta</a:t>
            </a:r>
          </a:p>
          <a:p>
            <a:pPr algn="l">
              <a:lnSpc>
                <a:spcPts val="5399"/>
              </a:lnSpc>
            </a:pPr>
            <a:endParaRPr lang="en-US" sz="44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Kosztorysy i projekty wykonawcze </a:t>
            </a:r>
          </a:p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– siły własne</a:t>
            </a:r>
          </a:p>
          <a:p>
            <a:pPr algn="l">
              <a:lnSpc>
                <a:spcPts val="5399"/>
              </a:lnSpc>
            </a:pPr>
            <a:endParaRPr lang="en-US" sz="44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399"/>
              </a:lnSpc>
            </a:pPr>
            <a:endParaRPr lang="en-US" sz="44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399"/>
              </a:lnSpc>
            </a:pPr>
            <a:r>
              <a:rPr lang="en-US" sz="44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Wspólna aplikacja po środki finansowe.</a:t>
            </a:r>
          </a:p>
        </p:txBody>
      </p:sp>
      <p:sp>
        <p:nvSpPr>
          <p:cNvPr id="5" name="Freeform 5"/>
          <p:cNvSpPr/>
          <p:nvPr/>
        </p:nvSpPr>
        <p:spPr>
          <a:xfrm>
            <a:off x="14803293" y="2084996"/>
            <a:ext cx="2456007" cy="1228003"/>
          </a:xfrm>
          <a:custGeom>
            <a:avLst/>
            <a:gdLst/>
            <a:ahLst/>
            <a:cxnLst/>
            <a:rect l="l" t="t" r="r" b="b"/>
            <a:pathLst>
              <a:path w="2456007" h="1228003">
                <a:moveTo>
                  <a:pt x="0" y="0"/>
                </a:moveTo>
                <a:lnTo>
                  <a:pt x="2456007" y="0"/>
                </a:lnTo>
                <a:lnTo>
                  <a:pt x="2456007" y="1228003"/>
                </a:lnTo>
                <a:lnTo>
                  <a:pt x="0" y="122800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58455" y="812022"/>
            <a:ext cx="14306195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20"/>
              </a:lnSpc>
            </a:pPr>
            <a:r>
              <a:rPr lang="en-US" sz="66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  Założenia do aplikowania o środki </a:t>
            </a:r>
          </a:p>
        </p:txBody>
      </p:sp>
      <p:sp>
        <p:nvSpPr>
          <p:cNvPr id="7" name="Freeform 7"/>
          <p:cNvSpPr/>
          <p:nvPr/>
        </p:nvSpPr>
        <p:spPr>
          <a:xfrm>
            <a:off x="11925788" y="5404098"/>
            <a:ext cx="1123372" cy="1441093"/>
          </a:xfrm>
          <a:custGeom>
            <a:avLst/>
            <a:gdLst/>
            <a:ahLst/>
            <a:cxnLst/>
            <a:rect l="l" t="t" r="r" b="b"/>
            <a:pathLst>
              <a:path w="1123372" h="1441093">
                <a:moveTo>
                  <a:pt x="0" y="0"/>
                </a:moveTo>
                <a:lnTo>
                  <a:pt x="1123372" y="0"/>
                </a:lnTo>
                <a:lnTo>
                  <a:pt x="1123372" y="1441093"/>
                </a:lnTo>
                <a:lnTo>
                  <a:pt x="0" y="144109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45568" y="5404098"/>
            <a:ext cx="1199245" cy="1512172"/>
          </a:xfrm>
          <a:custGeom>
            <a:avLst/>
            <a:gdLst/>
            <a:ahLst/>
            <a:cxnLst/>
            <a:rect l="l" t="t" r="r" b="b"/>
            <a:pathLst>
              <a:path w="1199245" h="1512172">
                <a:moveTo>
                  <a:pt x="0" y="0"/>
                </a:moveTo>
                <a:lnTo>
                  <a:pt x="1199245" y="0"/>
                </a:lnTo>
                <a:lnTo>
                  <a:pt x="1199245" y="1512172"/>
                </a:lnTo>
                <a:lnTo>
                  <a:pt x="0" y="151217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64878" y="5370346"/>
            <a:ext cx="1142464" cy="1512172"/>
          </a:xfrm>
          <a:custGeom>
            <a:avLst/>
            <a:gdLst/>
            <a:ahLst/>
            <a:cxnLst/>
            <a:rect l="l" t="t" r="r" b="b"/>
            <a:pathLst>
              <a:path w="1142464" h="1512172">
                <a:moveTo>
                  <a:pt x="0" y="0"/>
                </a:moveTo>
                <a:lnTo>
                  <a:pt x="1142464" y="0"/>
                </a:lnTo>
                <a:lnTo>
                  <a:pt x="1142464" y="1512173"/>
                </a:lnTo>
                <a:lnTo>
                  <a:pt x="0" y="151217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30135" y="5437849"/>
            <a:ext cx="1444670" cy="1444670"/>
          </a:xfrm>
          <a:custGeom>
            <a:avLst/>
            <a:gdLst/>
            <a:ahLst/>
            <a:cxnLst/>
            <a:rect l="l" t="t" r="r" b="b"/>
            <a:pathLst>
              <a:path w="1444670" h="1444670">
                <a:moveTo>
                  <a:pt x="0" y="0"/>
                </a:moveTo>
                <a:lnTo>
                  <a:pt x="1444669" y="0"/>
                </a:lnTo>
                <a:lnTo>
                  <a:pt x="1444669" y="1444670"/>
                </a:lnTo>
                <a:lnTo>
                  <a:pt x="0" y="14446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30135" y="2084996"/>
            <a:ext cx="1444670" cy="1444670"/>
          </a:xfrm>
          <a:custGeom>
            <a:avLst/>
            <a:gdLst/>
            <a:ahLst/>
            <a:cxnLst/>
            <a:rect l="l" t="t" r="r" b="b"/>
            <a:pathLst>
              <a:path w="1444670" h="1444670">
                <a:moveTo>
                  <a:pt x="0" y="0"/>
                </a:moveTo>
                <a:lnTo>
                  <a:pt x="1444669" y="0"/>
                </a:lnTo>
                <a:lnTo>
                  <a:pt x="1444669" y="1444670"/>
                </a:lnTo>
                <a:lnTo>
                  <a:pt x="0" y="144467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4266" y="6132306"/>
            <a:ext cx="11819411" cy="4049535"/>
          </a:xfrm>
          <a:custGeom>
            <a:avLst/>
            <a:gdLst/>
            <a:ahLst/>
            <a:cxnLst/>
            <a:rect l="l" t="t" r="r" b="b"/>
            <a:pathLst>
              <a:path w="11819411" h="4049535">
                <a:moveTo>
                  <a:pt x="0" y="0"/>
                </a:moveTo>
                <a:lnTo>
                  <a:pt x="11819411" y="0"/>
                </a:lnTo>
                <a:lnTo>
                  <a:pt x="11819411" y="4049535"/>
                </a:lnTo>
                <a:lnTo>
                  <a:pt x="0" y="40495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84397" y="7200900"/>
            <a:ext cx="8034208" cy="1624143"/>
            <a:chOff x="0" y="0"/>
            <a:chExt cx="10712278" cy="21655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12278" cy="2165524"/>
            </a:xfrm>
            <a:custGeom>
              <a:avLst/>
              <a:gdLst/>
              <a:ahLst/>
              <a:cxnLst/>
              <a:rect l="l" t="t" r="r" b="b"/>
              <a:pathLst>
                <a:path w="10712278" h="2165524">
                  <a:moveTo>
                    <a:pt x="0" y="0"/>
                  </a:moveTo>
                  <a:lnTo>
                    <a:pt x="10712278" y="0"/>
                  </a:lnTo>
                  <a:lnTo>
                    <a:pt x="10712278" y="2165524"/>
                  </a:lnTo>
                  <a:lnTo>
                    <a:pt x="0" y="21655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712278" cy="21655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Dane projektu</a:t>
              </a:r>
            </a:p>
            <a:p>
              <a:pPr algn="l">
                <a:lnSpc>
                  <a:spcPts val="5400"/>
                </a:lnSpc>
              </a:pPr>
              <a:endParaRPr lang="en-US" sz="4500" b="1">
                <a:solidFill>
                  <a:srgbClr val="210773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8518" y="4674981"/>
            <a:ext cx="1527283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Poddziałanie - </a:t>
            </a: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               RPDS.04.04.03 Ochrona i udostępnianie 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                                           zasobów przyrodniczych - ZIT AJ</a:t>
            </a:r>
          </a:p>
        </p:txBody>
      </p:sp>
      <p:sp>
        <p:nvSpPr>
          <p:cNvPr id="7" name="Freeform 7"/>
          <p:cNvSpPr/>
          <p:nvPr/>
        </p:nvSpPr>
        <p:spPr>
          <a:xfrm>
            <a:off x="1368518" y="376653"/>
            <a:ext cx="5075654" cy="634457"/>
          </a:xfrm>
          <a:custGeom>
            <a:avLst/>
            <a:gdLst/>
            <a:ahLst/>
            <a:cxnLst/>
            <a:rect l="l" t="t" r="r" b="b"/>
            <a:pathLst>
              <a:path w="5075654" h="634457">
                <a:moveTo>
                  <a:pt x="0" y="0"/>
                </a:moveTo>
                <a:lnTo>
                  <a:pt x="5075654" y="0"/>
                </a:lnTo>
                <a:lnTo>
                  <a:pt x="5075654" y="634457"/>
                </a:lnTo>
                <a:lnTo>
                  <a:pt x="0" y="63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68518" y="1087310"/>
            <a:ext cx="1344712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Program Operacyjny - </a:t>
            </a: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Regionalny Program Operacyjny   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                                           Województwa Dolnośląskiego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8518" y="2535110"/>
            <a:ext cx="14631235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Oś Priorytetowa -          </a:t>
            </a: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RPDS.04.00.00 Środowisko i zasoby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8518" y="3373310"/>
            <a:ext cx="15550356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Działanie - </a:t>
            </a: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                      RPDS.04.04.00 Ochrona i udostępnianie 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                                           zasobów przyrodniczych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82300" y="1028700"/>
            <a:ext cx="10302573" cy="1375855"/>
            <a:chOff x="0" y="0"/>
            <a:chExt cx="13736764" cy="18344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736765" cy="1834473"/>
            </a:xfrm>
            <a:custGeom>
              <a:avLst/>
              <a:gdLst/>
              <a:ahLst/>
              <a:cxnLst/>
              <a:rect l="l" t="t" r="r" b="b"/>
              <a:pathLst>
                <a:path w="13736765" h="1834473">
                  <a:moveTo>
                    <a:pt x="0" y="0"/>
                  </a:moveTo>
                  <a:lnTo>
                    <a:pt x="13736765" y="0"/>
                  </a:lnTo>
                  <a:lnTo>
                    <a:pt x="13736765" y="1834473"/>
                  </a:lnTo>
                  <a:lnTo>
                    <a:pt x="0" y="18344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3736764" cy="17582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just">
                <a:lnSpc>
                  <a:spcPts val="7128"/>
                </a:lnSpc>
              </a:pPr>
              <a:r>
                <a:rPr lang="en-US" sz="6600" b="1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Działanie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2746058"/>
            <a:ext cx="13075089" cy="696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Opracowanie koncepcji i studium wykonalności projektu,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Przygotowanie dokumentacji projektu,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Wyznaczenie tzw. korytarzy projektowych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Uzgodnienia środowiskowe z RDOŚ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Uzyskanie stosownych pozwoleń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Wyłonienie nadzoru przyrodniczego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Wyłonienie nadzoru inwestorskiego i  wykonawców  </a:t>
            </a:r>
          </a:p>
          <a:p>
            <a:pPr marL="906780" lvl="1" indent="-453390" algn="just">
              <a:lnSpc>
                <a:spcPts val="4536"/>
              </a:lnSpc>
              <a:buFont typeface="Arial"/>
              <a:buChar char="•"/>
            </a:pPr>
            <a:r>
              <a:rPr lang="en-US" sz="42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Realizacja projektu</a:t>
            </a:r>
          </a:p>
          <a:p>
            <a:pPr algn="l">
              <a:lnSpc>
                <a:spcPts val="4536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536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4536"/>
              </a:lnSpc>
            </a:pPr>
            <a:endParaRPr lang="en-US" sz="42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423829" y="5482905"/>
            <a:ext cx="2835471" cy="4114800"/>
          </a:xfrm>
          <a:custGeom>
            <a:avLst/>
            <a:gdLst/>
            <a:ahLst/>
            <a:cxnLst/>
            <a:rect l="l" t="t" r="r" b="b"/>
            <a:pathLst>
              <a:path w="2835471" h="4114800">
                <a:moveTo>
                  <a:pt x="0" y="0"/>
                </a:moveTo>
                <a:lnTo>
                  <a:pt x="2835471" y="0"/>
                </a:lnTo>
                <a:lnTo>
                  <a:pt x="28354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12028" y="2251078"/>
            <a:ext cx="7197410" cy="4174413"/>
          </a:xfrm>
          <a:custGeom>
            <a:avLst/>
            <a:gdLst/>
            <a:ahLst/>
            <a:cxnLst/>
            <a:rect l="l" t="t" r="r" b="b"/>
            <a:pathLst>
              <a:path w="7197410" h="4174413">
                <a:moveTo>
                  <a:pt x="0" y="0"/>
                </a:moveTo>
                <a:lnTo>
                  <a:pt x="7197410" y="0"/>
                </a:lnTo>
                <a:lnTo>
                  <a:pt x="7197410" y="4174413"/>
                </a:lnTo>
                <a:lnTo>
                  <a:pt x="0" y="417441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8278" t="-59242" b="-2744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78751" y="663960"/>
            <a:ext cx="16580549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 b="1" i="1">
                <a:solidFill>
                  <a:srgbClr val="000000"/>
                </a:solidFill>
                <a:latin typeface="Open Sans 1 Bold Italics"/>
                <a:ea typeface="Open Sans 1 Bold Italics"/>
                <a:cs typeface="Open Sans 1 Bold Italics"/>
                <a:sym typeface="Open Sans 1 Bold Italics"/>
              </a:rPr>
              <a:t>Ochrona cennych przyrodniczo terenów Gór i Pogórza Kaczawskiego poprzez budowę alternatywnych ścieżek i tras rowerowych</a:t>
            </a:r>
            <a:r>
              <a:rPr lang="en-US" sz="40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, czyli ...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08586" y="6774359"/>
            <a:ext cx="1141362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Single track to wąska, jednokierunkowa ścieżka o szerokości ok. 2 m przeznaczona dla rowerów górskich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61000" y="464184"/>
            <a:ext cx="75830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Założenia projektu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1000" y="1038225"/>
            <a:ext cx="15698300" cy="7591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endParaRPr/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 zakres projektu wchodziły następujące zadania: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1) Dokumentacja projektowa,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2) Studium wykonalności,</a:t>
            </a:r>
          </a:p>
          <a:p>
            <a:pPr algn="l">
              <a:lnSpc>
                <a:spcPts val="2880"/>
              </a:lnSpc>
            </a:pPr>
            <a:endParaRPr lang="en-US" sz="24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880"/>
              </a:lnSpc>
            </a:pPr>
            <a:r>
              <a:rPr lang="en-US" sz="24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3) URZĄDZENIE ŚCIEŻEK ROWEROWYCH I WIEŻ/PLATFORM WIDOKOWYCH Z INFRASTRUKTURĄ TOWARZYSZĄCĄ </a:t>
            </a:r>
          </a:p>
          <a:p>
            <a:pPr algn="l">
              <a:lnSpc>
                <a:spcPts val="2880"/>
              </a:lnSpc>
            </a:pPr>
            <a:r>
              <a:rPr lang="en-US" sz="24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a) Gmina Świerzawa 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 Budowa ścieżki rowerowej wokół Góry Zawadniej 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 Budowa wieży widokowej na Górze Zawadniej w Gozdnie 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 Infokiosk </a:t>
            </a:r>
          </a:p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4. Infrastruktura ścieżek </a:t>
            </a:r>
          </a:p>
          <a:p>
            <a:pPr algn="l">
              <a:lnSpc>
                <a:spcPts val="2880"/>
              </a:lnSpc>
            </a:pPr>
            <a:endParaRPr lang="en-US" sz="24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just">
              <a:lnSpc>
                <a:spcPts val="2880"/>
              </a:lnSpc>
            </a:pPr>
            <a:r>
              <a:rPr lang="en-US" sz="24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b) Nadleśnictwo Złotoryja </a:t>
            </a:r>
          </a:p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 Budowa ścieżki rowerowej wokół Góry Okole (</a:t>
            </a:r>
          </a:p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odc. 1: od parkingu we wsi Lubiechowa do punktu widokowego Okole oraz </a:t>
            </a:r>
          </a:p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odc. 2: w okolicach miejscowości Gozdno i łączący się w miejscowości Rzeszówek ze ścieżką Gminy Świerzawa). </a:t>
            </a:r>
          </a:p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 Montaż platformy widokowej na istniejącym punkcie widokowym Okole przez Nadleśnictwo Złotoryja (na obszarze gminy Jeżów Sudecki). </a:t>
            </a:r>
          </a:p>
          <a:p>
            <a:pPr algn="just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 Infrastruktura ścieżek </a:t>
            </a:r>
          </a:p>
          <a:p>
            <a:pPr algn="just">
              <a:lnSpc>
                <a:spcPts val="2880"/>
              </a:lnSpc>
            </a:pPr>
            <a:endParaRPr lang="en-US" sz="24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61000" y="464184"/>
            <a:ext cx="75830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Założenia projektu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61000" y="1311909"/>
            <a:ext cx="16727000" cy="67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endParaRPr/>
          </a:p>
          <a:p>
            <a:pPr algn="just">
              <a:lnSpc>
                <a:spcPts val="3360"/>
              </a:lnSpc>
            </a:pPr>
            <a:r>
              <a:rPr lang="en-US" sz="28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c) Gmina Wojcieszów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 Budowa ścieżki rowerowej wokół Góry Dłużek w Gminie Wojcieszów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 Budowa wieży widokowej na Górze Dłużek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 Infrastruktura ścieżek</a:t>
            </a:r>
          </a:p>
          <a:p>
            <a:pPr algn="just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just">
              <a:lnSpc>
                <a:spcPts val="3360"/>
              </a:lnSpc>
            </a:pPr>
            <a:r>
              <a:rPr lang="en-US" sz="28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d) Gmina Pielgrzymka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 Budowa ścieżki rowerowej Ostrzyca–Czaple i 2 pętli ścieżek single track pod Ostrzycą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 Zakup i montaż wypożyczalni rowerów z obsługą poprzez dedykowaną stronę internetową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 Infokiosk 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4. Infrastruktura ścieżek</a:t>
            </a:r>
          </a:p>
          <a:p>
            <a:pPr algn="just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4) Nadzór inwestorski i przyrodniczy </a:t>
            </a:r>
          </a:p>
          <a:p>
            <a:pPr algn="just">
              <a:lnSpc>
                <a:spcPts val="3360"/>
              </a:lnSpc>
            </a:pPr>
            <a:r>
              <a:rPr lang="en-US" sz="2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5) Promocja projektu.</a:t>
            </a:r>
          </a:p>
          <a:p>
            <a:pPr algn="just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just">
              <a:lnSpc>
                <a:spcPts val="3360"/>
              </a:lnSpc>
            </a:pPr>
            <a:endParaRPr lang="en-US" sz="2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25757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2"/>
                </a:lnTo>
                <a:lnTo>
                  <a:pt x="0" y="122808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93112" y="4293855"/>
            <a:ext cx="1038804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Wartość projektu : </a:t>
            </a:r>
            <a:r>
              <a:rPr lang="en-US" sz="45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5 508 156,32 PLN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93112" y="1880311"/>
            <a:ext cx="9307708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Okres realizacji projektu: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od 2015-12-21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 2018-12-03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93112" y="4979655"/>
            <a:ext cx="12928842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Wydatki kwalifikowalne : </a:t>
            </a:r>
            <a:r>
              <a:rPr lang="en-US" sz="45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5 417 156,32 PLN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93112" y="5665455"/>
            <a:ext cx="10388043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Dofinansowanie : </a:t>
            </a:r>
            <a:r>
              <a:rPr lang="en-US" sz="4500">
                <a:solidFill>
                  <a:srgbClr val="0152B0"/>
                </a:solidFill>
                <a:latin typeface="Open Sans 1"/>
                <a:ea typeface="Open Sans 1"/>
                <a:cs typeface="Open Sans 1"/>
                <a:sym typeface="Open Sans 1"/>
              </a:rPr>
              <a:t>4 604 582,89 PLN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489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Object 7"/>
          <p:cNvGraphicFramePr/>
          <p:nvPr/>
        </p:nvGraphicFramePr>
        <p:xfrm>
          <a:off x="2373104" y="1880326"/>
          <a:ext cx="7586157" cy="427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10" imgW="9105900" imgH="5791200" progId="Excel.Sheet.12">
                  <p:embed/>
                </p:oleObj>
              </mc:Choice>
              <mc:Fallback>
                <p:oleObj name="Worksheet" r:id="rId10" imgW="9105900" imgH="5791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73104" y="1880326"/>
                        <a:ext cx="7586157" cy="4274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8"/>
          <p:cNvSpPr/>
          <p:nvPr/>
        </p:nvSpPr>
        <p:spPr>
          <a:xfrm>
            <a:off x="16044123" y="7290382"/>
            <a:ext cx="1056407" cy="927718"/>
          </a:xfrm>
          <a:custGeom>
            <a:avLst/>
            <a:gdLst/>
            <a:ahLst/>
            <a:cxnLst/>
            <a:rect l="l" t="t" r="r" b="b"/>
            <a:pathLst>
              <a:path w="1056407" h="927718">
                <a:moveTo>
                  <a:pt x="0" y="0"/>
                </a:moveTo>
                <a:lnTo>
                  <a:pt x="1056408" y="0"/>
                </a:lnTo>
                <a:lnTo>
                  <a:pt x="1056408" y="927717"/>
                </a:lnTo>
                <a:lnTo>
                  <a:pt x="0" y="927717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61000" y="464184"/>
            <a:ext cx="758300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Wskaźniki projektu :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58495" y="4044101"/>
            <a:ext cx="13635182" cy="6137740"/>
          </a:xfrm>
          <a:custGeom>
            <a:avLst/>
            <a:gdLst/>
            <a:ahLst/>
            <a:cxnLst/>
            <a:rect l="l" t="t" r="r" b="b"/>
            <a:pathLst>
              <a:path w="13635182" h="6137740">
                <a:moveTo>
                  <a:pt x="0" y="0"/>
                </a:moveTo>
                <a:lnTo>
                  <a:pt x="13635182" y="0"/>
                </a:lnTo>
                <a:lnTo>
                  <a:pt x="13635182" y="6137740"/>
                </a:lnTo>
                <a:lnTo>
                  <a:pt x="0" y="613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1321" y="209060"/>
            <a:ext cx="8408586" cy="9049240"/>
          </a:xfrm>
          <a:custGeom>
            <a:avLst/>
            <a:gdLst/>
            <a:ahLst/>
            <a:cxnLst/>
            <a:rect l="l" t="t" r="r" b="b"/>
            <a:pathLst>
              <a:path w="8408586" h="9049240">
                <a:moveTo>
                  <a:pt x="0" y="0"/>
                </a:moveTo>
                <a:lnTo>
                  <a:pt x="8408586" y="0"/>
                </a:lnTo>
                <a:lnTo>
                  <a:pt x="8408586" y="9049240"/>
                </a:lnTo>
                <a:lnTo>
                  <a:pt x="0" y="904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882551" y="7472281"/>
            <a:ext cx="7337511" cy="1523494"/>
            <a:chOff x="0" y="0"/>
            <a:chExt cx="9783348" cy="2031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Położenie Gmin Partnerskich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753070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0"/>
                </a:lnTo>
                <a:lnTo>
                  <a:pt x="0" y="320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16693" y="5032947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1"/>
                </a:lnTo>
                <a:lnTo>
                  <a:pt x="0" y="32010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7545" y="7472281"/>
            <a:ext cx="2494703" cy="2242114"/>
          </a:xfrm>
          <a:custGeom>
            <a:avLst/>
            <a:gdLst/>
            <a:ahLst/>
            <a:cxnLst/>
            <a:rect l="l" t="t" r="r" b="b"/>
            <a:pathLst>
              <a:path w="2494703" h="2242114">
                <a:moveTo>
                  <a:pt x="0" y="0"/>
                </a:moveTo>
                <a:lnTo>
                  <a:pt x="2494702" y="0"/>
                </a:lnTo>
                <a:lnTo>
                  <a:pt x="2494702" y="2242114"/>
                </a:lnTo>
                <a:lnTo>
                  <a:pt x="0" y="22421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4211" y="9676295"/>
            <a:ext cx="681951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8" tooltip="https://www.powiat-zlotoryja.pl"/>
              </a:rPr>
              <a:t>Mapa : https://www.powiat-zlotoryja.pl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304924" y="762945"/>
            <a:ext cx="7337511" cy="1523494"/>
            <a:chOff x="0" y="0"/>
            <a:chExt cx="9783348" cy="2031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Powiat złotoryjski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400" y="15240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646438" y="3429000"/>
            <a:ext cx="15206334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Sposób i częstotliwość monitorowania wskaźników: </a:t>
            </a:r>
          </a:p>
          <a:p>
            <a:pPr algn="l">
              <a:lnSpc>
                <a:spcPts val="5400"/>
              </a:lnSpc>
            </a:pPr>
            <a:endParaRPr lang="en-US" sz="45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Raport własny w zakresie oceny stanu chronionych siedlisk wykonany przed realizacją projektu oraz po realizacji projektu. 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endParaRPr lang="en-US" sz="45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Raporty zostały wykonane przez 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partnera projektu: Nadleśnictwo Złotoryja.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3868461" y="6466165"/>
            <a:ext cx="2984311" cy="3248229"/>
          </a:xfrm>
          <a:custGeom>
            <a:avLst/>
            <a:gdLst/>
            <a:ahLst/>
            <a:cxnLst/>
            <a:rect l="l" t="t" r="r" b="b"/>
            <a:pathLst>
              <a:path w="2984311" h="3248229">
                <a:moveTo>
                  <a:pt x="0" y="0"/>
                </a:moveTo>
                <a:lnTo>
                  <a:pt x="2984311" y="0"/>
                </a:lnTo>
                <a:lnTo>
                  <a:pt x="2984311" y="3248230"/>
                </a:lnTo>
                <a:lnTo>
                  <a:pt x="0" y="3248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512767" y="1228725"/>
            <a:ext cx="1572244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Powierzchnia siedlisk wspieranych w celu uzyskania lepszego statusu ochrony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894" y="4044100"/>
            <a:ext cx="15889784" cy="6137740"/>
          </a:xfrm>
          <a:custGeom>
            <a:avLst/>
            <a:gdLst/>
            <a:ahLst/>
            <a:cxnLst/>
            <a:rect l="l" t="t" r="r" b="b"/>
            <a:pathLst>
              <a:path w="15889784" h="6137740">
                <a:moveTo>
                  <a:pt x="0" y="0"/>
                </a:moveTo>
                <a:lnTo>
                  <a:pt x="15889783" y="0"/>
                </a:lnTo>
                <a:lnTo>
                  <a:pt x="15889783" y="6137741"/>
                </a:lnTo>
                <a:lnTo>
                  <a:pt x="0" y="613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23128" y="444165"/>
            <a:ext cx="4908647" cy="9017540"/>
          </a:xfrm>
          <a:custGeom>
            <a:avLst/>
            <a:gdLst/>
            <a:ahLst/>
            <a:cxnLst/>
            <a:rect l="l" t="t" r="r" b="b"/>
            <a:pathLst>
              <a:path w="4908647" h="9017540">
                <a:moveTo>
                  <a:pt x="0" y="0"/>
                </a:moveTo>
                <a:lnTo>
                  <a:pt x="4908647" y="0"/>
                </a:lnTo>
                <a:lnTo>
                  <a:pt x="4908647" y="9017540"/>
                </a:lnTo>
                <a:lnTo>
                  <a:pt x="0" y="90175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317882" y="7373935"/>
            <a:ext cx="8034208" cy="1624143"/>
            <a:chOff x="0" y="0"/>
            <a:chExt cx="10712278" cy="21655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12278" cy="2165524"/>
            </a:xfrm>
            <a:custGeom>
              <a:avLst/>
              <a:gdLst/>
              <a:ahLst/>
              <a:cxnLst/>
              <a:rect l="l" t="t" r="r" b="b"/>
              <a:pathLst>
                <a:path w="10712278" h="2165524">
                  <a:moveTo>
                    <a:pt x="0" y="0"/>
                  </a:moveTo>
                  <a:lnTo>
                    <a:pt x="10712278" y="0"/>
                  </a:lnTo>
                  <a:lnTo>
                    <a:pt x="10712278" y="2165524"/>
                  </a:lnTo>
                  <a:lnTo>
                    <a:pt x="0" y="21655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0712278" cy="21655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Geneza projektu </a:t>
              </a:r>
            </a:p>
            <a:p>
              <a:pPr algn="l">
                <a:lnSpc>
                  <a:spcPts val="5400"/>
                </a:lnSpc>
              </a:pPr>
              <a:endParaRPr lang="en-US" sz="4500" b="1">
                <a:solidFill>
                  <a:srgbClr val="210773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3003489" y="7499799"/>
            <a:ext cx="3354087" cy="1796601"/>
          </a:xfrm>
          <a:custGeom>
            <a:avLst/>
            <a:gdLst/>
            <a:ahLst/>
            <a:cxnLst/>
            <a:rect l="l" t="t" r="r" b="b"/>
            <a:pathLst>
              <a:path w="3354087" h="1796601">
                <a:moveTo>
                  <a:pt x="0" y="0"/>
                </a:moveTo>
                <a:lnTo>
                  <a:pt x="3354087" y="0"/>
                </a:lnTo>
                <a:lnTo>
                  <a:pt x="3354087" y="1796601"/>
                </a:lnTo>
                <a:lnTo>
                  <a:pt x="0" y="17966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808936" y="444165"/>
            <a:ext cx="9070893" cy="5684353"/>
          </a:xfrm>
          <a:custGeom>
            <a:avLst/>
            <a:gdLst/>
            <a:ahLst/>
            <a:cxnLst/>
            <a:rect l="l" t="t" r="r" b="b"/>
            <a:pathLst>
              <a:path w="9070893" h="5684353">
                <a:moveTo>
                  <a:pt x="0" y="0"/>
                </a:moveTo>
                <a:lnTo>
                  <a:pt x="9070894" y="0"/>
                </a:lnTo>
                <a:lnTo>
                  <a:pt x="9070894" y="5684353"/>
                </a:lnTo>
                <a:lnTo>
                  <a:pt x="0" y="568435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58495" y="4044101"/>
            <a:ext cx="13635182" cy="6137740"/>
          </a:xfrm>
          <a:custGeom>
            <a:avLst/>
            <a:gdLst/>
            <a:ahLst/>
            <a:cxnLst/>
            <a:rect l="l" t="t" r="r" b="b"/>
            <a:pathLst>
              <a:path w="13635182" h="6137740">
                <a:moveTo>
                  <a:pt x="0" y="0"/>
                </a:moveTo>
                <a:lnTo>
                  <a:pt x="13635182" y="0"/>
                </a:lnTo>
                <a:lnTo>
                  <a:pt x="13635182" y="6137740"/>
                </a:lnTo>
                <a:lnTo>
                  <a:pt x="0" y="613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1321" y="209060"/>
            <a:ext cx="8408586" cy="9049240"/>
          </a:xfrm>
          <a:custGeom>
            <a:avLst/>
            <a:gdLst/>
            <a:ahLst/>
            <a:cxnLst/>
            <a:rect l="l" t="t" r="r" b="b"/>
            <a:pathLst>
              <a:path w="8408586" h="9049240">
                <a:moveTo>
                  <a:pt x="0" y="0"/>
                </a:moveTo>
                <a:lnTo>
                  <a:pt x="8408586" y="0"/>
                </a:lnTo>
                <a:lnTo>
                  <a:pt x="8408586" y="9049240"/>
                </a:lnTo>
                <a:lnTo>
                  <a:pt x="0" y="904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882551" y="7472281"/>
            <a:ext cx="7337511" cy="1523494"/>
            <a:chOff x="0" y="0"/>
            <a:chExt cx="9783348" cy="2031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Położenie Gmin Partnerskich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753070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0"/>
                </a:lnTo>
                <a:lnTo>
                  <a:pt x="0" y="320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16693" y="5032947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1"/>
                </a:lnTo>
                <a:lnTo>
                  <a:pt x="0" y="32010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7545" y="7472281"/>
            <a:ext cx="2494703" cy="2242114"/>
          </a:xfrm>
          <a:custGeom>
            <a:avLst/>
            <a:gdLst/>
            <a:ahLst/>
            <a:cxnLst/>
            <a:rect l="l" t="t" r="r" b="b"/>
            <a:pathLst>
              <a:path w="2494703" h="2242114">
                <a:moveTo>
                  <a:pt x="0" y="0"/>
                </a:moveTo>
                <a:lnTo>
                  <a:pt x="2494702" y="0"/>
                </a:lnTo>
                <a:lnTo>
                  <a:pt x="2494702" y="2242114"/>
                </a:lnTo>
                <a:lnTo>
                  <a:pt x="0" y="22421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4211" y="9676295"/>
            <a:ext cx="681951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8" tooltip="https://www.powiat-zlotoryja.pl"/>
              </a:rPr>
              <a:t>Mapa : https://www.powiat-zlotoryja.pl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304924" y="762945"/>
            <a:ext cx="7337511" cy="1523494"/>
            <a:chOff x="0" y="0"/>
            <a:chExt cx="9783348" cy="20313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Powiat złotoryjski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400" y="15240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61712" y="1223492"/>
            <a:ext cx="15206334" cy="868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endParaRPr/>
          </a:p>
          <a:p>
            <a:pPr algn="l">
              <a:lnSpc>
                <a:spcPts val="5160"/>
              </a:lnSpc>
            </a:pPr>
            <a:endParaRPr/>
          </a:p>
          <a:p>
            <a:pPr marL="863603" lvl="1" indent="-431801" algn="l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Obecnie w Geoparku UNESCO Kraina Wygasłych Wulkanów jest ponad 60 km tras i planowana jest</a:t>
            </a:r>
            <a:r>
              <a:rPr lang="en-US" sz="4000">
                <a:solidFill>
                  <a:srgbClr val="F9D1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  <a:r>
              <a:rPr lang="en-US" sz="4000" b="1">
                <a:solidFill>
                  <a:srgbClr val="F9D1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dalsza rozbudowa sieci </a:t>
            </a:r>
          </a:p>
          <a:p>
            <a:pPr marL="863603" lvl="1" indent="-431801" algn="l">
              <a:lnSpc>
                <a:spcPts val="4800"/>
              </a:lnSpc>
              <a:spcBef>
                <a:spcPct val="0"/>
              </a:spcBef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Ścieżkom towarzyszą wieże widokowe na wzgórzach Dłużek </a:t>
            </a:r>
          </a:p>
          <a:p>
            <a:pPr marL="863603" lvl="1" indent="-431801" algn="l">
              <a:lnSpc>
                <a:spcPts val="4800"/>
              </a:lnSpc>
              <a:spcBef>
                <a:spcPct val="0"/>
              </a:spcBef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 Zawadna k. Gozdna oraz platforma widokowa na najwyższym szczycie Gór Kaczawskich – Okolu </a:t>
            </a:r>
          </a:p>
          <a:p>
            <a:pPr marL="863603" lvl="1" indent="-431801" algn="l">
              <a:lnSpc>
                <a:spcPts val="4800"/>
              </a:lnSpc>
              <a:spcBef>
                <a:spcPct val="0"/>
              </a:spcBef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trasy są zaprojektowane dla wszystkich bez względu na wiek i umiejętności: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      – najłatwiejsze są te w Rzeszówku oraz wokół Ostrzycy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      – nieco bardziej wymagające: wokół szczytu Dłużek w   </a:t>
            </a:r>
          </a:p>
          <a:p>
            <a:pPr algn="l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      Wojcieszowie / Dobkowie oraz na szczycie Okole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51180" y="2981670"/>
            <a:ext cx="1056407" cy="927718"/>
          </a:xfrm>
          <a:custGeom>
            <a:avLst/>
            <a:gdLst/>
            <a:ahLst/>
            <a:cxnLst/>
            <a:rect l="l" t="t" r="r" b="b"/>
            <a:pathLst>
              <a:path w="1056407" h="927718">
                <a:moveTo>
                  <a:pt x="0" y="0"/>
                </a:moveTo>
                <a:lnTo>
                  <a:pt x="1056408" y="0"/>
                </a:lnTo>
                <a:lnTo>
                  <a:pt x="1056408" y="927717"/>
                </a:lnTo>
                <a:lnTo>
                  <a:pt x="0" y="927717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807588" y="762945"/>
            <a:ext cx="1574028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 maju 2019 r. oficjalnie otwarto 10 pętli 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Kaczawskich SingleTracków.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4565" y="375487"/>
            <a:ext cx="6704794" cy="9524598"/>
          </a:xfrm>
          <a:custGeom>
            <a:avLst/>
            <a:gdLst/>
            <a:ahLst/>
            <a:cxnLst/>
            <a:rect l="l" t="t" r="r" b="b"/>
            <a:pathLst>
              <a:path w="6704794" h="9524598">
                <a:moveTo>
                  <a:pt x="0" y="0"/>
                </a:moveTo>
                <a:lnTo>
                  <a:pt x="6704794" y="0"/>
                </a:lnTo>
                <a:lnTo>
                  <a:pt x="6704794" y="9524598"/>
                </a:lnTo>
                <a:lnTo>
                  <a:pt x="0" y="95245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46215" y="2448412"/>
            <a:ext cx="7027662" cy="7451673"/>
          </a:xfrm>
          <a:custGeom>
            <a:avLst/>
            <a:gdLst/>
            <a:ahLst/>
            <a:cxnLst/>
            <a:rect l="l" t="t" r="r" b="b"/>
            <a:pathLst>
              <a:path w="7027662" h="7451673">
                <a:moveTo>
                  <a:pt x="0" y="0"/>
                </a:moveTo>
                <a:lnTo>
                  <a:pt x="7027661" y="0"/>
                </a:lnTo>
                <a:lnTo>
                  <a:pt x="7027661" y="7451673"/>
                </a:lnTo>
                <a:lnTo>
                  <a:pt x="0" y="74516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51748" y="8464670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1" y="0"/>
                </a:lnTo>
                <a:lnTo>
                  <a:pt x="1228081" y="1228082"/>
                </a:lnTo>
                <a:lnTo>
                  <a:pt x="0" y="122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7594" y="383481"/>
            <a:ext cx="6694024" cy="9445516"/>
          </a:xfrm>
          <a:custGeom>
            <a:avLst/>
            <a:gdLst/>
            <a:ahLst/>
            <a:cxnLst/>
            <a:rect l="l" t="t" r="r" b="b"/>
            <a:pathLst>
              <a:path w="6694024" h="9445516">
                <a:moveTo>
                  <a:pt x="0" y="0"/>
                </a:moveTo>
                <a:lnTo>
                  <a:pt x="6694024" y="0"/>
                </a:lnTo>
                <a:lnTo>
                  <a:pt x="6694024" y="9445516"/>
                </a:lnTo>
                <a:lnTo>
                  <a:pt x="0" y="94455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34231" y="3402897"/>
            <a:ext cx="8114176" cy="6426100"/>
          </a:xfrm>
          <a:custGeom>
            <a:avLst/>
            <a:gdLst/>
            <a:ahLst/>
            <a:cxnLst/>
            <a:rect l="l" t="t" r="r" b="b"/>
            <a:pathLst>
              <a:path w="8114176" h="6426100">
                <a:moveTo>
                  <a:pt x="0" y="0"/>
                </a:moveTo>
                <a:lnTo>
                  <a:pt x="8114176" y="0"/>
                </a:lnTo>
                <a:lnTo>
                  <a:pt x="8114176" y="6426100"/>
                </a:lnTo>
                <a:lnTo>
                  <a:pt x="0" y="64261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41704" y="8296104"/>
            <a:ext cx="1158118" cy="1532893"/>
          </a:xfrm>
          <a:custGeom>
            <a:avLst/>
            <a:gdLst/>
            <a:ahLst/>
            <a:cxnLst/>
            <a:rect l="l" t="t" r="r" b="b"/>
            <a:pathLst>
              <a:path w="1158118" h="1532893">
                <a:moveTo>
                  <a:pt x="0" y="0"/>
                </a:moveTo>
                <a:lnTo>
                  <a:pt x="1158118" y="0"/>
                </a:lnTo>
                <a:lnTo>
                  <a:pt x="1158118" y="1532893"/>
                </a:lnTo>
                <a:lnTo>
                  <a:pt x="0" y="153289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60290" y="8576269"/>
            <a:ext cx="976536" cy="1252727"/>
          </a:xfrm>
          <a:custGeom>
            <a:avLst/>
            <a:gdLst/>
            <a:ahLst/>
            <a:cxnLst/>
            <a:rect l="l" t="t" r="r" b="b"/>
            <a:pathLst>
              <a:path w="976536" h="1252727">
                <a:moveTo>
                  <a:pt x="0" y="0"/>
                </a:moveTo>
                <a:lnTo>
                  <a:pt x="976535" y="0"/>
                </a:lnTo>
                <a:lnTo>
                  <a:pt x="976535" y="1252728"/>
                </a:lnTo>
                <a:lnTo>
                  <a:pt x="0" y="125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40390"/>
            <a:ext cx="7663100" cy="9288606"/>
          </a:xfrm>
          <a:custGeom>
            <a:avLst/>
            <a:gdLst/>
            <a:ahLst/>
            <a:cxnLst/>
            <a:rect l="l" t="t" r="r" b="b"/>
            <a:pathLst>
              <a:path w="7663100" h="9288606">
                <a:moveTo>
                  <a:pt x="0" y="0"/>
                </a:moveTo>
                <a:lnTo>
                  <a:pt x="7663100" y="0"/>
                </a:lnTo>
                <a:lnTo>
                  <a:pt x="7663100" y="9288607"/>
                </a:lnTo>
                <a:lnTo>
                  <a:pt x="0" y="92886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669902"/>
            <a:ext cx="6472551" cy="9254810"/>
          </a:xfrm>
          <a:custGeom>
            <a:avLst/>
            <a:gdLst/>
            <a:ahLst/>
            <a:cxnLst/>
            <a:rect l="l" t="t" r="r" b="b"/>
            <a:pathLst>
              <a:path w="6472551" h="9254810">
                <a:moveTo>
                  <a:pt x="0" y="0"/>
                </a:moveTo>
                <a:lnTo>
                  <a:pt x="6472551" y="0"/>
                </a:lnTo>
                <a:lnTo>
                  <a:pt x="6472551" y="9254810"/>
                </a:lnTo>
                <a:lnTo>
                  <a:pt x="0" y="925481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4458" y="434103"/>
            <a:ext cx="6749428" cy="9490609"/>
          </a:xfrm>
          <a:custGeom>
            <a:avLst/>
            <a:gdLst/>
            <a:ahLst/>
            <a:cxnLst/>
            <a:rect l="l" t="t" r="r" b="b"/>
            <a:pathLst>
              <a:path w="6749428" h="9490609">
                <a:moveTo>
                  <a:pt x="0" y="0"/>
                </a:moveTo>
                <a:lnTo>
                  <a:pt x="6749428" y="0"/>
                </a:lnTo>
                <a:lnTo>
                  <a:pt x="6749428" y="9490609"/>
                </a:lnTo>
                <a:lnTo>
                  <a:pt x="0" y="949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26740" y="3267885"/>
            <a:ext cx="8276294" cy="6656827"/>
          </a:xfrm>
          <a:custGeom>
            <a:avLst/>
            <a:gdLst/>
            <a:ahLst/>
            <a:cxnLst/>
            <a:rect l="l" t="t" r="r" b="b"/>
            <a:pathLst>
              <a:path w="8276294" h="6656827">
                <a:moveTo>
                  <a:pt x="0" y="0"/>
                </a:moveTo>
                <a:lnTo>
                  <a:pt x="8276294" y="0"/>
                </a:lnTo>
                <a:lnTo>
                  <a:pt x="8276294" y="6656827"/>
                </a:lnTo>
                <a:lnTo>
                  <a:pt x="0" y="665682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351748" y="8464670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1" y="0"/>
                </a:lnTo>
                <a:lnTo>
                  <a:pt x="1228081" y="1228082"/>
                </a:lnTo>
                <a:lnTo>
                  <a:pt x="0" y="122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96250" y="249452"/>
            <a:ext cx="12932069" cy="9788096"/>
          </a:xfrm>
          <a:custGeom>
            <a:avLst/>
            <a:gdLst/>
            <a:ahLst/>
            <a:cxnLst/>
            <a:rect l="l" t="t" r="r" b="b"/>
            <a:pathLst>
              <a:path w="12932069" h="9788096">
                <a:moveTo>
                  <a:pt x="0" y="0"/>
                </a:moveTo>
                <a:lnTo>
                  <a:pt x="12932069" y="0"/>
                </a:lnTo>
                <a:lnTo>
                  <a:pt x="12932069" y="9788096"/>
                </a:lnTo>
                <a:lnTo>
                  <a:pt x="0" y="978809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69107" y="8095027"/>
            <a:ext cx="1390193" cy="1829201"/>
          </a:xfrm>
          <a:custGeom>
            <a:avLst/>
            <a:gdLst/>
            <a:ahLst/>
            <a:cxnLst/>
            <a:rect l="l" t="t" r="r" b="b"/>
            <a:pathLst>
              <a:path w="1390193" h="1829201">
                <a:moveTo>
                  <a:pt x="0" y="0"/>
                </a:moveTo>
                <a:lnTo>
                  <a:pt x="1390193" y="0"/>
                </a:lnTo>
                <a:lnTo>
                  <a:pt x="1390193" y="1829201"/>
                </a:lnTo>
                <a:lnTo>
                  <a:pt x="0" y="182920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564668" y="564890"/>
            <a:ext cx="6996110" cy="8971011"/>
          </a:xfrm>
          <a:custGeom>
            <a:avLst/>
            <a:gdLst/>
            <a:ahLst/>
            <a:cxnLst/>
            <a:rect l="l" t="t" r="r" b="b"/>
            <a:pathLst>
              <a:path w="6996110" h="8971011">
                <a:moveTo>
                  <a:pt x="0" y="0"/>
                </a:moveTo>
                <a:lnTo>
                  <a:pt x="6996110" y="0"/>
                </a:lnTo>
                <a:lnTo>
                  <a:pt x="6996110" y="8971011"/>
                </a:lnTo>
                <a:lnTo>
                  <a:pt x="0" y="897101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2121" y="2654561"/>
            <a:ext cx="8606717" cy="5752661"/>
          </a:xfrm>
          <a:custGeom>
            <a:avLst/>
            <a:gdLst/>
            <a:ahLst/>
            <a:cxnLst/>
            <a:rect l="l" t="t" r="r" b="b"/>
            <a:pathLst>
              <a:path w="8606717" h="5752661">
                <a:moveTo>
                  <a:pt x="0" y="0"/>
                </a:moveTo>
                <a:lnTo>
                  <a:pt x="8606717" y="0"/>
                </a:lnTo>
                <a:lnTo>
                  <a:pt x="8606717" y="5752661"/>
                </a:lnTo>
                <a:lnTo>
                  <a:pt x="0" y="575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2813" y="1028700"/>
            <a:ext cx="70266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Kaczawskie SingleTracki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4010" y="8479921"/>
            <a:ext cx="3875405" cy="506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Fotografie pochądzą</a:t>
            </a:r>
          </a:p>
          <a:p>
            <a:pPr algn="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z profilu Kaczawskie SingleTracki na Facebooku.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2121" y="2264143"/>
            <a:ext cx="9024568" cy="6143079"/>
          </a:xfrm>
          <a:custGeom>
            <a:avLst/>
            <a:gdLst/>
            <a:ahLst/>
            <a:cxnLst/>
            <a:rect l="l" t="t" r="r" b="b"/>
            <a:pathLst>
              <a:path w="9024568" h="6143079">
                <a:moveTo>
                  <a:pt x="0" y="0"/>
                </a:moveTo>
                <a:lnTo>
                  <a:pt x="9024568" y="0"/>
                </a:lnTo>
                <a:lnTo>
                  <a:pt x="9024568" y="6143079"/>
                </a:lnTo>
                <a:lnTo>
                  <a:pt x="0" y="61430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75079" y="464620"/>
            <a:ext cx="7671259" cy="7942602"/>
          </a:xfrm>
          <a:custGeom>
            <a:avLst/>
            <a:gdLst/>
            <a:ahLst/>
            <a:cxnLst/>
            <a:rect l="l" t="t" r="r" b="b"/>
            <a:pathLst>
              <a:path w="7671259" h="7942602">
                <a:moveTo>
                  <a:pt x="0" y="0"/>
                </a:moveTo>
                <a:lnTo>
                  <a:pt x="7671260" y="0"/>
                </a:lnTo>
                <a:lnTo>
                  <a:pt x="7671260" y="7942602"/>
                </a:lnTo>
                <a:lnTo>
                  <a:pt x="0" y="794260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2813" y="1028700"/>
            <a:ext cx="7026644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Kaczawskie SingleTracki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97089" y="8473961"/>
            <a:ext cx="7841774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Fotografie pochodzą ze strony internetowej Gminy Pielgrzymka: www.pielgrzymka.biz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2813" y="1491242"/>
            <a:ext cx="16773641" cy="7039742"/>
          </a:xfrm>
          <a:custGeom>
            <a:avLst/>
            <a:gdLst/>
            <a:ahLst/>
            <a:cxnLst/>
            <a:rect l="l" t="t" r="r" b="b"/>
            <a:pathLst>
              <a:path w="16773641" h="7039742">
                <a:moveTo>
                  <a:pt x="0" y="0"/>
                </a:moveTo>
                <a:lnTo>
                  <a:pt x="16773641" y="0"/>
                </a:lnTo>
                <a:lnTo>
                  <a:pt x="16773641" y="7039742"/>
                </a:lnTo>
                <a:lnTo>
                  <a:pt x="0" y="703974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52813" y="681617"/>
            <a:ext cx="1342823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Kaczawskie SingleTracki - widok z Dłużka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74051" y="8629306"/>
            <a:ext cx="1452404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Fotografia własna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2813" y="1415042"/>
            <a:ext cx="16508572" cy="6953672"/>
          </a:xfrm>
          <a:custGeom>
            <a:avLst/>
            <a:gdLst/>
            <a:ahLst/>
            <a:cxnLst/>
            <a:rect l="l" t="t" r="r" b="b"/>
            <a:pathLst>
              <a:path w="16508572" h="6953672">
                <a:moveTo>
                  <a:pt x="0" y="0"/>
                </a:moveTo>
                <a:lnTo>
                  <a:pt x="16508572" y="0"/>
                </a:lnTo>
                <a:lnTo>
                  <a:pt x="16508572" y="6953673"/>
                </a:lnTo>
                <a:lnTo>
                  <a:pt x="0" y="69536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52813" y="624467"/>
            <a:ext cx="15278399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Kaczawskie SingleTracki - widok z wieży Gozdno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08981" y="8473961"/>
            <a:ext cx="1452404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Fotografia własna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1160987"/>
            <a:ext cx="15773400" cy="930723"/>
            <a:chOff x="0" y="0"/>
            <a:chExt cx="21031200" cy="1240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240964"/>
            </a:xfrm>
            <a:custGeom>
              <a:avLst/>
              <a:gdLst/>
              <a:ahLst/>
              <a:cxnLst/>
              <a:rect l="l" t="t" r="r" b="b"/>
              <a:pathLst>
                <a:path w="21031200" h="1240964">
                  <a:moveTo>
                    <a:pt x="0" y="0"/>
                  </a:moveTo>
                  <a:lnTo>
                    <a:pt x="21031200" y="0"/>
                  </a:lnTo>
                  <a:lnTo>
                    <a:pt x="21031200" y="1240964"/>
                  </a:lnTo>
                  <a:lnTo>
                    <a:pt x="0" y="12409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21031200" cy="1183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   Przykłady różnych form korzystania z lasu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783772" y="2635980"/>
            <a:ext cx="7683909" cy="7210148"/>
          </a:xfrm>
          <a:custGeom>
            <a:avLst/>
            <a:gdLst/>
            <a:ahLst/>
            <a:cxnLst/>
            <a:rect l="l" t="t" r="r" b="b"/>
            <a:pathLst>
              <a:path w="7683909" h="7210148">
                <a:moveTo>
                  <a:pt x="0" y="0"/>
                </a:moveTo>
                <a:lnTo>
                  <a:pt x="7683910" y="0"/>
                </a:lnTo>
                <a:lnTo>
                  <a:pt x="7683910" y="7210148"/>
                </a:lnTo>
                <a:lnTo>
                  <a:pt x="0" y="721014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15" r="-51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98309" y="2635980"/>
            <a:ext cx="7683909" cy="7210148"/>
          </a:xfrm>
          <a:custGeom>
            <a:avLst/>
            <a:gdLst/>
            <a:ahLst/>
            <a:cxnLst/>
            <a:rect l="l" t="t" r="r" b="b"/>
            <a:pathLst>
              <a:path w="7683909" h="7210148">
                <a:moveTo>
                  <a:pt x="0" y="0"/>
                </a:moveTo>
                <a:lnTo>
                  <a:pt x="7683909" y="0"/>
                </a:lnTo>
                <a:lnTo>
                  <a:pt x="7683909" y="7210148"/>
                </a:lnTo>
                <a:lnTo>
                  <a:pt x="0" y="721014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775" r="-5775"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5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1333" y="484885"/>
            <a:ext cx="5579794" cy="7972540"/>
          </a:xfrm>
          <a:custGeom>
            <a:avLst/>
            <a:gdLst/>
            <a:ahLst/>
            <a:cxnLst/>
            <a:rect l="l" t="t" r="r" b="b"/>
            <a:pathLst>
              <a:path w="5579794" h="7972540">
                <a:moveTo>
                  <a:pt x="0" y="0"/>
                </a:moveTo>
                <a:lnTo>
                  <a:pt x="5579794" y="0"/>
                </a:lnTo>
                <a:lnTo>
                  <a:pt x="5579794" y="7972541"/>
                </a:lnTo>
                <a:lnTo>
                  <a:pt x="0" y="797254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434821" y="484885"/>
            <a:ext cx="7809042" cy="7972540"/>
          </a:xfrm>
          <a:custGeom>
            <a:avLst/>
            <a:gdLst/>
            <a:ahLst/>
            <a:cxnLst/>
            <a:rect l="l" t="t" r="r" b="b"/>
            <a:pathLst>
              <a:path w="7809042" h="7972540">
                <a:moveTo>
                  <a:pt x="0" y="0"/>
                </a:moveTo>
                <a:lnTo>
                  <a:pt x="7809042" y="0"/>
                </a:lnTo>
                <a:lnTo>
                  <a:pt x="7809042" y="7972541"/>
                </a:lnTo>
                <a:lnTo>
                  <a:pt x="0" y="7972541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549360" y="8956237"/>
            <a:ext cx="10939557" cy="11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4500" b="1" spc="-117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Wieża Widokowa Dłużek </a:t>
            </a:r>
          </a:p>
          <a:p>
            <a:pPr algn="just">
              <a:lnSpc>
                <a:spcPts val="4320"/>
              </a:lnSpc>
            </a:pPr>
            <a:r>
              <a:rPr lang="en-US" sz="4500" b="1" spc="-117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 platforma na Okolu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59883" y="8516867"/>
            <a:ext cx="6482893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Fotografie pochodzą z materiałów promocyjnych Kaczawskich Single Tracków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63118" y="8657881"/>
            <a:ext cx="922091" cy="1182885"/>
          </a:xfrm>
          <a:custGeom>
            <a:avLst/>
            <a:gdLst/>
            <a:ahLst/>
            <a:cxnLst/>
            <a:rect l="l" t="t" r="r" b="b"/>
            <a:pathLst>
              <a:path w="922091" h="1182885">
                <a:moveTo>
                  <a:pt x="0" y="0"/>
                </a:moveTo>
                <a:lnTo>
                  <a:pt x="922091" y="0"/>
                </a:lnTo>
                <a:lnTo>
                  <a:pt x="922091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2341" y="8657881"/>
            <a:ext cx="898993" cy="1182885"/>
          </a:xfrm>
          <a:custGeom>
            <a:avLst/>
            <a:gdLst/>
            <a:ahLst/>
            <a:cxnLst/>
            <a:rect l="l" t="t" r="r" b="b"/>
            <a:pathLst>
              <a:path w="898993" h="1182885">
                <a:moveTo>
                  <a:pt x="0" y="0"/>
                </a:moveTo>
                <a:lnTo>
                  <a:pt x="898992" y="0"/>
                </a:lnTo>
                <a:lnTo>
                  <a:pt x="898992" y="1182884"/>
                </a:lnTo>
                <a:lnTo>
                  <a:pt x="0" y="118288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751" y="8612684"/>
            <a:ext cx="975541" cy="1291232"/>
          </a:xfrm>
          <a:custGeom>
            <a:avLst/>
            <a:gdLst/>
            <a:ahLst/>
            <a:cxnLst/>
            <a:rect l="l" t="t" r="r" b="b"/>
            <a:pathLst>
              <a:path w="975541" h="1291232">
                <a:moveTo>
                  <a:pt x="0" y="0"/>
                </a:moveTo>
                <a:lnTo>
                  <a:pt x="975541" y="0"/>
                </a:lnTo>
                <a:lnTo>
                  <a:pt x="975541" y="1291232"/>
                </a:lnTo>
                <a:lnTo>
                  <a:pt x="0" y="12912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52094" y="8612684"/>
            <a:ext cx="1228082" cy="1228082"/>
          </a:xfrm>
          <a:custGeom>
            <a:avLst/>
            <a:gdLst/>
            <a:ahLst/>
            <a:cxnLst/>
            <a:rect l="l" t="t" r="r" b="b"/>
            <a:pathLst>
              <a:path w="1228082" h="1228082">
                <a:moveTo>
                  <a:pt x="0" y="0"/>
                </a:moveTo>
                <a:lnTo>
                  <a:pt x="1228082" y="0"/>
                </a:lnTo>
                <a:lnTo>
                  <a:pt x="1228082" y="1228081"/>
                </a:lnTo>
                <a:lnTo>
                  <a:pt x="0" y="122808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07478" y="540390"/>
            <a:ext cx="7616375" cy="7606063"/>
          </a:xfrm>
          <a:custGeom>
            <a:avLst/>
            <a:gdLst/>
            <a:ahLst/>
            <a:cxnLst/>
            <a:rect l="l" t="t" r="r" b="b"/>
            <a:pathLst>
              <a:path w="7616375" h="7606063">
                <a:moveTo>
                  <a:pt x="0" y="0"/>
                </a:moveTo>
                <a:lnTo>
                  <a:pt x="7616375" y="0"/>
                </a:lnTo>
                <a:lnTo>
                  <a:pt x="7616375" y="7606064"/>
                </a:lnTo>
                <a:lnTo>
                  <a:pt x="0" y="76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4292" y="540390"/>
            <a:ext cx="7888331" cy="7606063"/>
          </a:xfrm>
          <a:custGeom>
            <a:avLst/>
            <a:gdLst/>
            <a:ahLst/>
            <a:cxnLst/>
            <a:rect l="l" t="t" r="r" b="b"/>
            <a:pathLst>
              <a:path w="7888331" h="7606063">
                <a:moveTo>
                  <a:pt x="0" y="0"/>
                </a:moveTo>
                <a:lnTo>
                  <a:pt x="7888332" y="0"/>
                </a:lnTo>
                <a:lnTo>
                  <a:pt x="7888332" y="7606064"/>
                </a:lnTo>
                <a:lnTo>
                  <a:pt x="0" y="76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691278" y="8646330"/>
            <a:ext cx="8732575" cy="116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45"/>
              </a:lnSpc>
            </a:pPr>
            <a:r>
              <a:rPr lang="en-US" sz="4500" b="1">
                <a:solidFill>
                  <a:srgbClr val="0152B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Wieża Gozdno i wypożyczalnia rowerów  (bezobsługowa)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0176" y="8240846"/>
            <a:ext cx="13119436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Fotografie pochodzą z materiałów promocyjnych Kaczawskich Single Tracków oraz  strony internetowej Gminy Pielgrzymka: www.pielgrzymka.biz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48740" y="1206206"/>
            <a:ext cx="8604737" cy="1118771"/>
            <a:chOff x="0" y="0"/>
            <a:chExt cx="11472983" cy="1491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72983" cy="1491694"/>
            </a:xfrm>
            <a:custGeom>
              <a:avLst/>
              <a:gdLst/>
              <a:ahLst/>
              <a:cxnLst/>
              <a:rect l="l" t="t" r="r" b="b"/>
              <a:pathLst>
                <a:path w="11472983" h="1491694">
                  <a:moveTo>
                    <a:pt x="0" y="0"/>
                  </a:moveTo>
                  <a:lnTo>
                    <a:pt x="11472983" y="0"/>
                  </a:lnTo>
                  <a:lnTo>
                    <a:pt x="11472983" y="1491694"/>
                  </a:lnTo>
                  <a:lnTo>
                    <a:pt x="0" y="1491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11472983" cy="143454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31"/>
                </a:lnSpc>
              </a:pPr>
              <a:r>
                <a:rPr lang="en-US" sz="5399" b="1">
                  <a:solidFill>
                    <a:srgbClr val="0152B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Problemy realizacyjne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2707957"/>
            <a:ext cx="15590520" cy="684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7704" lvl="1" indent="-343852" algn="l">
              <a:lnSpc>
                <a:spcPts val="455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Wykonanie </a:t>
            </a: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DOBRYCH PROJEKTÓW </a:t>
            </a: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!!!!!</a:t>
            </a:r>
          </a:p>
          <a:p>
            <a:pPr marL="687704" lvl="1" indent="-343852" algn="l">
              <a:lnSpc>
                <a:spcPts val="455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Wyłonienie wykonawcy.</a:t>
            </a:r>
          </a:p>
          <a:p>
            <a:pPr marL="687704" lvl="1" indent="-343852" algn="l">
              <a:lnSpc>
                <a:spcPts val="455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Integracja nadzorów inwestorskiego i przyrodniczego.</a:t>
            </a:r>
          </a:p>
          <a:p>
            <a:pPr marL="687704" lvl="1" indent="-343852" algn="l">
              <a:lnSpc>
                <a:spcPts val="4559"/>
              </a:lnSpc>
              <a:buFont typeface="Arial"/>
              <a:buChar char="•"/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Problemy techniczne na etapie wykonawczym:</a:t>
            </a:r>
          </a:p>
          <a:p>
            <a:pPr marL="687704" lvl="1" indent="-343852" algn="l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- „park maszynowy” wykonawcy,</a:t>
            </a:r>
          </a:p>
          <a:p>
            <a:pPr marL="687704" lvl="1" indent="-343852" algn="l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- właściwe profile łuków,</a:t>
            </a:r>
          </a:p>
          <a:p>
            <a:pPr marL="687704" lvl="1" indent="-343852" algn="l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- utrzymanie założonych spadków podłużnych,</a:t>
            </a:r>
          </a:p>
          <a:p>
            <a:pPr marL="687704" lvl="1" indent="-343852" algn="l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- dokładność wykonania szczegółowych lokalizacji.</a:t>
            </a:r>
          </a:p>
          <a:p>
            <a:pPr algn="l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- inne… </a:t>
            </a:r>
          </a:p>
          <a:p>
            <a:pPr marL="687704" lvl="1" indent="-343852" algn="l">
              <a:lnSpc>
                <a:spcPts val="4559"/>
              </a:lnSpc>
            </a:pPr>
            <a:endParaRPr lang="en-US" sz="3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7704" lvl="1" indent="-343852" algn="l">
              <a:lnSpc>
                <a:spcPts val="4103"/>
              </a:lnSpc>
            </a:pPr>
            <a:endParaRPr lang="en-US" sz="3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7704" lvl="1" indent="-343852" algn="l">
              <a:lnSpc>
                <a:spcPts val="4103"/>
              </a:lnSpc>
            </a:pPr>
            <a:endParaRPr lang="en-US" sz="379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639539"/>
            <a:ext cx="9950490" cy="999755"/>
            <a:chOff x="0" y="0"/>
            <a:chExt cx="13267320" cy="13330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67320" cy="1333007"/>
            </a:xfrm>
            <a:custGeom>
              <a:avLst/>
              <a:gdLst/>
              <a:ahLst/>
              <a:cxnLst/>
              <a:rect l="l" t="t" r="r" b="b"/>
              <a:pathLst>
                <a:path w="13267320" h="1333007">
                  <a:moveTo>
                    <a:pt x="0" y="0"/>
                  </a:moveTo>
                  <a:lnTo>
                    <a:pt x="13267320" y="0"/>
                  </a:lnTo>
                  <a:lnTo>
                    <a:pt x="13267320" y="1333007"/>
                  </a:lnTo>
                  <a:lnTo>
                    <a:pt x="0" y="13330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3267320" cy="12663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183"/>
                </a:lnSpc>
              </a:pPr>
              <a:r>
                <a:rPr lang="en-US" sz="4799" b="1">
                  <a:solidFill>
                    <a:srgbClr val="0152B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Problemy porealizacyjne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57300" y="2074753"/>
            <a:ext cx="8183326" cy="6137494"/>
          </a:xfrm>
          <a:custGeom>
            <a:avLst/>
            <a:gdLst/>
            <a:ahLst/>
            <a:cxnLst/>
            <a:rect l="l" t="t" r="r" b="b"/>
            <a:pathLst>
              <a:path w="8183326" h="6137494">
                <a:moveTo>
                  <a:pt x="0" y="0"/>
                </a:moveTo>
                <a:lnTo>
                  <a:pt x="8183326" y="0"/>
                </a:lnTo>
                <a:lnTo>
                  <a:pt x="8183326" y="6137494"/>
                </a:lnTo>
                <a:lnTo>
                  <a:pt x="0" y="61374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69994" y="2074753"/>
            <a:ext cx="6798966" cy="6137494"/>
          </a:xfrm>
          <a:custGeom>
            <a:avLst/>
            <a:gdLst/>
            <a:ahLst/>
            <a:cxnLst/>
            <a:rect l="l" t="t" r="r" b="b"/>
            <a:pathLst>
              <a:path w="6798966" h="6137494">
                <a:moveTo>
                  <a:pt x="0" y="0"/>
                </a:moveTo>
                <a:lnTo>
                  <a:pt x="6798966" y="0"/>
                </a:lnTo>
                <a:lnTo>
                  <a:pt x="6798966" y="6137494"/>
                </a:lnTo>
                <a:lnTo>
                  <a:pt x="0" y="613749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03020" y="8909767"/>
            <a:ext cx="8091886" cy="119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Odkręcające się śruby na wieży</a:t>
            </a:r>
          </a:p>
          <a:p>
            <a:pPr marL="687704" lvl="1" indent="-343852" algn="l">
              <a:lnSpc>
                <a:spcPts val="4103"/>
              </a:lnSpc>
            </a:pPr>
            <a:endParaRPr lang="en-US" sz="3799" b="1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769994" y="8510397"/>
            <a:ext cx="809188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Utrzymanie Singli </a:t>
            </a:r>
          </a:p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(prace porządkowe)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7300" y="8309151"/>
            <a:ext cx="6654027" cy="248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32"/>
              </a:lnSpc>
            </a:pPr>
            <a:r>
              <a:rPr lang="en-US" sz="1451" i="1">
                <a:solidFill>
                  <a:srgbClr val="000000"/>
                </a:solidFill>
                <a:latin typeface="Open Sans 2 Italics"/>
                <a:ea typeface="Open Sans 2 Italics"/>
                <a:cs typeface="Open Sans 2 Italics"/>
                <a:sym typeface="Open Sans 2 Italics"/>
              </a:rPr>
              <a:t>Fotografie pochodzą z profilu Kaczawskie SingleTracki na Facebooku.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639539"/>
            <a:ext cx="9950490" cy="930723"/>
            <a:chOff x="0" y="0"/>
            <a:chExt cx="13267320" cy="1240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67320" cy="1240964"/>
            </a:xfrm>
            <a:custGeom>
              <a:avLst/>
              <a:gdLst/>
              <a:ahLst/>
              <a:cxnLst/>
              <a:rect l="l" t="t" r="r" b="b"/>
              <a:pathLst>
                <a:path w="13267320" h="1240964">
                  <a:moveTo>
                    <a:pt x="0" y="0"/>
                  </a:moveTo>
                  <a:lnTo>
                    <a:pt x="13267320" y="0"/>
                  </a:lnTo>
                  <a:lnTo>
                    <a:pt x="13267320" y="1240964"/>
                  </a:lnTo>
                  <a:lnTo>
                    <a:pt x="0" y="12409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13267320" cy="11838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4500" b="1">
                  <a:solidFill>
                    <a:srgbClr val="0152B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Kontynuacja działań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303020" y="1967454"/>
            <a:ext cx="6417927" cy="6244793"/>
          </a:xfrm>
          <a:custGeom>
            <a:avLst/>
            <a:gdLst/>
            <a:ahLst/>
            <a:cxnLst/>
            <a:rect l="l" t="t" r="r" b="b"/>
            <a:pathLst>
              <a:path w="6417927" h="6244793">
                <a:moveTo>
                  <a:pt x="0" y="0"/>
                </a:moveTo>
                <a:lnTo>
                  <a:pt x="6417927" y="0"/>
                </a:lnTo>
                <a:lnTo>
                  <a:pt x="6417927" y="6244793"/>
                </a:lnTo>
                <a:lnTo>
                  <a:pt x="0" y="624479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8298" r="-284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04595" y="639539"/>
            <a:ext cx="6691302" cy="6264732"/>
          </a:xfrm>
          <a:custGeom>
            <a:avLst/>
            <a:gdLst/>
            <a:ahLst/>
            <a:cxnLst/>
            <a:rect l="l" t="t" r="r" b="b"/>
            <a:pathLst>
              <a:path w="6691302" h="6264732">
                <a:moveTo>
                  <a:pt x="0" y="0"/>
                </a:moveTo>
                <a:lnTo>
                  <a:pt x="6691303" y="0"/>
                </a:lnTo>
                <a:lnTo>
                  <a:pt x="6691303" y="6264731"/>
                </a:lnTo>
                <a:lnTo>
                  <a:pt x="0" y="62647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632495" y="6548247"/>
            <a:ext cx="8958552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Rozwój infrastruktury rowerowej na obszarze Aglomeracji Jeleniogórskiej – Góry i Pogórze Kaczawskie” – rozbudowa Kaczawskich Single Tracków. </a:t>
            </a:r>
          </a:p>
        </p:txBody>
      </p:sp>
      <p:sp>
        <p:nvSpPr>
          <p:cNvPr id="9" name="Freeform 9"/>
          <p:cNvSpPr/>
          <p:nvPr/>
        </p:nvSpPr>
        <p:spPr>
          <a:xfrm>
            <a:off x="14151243" y="8270839"/>
            <a:ext cx="1195380" cy="1533467"/>
          </a:xfrm>
          <a:custGeom>
            <a:avLst/>
            <a:gdLst/>
            <a:ahLst/>
            <a:cxnLst/>
            <a:rect l="l" t="t" r="r" b="b"/>
            <a:pathLst>
              <a:path w="1195380" h="1533467">
                <a:moveTo>
                  <a:pt x="0" y="0"/>
                </a:moveTo>
                <a:lnTo>
                  <a:pt x="1195380" y="0"/>
                </a:lnTo>
                <a:lnTo>
                  <a:pt x="1195380" y="1533467"/>
                </a:lnTo>
                <a:lnTo>
                  <a:pt x="0" y="153346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02002" y="8270839"/>
            <a:ext cx="1165435" cy="1533467"/>
          </a:xfrm>
          <a:custGeom>
            <a:avLst/>
            <a:gdLst/>
            <a:ahLst/>
            <a:cxnLst/>
            <a:rect l="l" t="t" r="r" b="b"/>
            <a:pathLst>
              <a:path w="1165435" h="1533467">
                <a:moveTo>
                  <a:pt x="0" y="0"/>
                </a:moveTo>
                <a:lnTo>
                  <a:pt x="1165435" y="0"/>
                </a:lnTo>
                <a:lnTo>
                  <a:pt x="1165435" y="1533467"/>
                </a:lnTo>
                <a:lnTo>
                  <a:pt x="0" y="1533467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49115" y="8212247"/>
            <a:ext cx="1264671" cy="1673926"/>
          </a:xfrm>
          <a:custGeom>
            <a:avLst/>
            <a:gdLst/>
            <a:ahLst/>
            <a:cxnLst/>
            <a:rect l="l" t="t" r="r" b="b"/>
            <a:pathLst>
              <a:path w="1264671" h="1673926">
                <a:moveTo>
                  <a:pt x="0" y="0"/>
                </a:moveTo>
                <a:lnTo>
                  <a:pt x="1264671" y="0"/>
                </a:lnTo>
                <a:lnTo>
                  <a:pt x="1264671" y="1673926"/>
                </a:lnTo>
                <a:lnTo>
                  <a:pt x="0" y="167392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686" t="-15028" r="-2856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27598" y="8270839"/>
            <a:ext cx="1266507" cy="1533467"/>
          </a:xfrm>
          <a:custGeom>
            <a:avLst/>
            <a:gdLst/>
            <a:ahLst/>
            <a:cxnLst/>
            <a:rect l="l" t="t" r="r" b="b"/>
            <a:pathLst>
              <a:path w="1266507" h="1533467">
                <a:moveTo>
                  <a:pt x="0" y="0"/>
                </a:moveTo>
                <a:lnTo>
                  <a:pt x="1266507" y="0"/>
                </a:lnTo>
                <a:lnTo>
                  <a:pt x="1266507" y="1533467"/>
                </a:lnTo>
                <a:lnTo>
                  <a:pt x="0" y="153346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303020" y="8367522"/>
            <a:ext cx="8091886" cy="179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Stworzenie systemu sieci powiązań (drogami leśnymi </a:t>
            </a:r>
          </a:p>
          <a:p>
            <a:pPr algn="l">
              <a:lnSpc>
                <a:spcPts val="4559"/>
              </a:lnSpc>
            </a:pPr>
            <a:r>
              <a:rPr lang="en-US" sz="37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i polnymi)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83332" y="3877184"/>
            <a:ext cx="7325491" cy="6107628"/>
          </a:xfrm>
          <a:custGeom>
            <a:avLst/>
            <a:gdLst/>
            <a:ahLst/>
            <a:cxnLst/>
            <a:rect l="l" t="t" r="r" b="b"/>
            <a:pathLst>
              <a:path w="7325491" h="6107628">
                <a:moveTo>
                  <a:pt x="0" y="0"/>
                </a:moveTo>
                <a:lnTo>
                  <a:pt x="7325491" y="0"/>
                </a:lnTo>
                <a:lnTo>
                  <a:pt x="7325491" y="6107628"/>
                </a:lnTo>
                <a:lnTo>
                  <a:pt x="0" y="610762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08624" y="182779"/>
            <a:ext cx="7200199" cy="3694405"/>
          </a:xfrm>
          <a:custGeom>
            <a:avLst/>
            <a:gdLst/>
            <a:ahLst/>
            <a:cxnLst/>
            <a:rect l="l" t="t" r="r" b="b"/>
            <a:pathLst>
              <a:path w="7200199" h="3694405">
                <a:moveTo>
                  <a:pt x="0" y="0"/>
                </a:moveTo>
                <a:lnTo>
                  <a:pt x="7200199" y="0"/>
                </a:lnTo>
                <a:lnTo>
                  <a:pt x="7200199" y="3694405"/>
                </a:lnTo>
                <a:lnTo>
                  <a:pt x="0" y="369440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8332" y="571500"/>
            <a:ext cx="9164584" cy="933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„Cyklostrada Dolnośląska –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odcinek na terenie Gmin Pielgrzymka i Złotoryja”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endParaRPr lang="en-US" sz="22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Numer projektu: FEDS.05.02-IZ.00-0004/23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📌 Projekt współfinansowany ze środków Unii Europejskiej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 ramach Programu Fundusze Europejskie dla Dolnego Śląska 2021–2027, Priorytet 5 „Fundusze Europejskie na rzecz zrównoważonego rozwoju społecznego na Dolnym Śląsku”, Działanie 5.2 „Kultura i turystyka”.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🇵🇱  🇪🇺 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🔧 Zakres realizowanych działań: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W ramach projektu wykonywany jest odcinek Cyklostrady Dolnośląskiej przebiegający przez teren Gmin Pielgrzymka i Gminy Złotoryja. 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Zadanie obejmuje: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• budowę i modernizację odcinków tras rowerowych,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• wykonanie oznakowania,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• roboty budowlane poprawiające dostępność i bezpieczeństwo,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• instalację małej infrastruktury turystycznej.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endParaRPr lang="en-US" sz="22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🏞️ 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- W efekcie realizacji projektu budujemy: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   7,8181 km trasy Cyklostrady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- Utworzymy Miejsce Obsługi Rowerzystów (MOR)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- Zamontujemy licznik rowerów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💰 Wartość projektu</a:t>
            </a:r>
          </a:p>
          <a:p>
            <a:pPr algn="l">
              <a:lnSpc>
                <a:spcPts val="264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9 205 509,05 zł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1463" y="668934"/>
            <a:ext cx="17045004" cy="9012546"/>
          </a:xfrm>
          <a:custGeom>
            <a:avLst/>
            <a:gdLst/>
            <a:ahLst/>
            <a:cxnLst/>
            <a:rect l="l" t="t" r="r" b="b"/>
            <a:pathLst>
              <a:path w="17045004" h="9012546">
                <a:moveTo>
                  <a:pt x="0" y="0"/>
                </a:moveTo>
                <a:lnTo>
                  <a:pt x="17045005" y="0"/>
                </a:lnTo>
                <a:lnTo>
                  <a:pt x="17045005" y="9012546"/>
                </a:lnTo>
                <a:lnTo>
                  <a:pt x="0" y="901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3692" y="1954270"/>
            <a:ext cx="9795282" cy="7659814"/>
          </a:xfrm>
          <a:custGeom>
            <a:avLst/>
            <a:gdLst/>
            <a:ahLst/>
            <a:cxnLst/>
            <a:rect l="l" t="t" r="r" b="b"/>
            <a:pathLst>
              <a:path w="9795282" h="7659814">
                <a:moveTo>
                  <a:pt x="0" y="0"/>
                </a:moveTo>
                <a:lnTo>
                  <a:pt x="9795282" y="0"/>
                </a:lnTo>
                <a:lnTo>
                  <a:pt x="9795282" y="7659814"/>
                </a:lnTo>
                <a:lnTo>
                  <a:pt x="0" y="76598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7845" y="387245"/>
            <a:ext cx="16911129" cy="9226838"/>
          </a:xfrm>
          <a:custGeom>
            <a:avLst/>
            <a:gdLst/>
            <a:ahLst/>
            <a:cxnLst/>
            <a:rect l="l" t="t" r="r" b="b"/>
            <a:pathLst>
              <a:path w="16911129" h="9226838">
                <a:moveTo>
                  <a:pt x="0" y="0"/>
                </a:moveTo>
                <a:lnTo>
                  <a:pt x="16911129" y="0"/>
                </a:lnTo>
                <a:lnTo>
                  <a:pt x="16911129" y="9226839"/>
                </a:lnTo>
                <a:lnTo>
                  <a:pt x="0" y="92268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170" y="6210528"/>
            <a:ext cx="15773400" cy="1988345"/>
            <a:chOff x="0" y="0"/>
            <a:chExt cx="21031200" cy="2651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1031200" cy="2679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Prezentacja opracowana w ramach projektu:</a:t>
              </a:r>
            </a:p>
            <a:p>
              <a:pPr algn="ctr">
                <a:lnSpc>
                  <a:spcPts val="3240"/>
                </a:lnSpc>
              </a:pPr>
              <a:r>
                <a:rPr lang="en-US" sz="30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„Kształtowanie umiejętności zarządzania w Związkach ZIT – Zintegrowani”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137970" y="-532839"/>
            <a:ext cx="15889784" cy="6137741"/>
          </a:xfrm>
          <a:custGeom>
            <a:avLst/>
            <a:gdLst/>
            <a:ahLst/>
            <a:cxnLst/>
            <a:rect l="l" t="t" r="r" b="b"/>
            <a:pathLst>
              <a:path w="15889784" h="6137741">
                <a:moveTo>
                  <a:pt x="0" y="0"/>
                </a:moveTo>
                <a:lnTo>
                  <a:pt x="15889784" y="0"/>
                </a:lnTo>
                <a:lnTo>
                  <a:pt x="15889784" y="6137741"/>
                </a:lnTo>
                <a:lnTo>
                  <a:pt x="0" y="613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254544" y="2446430"/>
            <a:ext cx="8034208" cy="873882"/>
            <a:chOff x="0" y="0"/>
            <a:chExt cx="10712278" cy="1165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12278" cy="1165175"/>
            </a:xfrm>
            <a:custGeom>
              <a:avLst/>
              <a:gdLst/>
              <a:ahLst/>
              <a:cxnLst/>
              <a:rect l="l" t="t" r="r" b="b"/>
              <a:pathLst>
                <a:path w="10712278" h="1165175">
                  <a:moveTo>
                    <a:pt x="0" y="0"/>
                  </a:moveTo>
                  <a:lnTo>
                    <a:pt x="10712278" y="0"/>
                  </a:lnTo>
                  <a:lnTo>
                    <a:pt x="10712278" y="1165175"/>
                  </a:lnTo>
                  <a:lnTo>
                    <a:pt x="0" y="11651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0712278" cy="11651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Dziękujemy za uwagę!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524580" y="8680208"/>
            <a:ext cx="9108213" cy="1417443"/>
          </a:xfrm>
          <a:custGeom>
            <a:avLst/>
            <a:gdLst/>
            <a:ahLst/>
            <a:cxnLst/>
            <a:rect l="l" t="t" r="r" b="b"/>
            <a:pathLst>
              <a:path w="9108213" h="1417443">
                <a:moveTo>
                  <a:pt x="0" y="0"/>
                </a:moveTo>
                <a:lnTo>
                  <a:pt x="9108214" y="0"/>
                </a:lnTo>
                <a:lnTo>
                  <a:pt x="9108214" y="1417442"/>
                </a:lnTo>
                <a:lnTo>
                  <a:pt x="0" y="14174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17319" y="5300102"/>
            <a:ext cx="9583102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7"/>
              </a:lnSpc>
              <a:spcBef>
                <a:spcPct val="0"/>
              </a:spcBef>
            </a:pPr>
            <a:r>
              <a:rPr lang="en-US" sz="208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Jacek Kramarz – Nadleśniczy, Nadleśnictwo Złotoryja, </a:t>
            </a:r>
          </a:p>
          <a:p>
            <a:pPr algn="ctr">
              <a:lnSpc>
                <a:spcPts val="2497"/>
              </a:lnSpc>
              <a:spcBef>
                <a:spcPct val="0"/>
              </a:spcBef>
            </a:pPr>
            <a:r>
              <a:rPr lang="en-US" sz="208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Marzena Szkutnik - Inspektor ds. funduszy zewnętrznych, Gmina Pielgrzymka.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7300" y="1057111"/>
            <a:ext cx="15773400" cy="1247314"/>
            <a:chOff x="0" y="0"/>
            <a:chExt cx="21031200" cy="1663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1663085"/>
            </a:xfrm>
            <a:custGeom>
              <a:avLst/>
              <a:gdLst/>
              <a:ahLst/>
              <a:cxnLst/>
              <a:rect l="l" t="t" r="r" b="b"/>
              <a:pathLst>
                <a:path w="21031200" h="1663085">
                  <a:moveTo>
                    <a:pt x="0" y="0"/>
                  </a:moveTo>
                  <a:lnTo>
                    <a:pt x="21031200" y="0"/>
                  </a:lnTo>
                  <a:lnTo>
                    <a:pt x="21031200" y="1663085"/>
                  </a:lnTo>
                  <a:lnTo>
                    <a:pt x="0" y="1663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21031200" cy="15868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Statystyki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8740" y="2755583"/>
            <a:ext cx="15590520" cy="676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Formy aktywności w lesie:</a:t>
            </a:r>
          </a:p>
          <a:p>
            <a:pPr marL="868680" lvl="1" indent="-434340" algn="l">
              <a:lnSpc>
                <a:spcPts val="5184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Spacerowanie  72%</a:t>
            </a:r>
          </a:p>
          <a:p>
            <a:pPr marL="868680" lvl="1" indent="-434340" algn="l">
              <a:lnSpc>
                <a:spcPts val="5184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Jazda rowerem 48%</a:t>
            </a:r>
          </a:p>
          <a:p>
            <a:pPr marL="868680" lvl="1" indent="-434340" algn="l">
              <a:lnSpc>
                <a:spcPts val="5184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Bieganie     20%</a:t>
            </a:r>
          </a:p>
          <a:p>
            <a:pPr marL="868680" lvl="1" indent="-434340" algn="l">
              <a:lnSpc>
                <a:spcPts val="5184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Nordic walking 5%</a:t>
            </a:r>
          </a:p>
          <a:p>
            <a:pPr marL="542925" lvl="1" indent="-271462" algn="l">
              <a:lnSpc>
                <a:spcPts val="3240"/>
              </a:lnSpc>
            </a:pPr>
            <a:endParaRPr lang="en-US" sz="48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                                                                                                                                 Badania PBS 2015</a:t>
            </a: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24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Freeform 7" descr="Strzałka ciągła: prosta z wypełnieniem pełnym"/>
          <p:cNvSpPr/>
          <p:nvPr/>
        </p:nvSpPr>
        <p:spPr>
          <a:xfrm>
            <a:off x="8458198" y="3421624"/>
            <a:ext cx="6186949" cy="2816941"/>
          </a:xfrm>
          <a:custGeom>
            <a:avLst/>
            <a:gdLst/>
            <a:ahLst/>
            <a:cxnLst/>
            <a:rect l="l" t="t" r="r" b="b"/>
            <a:pathLst>
              <a:path w="6186949" h="2816941">
                <a:moveTo>
                  <a:pt x="0" y="0"/>
                </a:moveTo>
                <a:lnTo>
                  <a:pt x="6186950" y="0"/>
                </a:lnTo>
                <a:lnTo>
                  <a:pt x="6186950" y="2816942"/>
                </a:lnTo>
                <a:lnTo>
                  <a:pt x="0" y="281694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59816" b="-5981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95242" y="6937401"/>
            <a:ext cx="2455634" cy="2584878"/>
          </a:xfrm>
          <a:custGeom>
            <a:avLst/>
            <a:gdLst/>
            <a:ahLst/>
            <a:cxnLst/>
            <a:rect l="l" t="t" r="r" b="b"/>
            <a:pathLst>
              <a:path w="2455634" h="2584878">
                <a:moveTo>
                  <a:pt x="0" y="0"/>
                </a:moveTo>
                <a:lnTo>
                  <a:pt x="2455635" y="0"/>
                </a:lnTo>
                <a:lnTo>
                  <a:pt x="2455635" y="2584878"/>
                </a:lnTo>
                <a:lnTo>
                  <a:pt x="0" y="258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34426" y="6937401"/>
            <a:ext cx="1536828" cy="2584878"/>
          </a:xfrm>
          <a:custGeom>
            <a:avLst/>
            <a:gdLst/>
            <a:ahLst/>
            <a:cxnLst/>
            <a:rect l="l" t="t" r="r" b="b"/>
            <a:pathLst>
              <a:path w="1536828" h="2584878">
                <a:moveTo>
                  <a:pt x="0" y="0"/>
                </a:moveTo>
                <a:lnTo>
                  <a:pt x="1536828" y="0"/>
                </a:lnTo>
                <a:lnTo>
                  <a:pt x="1536828" y="2584878"/>
                </a:lnTo>
                <a:lnTo>
                  <a:pt x="0" y="258487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50877" y="6650731"/>
            <a:ext cx="3418509" cy="2871548"/>
          </a:xfrm>
          <a:custGeom>
            <a:avLst/>
            <a:gdLst/>
            <a:ahLst/>
            <a:cxnLst/>
            <a:rect l="l" t="t" r="r" b="b"/>
            <a:pathLst>
              <a:path w="3418509" h="2871548">
                <a:moveTo>
                  <a:pt x="0" y="0"/>
                </a:moveTo>
                <a:lnTo>
                  <a:pt x="3418509" y="0"/>
                </a:lnTo>
                <a:lnTo>
                  <a:pt x="3418509" y="2871548"/>
                </a:lnTo>
                <a:lnTo>
                  <a:pt x="0" y="28715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79137" y="6937401"/>
            <a:ext cx="2047247" cy="2477758"/>
          </a:xfrm>
          <a:custGeom>
            <a:avLst/>
            <a:gdLst/>
            <a:ahLst/>
            <a:cxnLst/>
            <a:rect l="l" t="t" r="r" b="b"/>
            <a:pathLst>
              <a:path w="2047247" h="2477758">
                <a:moveTo>
                  <a:pt x="0" y="0"/>
                </a:moveTo>
                <a:lnTo>
                  <a:pt x="2047248" y="0"/>
                </a:lnTo>
                <a:lnTo>
                  <a:pt x="2047248" y="2477758"/>
                </a:lnTo>
                <a:lnTo>
                  <a:pt x="0" y="24777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 descr="DSC03581.JPG"/>
          <p:cNvSpPr/>
          <p:nvPr/>
        </p:nvSpPr>
        <p:spPr>
          <a:xfrm>
            <a:off x="8657301" y="2536030"/>
            <a:ext cx="6975990" cy="6165056"/>
          </a:xfrm>
          <a:custGeom>
            <a:avLst/>
            <a:gdLst/>
            <a:ahLst/>
            <a:cxnLst/>
            <a:rect l="l" t="t" r="r" b="b"/>
            <a:pathLst>
              <a:path w="6975990" h="6165056">
                <a:moveTo>
                  <a:pt x="0" y="0"/>
                </a:moveTo>
                <a:lnTo>
                  <a:pt x="6975990" y="0"/>
                </a:lnTo>
                <a:lnTo>
                  <a:pt x="6975990" y="6165056"/>
                </a:lnTo>
                <a:lnTo>
                  <a:pt x="0" y="616505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31751" y="1160859"/>
            <a:ext cx="13716736" cy="1067284"/>
            <a:chOff x="0" y="0"/>
            <a:chExt cx="18288982" cy="14230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288981" cy="1423045"/>
            </a:xfrm>
            <a:custGeom>
              <a:avLst/>
              <a:gdLst/>
              <a:ahLst/>
              <a:cxnLst/>
              <a:rect l="l" t="t" r="r" b="b"/>
              <a:pathLst>
                <a:path w="18288981" h="1423045">
                  <a:moveTo>
                    <a:pt x="0" y="0"/>
                  </a:moveTo>
                  <a:lnTo>
                    <a:pt x="18288981" y="0"/>
                  </a:lnTo>
                  <a:lnTo>
                    <a:pt x="18288981" y="1423045"/>
                  </a:lnTo>
                  <a:lnTo>
                    <a:pt x="0" y="14230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8288982" cy="14230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b="1">
                  <a:solidFill>
                    <a:srgbClr val="0152B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Różnorodność form ochrony przyrody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6446807" y="7439352"/>
            <a:ext cx="2173337" cy="2523468"/>
          </a:xfrm>
          <a:custGeom>
            <a:avLst/>
            <a:gdLst/>
            <a:ahLst/>
            <a:cxnLst/>
            <a:rect l="l" t="t" r="r" b="b"/>
            <a:pathLst>
              <a:path w="2173337" h="2523468">
                <a:moveTo>
                  <a:pt x="0" y="0"/>
                </a:moveTo>
                <a:lnTo>
                  <a:pt x="2173337" y="0"/>
                </a:lnTo>
                <a:lnTo>
                  <a:pt x="2173337" y="2523468"/>
                </a:lnTo>
                <a:lnTo>
                  <a:pt x="0" y="252346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31750" y="2581754"/>
            <a:ext cx="5701725" cy="586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Rezerwaty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Parki krajobrazowe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Obszar chronionego krajobrazu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Obszary Natura 2000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Siedliska przyrodnicze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Siedliska leśne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Użytki ekologiczne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Stanowiska gatunków roślin, zwierząt i grzybów chronionych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Pomniki przyrody</a:t>
            </a:r>
          </a:p>
          <a:p>
            <a:pPr marL="604516" lvl="1" indent="-302258" algn="l">
              <a:lnSpc>
                <a:spcPts val="3359"/>
              </a:lnSpc>
              <a:buFont typeface="Arial"/>
              <a:buChar char="•"/>
            </a:pPr>
            <a:r>
              <a:rPr lang="en-US" sz="2799" b="1" i="1" u="sng">
                <a:solidFill>
                  <a:srgbClr val="000000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Miejsca gniazdowania ptaków chronionych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96065" y="2767012"/>
            <a:ext cx="5043945" cy="5183982"/>
          </a:xfrm>
          <a:custGeom>
            <a:avLst/>
            <a:gdLst/>
            <a:ahLst/>
            <a:cxnLst/>
            <a:rect l="l" t="t" r="r" b="b"/>
            <a:pathLst>
              <a:path w="5043945" h="5183982">
                <a:moveTo>
                  <a:pt x="0" y="0"/>
                </a:moveTo>
                <a:lnTo>
                  <a:pt x="5043945" y="0"/>
                </a:lnTo>
                <a:lnTo>
                  <a:pt x="5043945" y="5183982"/>
                </a:lnTo>
                <a:lnTo>
                  <a:pt x="0" y="518398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71354" y="2767012"/>
            <a:ext cx="5471652" cy="5183982"/>
          </a:xfrm>
          <a:custGeom>
            <a:avLst/>
            <a:gdLst/>
            <a:ahLst/>
            <a:cxnLst/>
            <a:rect l="l" t="t" r="r" b="b"/>
            <a:pathLst>
              <a:path w="5471652" h="5183982">
                <a:moveTo>
                  <a:pt x="0" y="0"/>
                </a:moveTo>
                <a:lnTo>
                  <a:pt x="5471652" y="0"/>
                </a:lnTo>
                <a:lnTo>
                  <a:pt x="5471652" y="5183982"/>
                </a:lnTo>
                <a:lnTo>
                  <a:pt x="0" y="518398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 descr="Głowa z kołami zębatymi z wypełnieniem pełnym"/>
          <p:cNvSpPr/>
          <p:nvPr/>
        </p:nvSpPr>
        <p:spPr>
          <a:xfrm>
            <a:off x="7450932" y="2767012"/>
            <a:ext cx="2695959" cy="2376488"/>
          </a:xfrm>
          <a:custGeom>
            <a:avLst/>
            <a:gdLst/>
            <a:ahLst/>
            <a:cxnLst/>
            <a:rect l="l" t="t" r="r" b="b"/>
            <a:pathLst>
              <a:path w="2695959" h="2376488">
                <a:moveTo>
                  <a:pt x="0" y="0"/>
                </a:moveTo>
                <a:lnTo>
                  <a:pt x="2695959" y="0"/>
                </a:lnTo>
                <a:lnTo>
                  <a:pt x="2695959" y="2376488"/>
                </a:lnTo>
                <a:lnTo>
                  <a:pt x="0" y="237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6721" b="-672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70953" y="5374482"/>
            <a:ext cx="2875936" cy="2376489"/>
          </a:xfrm>
          <a:custGeom>
            <a:avLst/>
            <a:gdLst/>
            <a:ahLst/>
            <a:cxnLst/>
            <a:rect l="l" t="t" r="r" b="b"/>
            <a:pathLst>
              <a:path w="2875936" h="2376489">
                <a:moveTo>
                  <a:pt x="0" y="0"/>
                </a:moveTo>
                <a:lnTo>
                  <a:pt x="2875937" y="0"/>
                </a:lnTo>
                <a:lnTo>
                  <a:pt x="2875937" y="2376489"/>
                </a:lnTo>
                <a:lnTo>
                  <a:pt x="0" y="237648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334634" y="937487"/>
            <a:ext cx="10928555" cy="1600926"/>
            <a:chOff x="0" y="0"/>
            <a:chExt cx="14571406" cy="21345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71407" cy="2134567"/>
            </a:xfrm>
            <a:custGeom>
              <a:avLst/>
              <a:gdLst/>
              <a:ahLst/>
              <a:cxnLst/>
              <a:rect l="l" t="t" r="r" b="b"/>
              <a:pathLst>
                <a:path w="14571407" h="2134567">
                  <a:moveTo>
                    <a:pt x="0" y="0"/>
                  </a:moveTo>
                  <a:lnTo>
                    <a:pt x="14571407" y="0"/>
                  </a:lnTo>
                  <a:lnTo>
                    <a:pt x="14571407" y="2134567"/>
                  </a:lnTo>
                  <a:lnTo>
                    <a:pt x="0" y="21345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4571406" cy="21440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9720"/>
                </a:lnSpc>
              </a:pPr>
              <a:r>
                <a:rPr lang="en-US" sz="8100" b="1">
                  <a:solidFill>
                    <a:srgbClr val="0152B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Analiza -wynik !!!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33032" y="1887794"/>
            <a:ext cx="12038374" cy="7344698"/>
          </a:xfrm>
          <a:custGeom>
            <a:avLst/>
            <a:gdLst/>
            <a:ahLst/>
            <a:cxnLst/>
            <a:rect l="l" t="t" r="r" b="b"/>
            <a:pathLst>
              <a:path w="12038374" h="7344698">
                <a:moveTo>
                  <a:pt x="0" y="0"/>
                </a:moveTo>
                <a:lnTo>
                  <a:pt x="12038374" y="0"/>
                </a:lnTo>
                <a:lnTo>
                  <a:pt x="12038374" y="7344697"/>
                </a:lnTo>
                <a:lnTo>
                  <a:pt x="0" y="734469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624474" y="658730"/>
            <a:ext cx="12179957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Ten proch już wymyślono……..;)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3894" y="4044100"/>
            <a:ext cx="15889784" cy="6137740"/>
          </a:xfrm>
          <a:custGeom>
            <a:avLst/>
            <a:gdLst/>
            <a:ahLst/>
            <a:cxnLst/>
            <a:rect l="l" t="t" r="r" b="b"/>
            <a:pathLst>
              <a:path w="15889784" h="6137740">
                <a:moveTo>
                  <a:pt x="0" y="0"/>
                </a:moveTo>
                <a:lnTo>
                  <a:pt x="15889783" y="0"/>
                </a:lnTo>
                <a:lnTo>
                  <a:pt x="15889783" y="6137741"/>
                </a:lnTo>
                <a:lnTo>
                  <a:pt x="0" y="613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17882" y="7373935"/>
            <a:ext cx="8034208" cy="1624143"/>
            <a:chOff x="0" y="0"/>
            <a:chExt cx="10712278" cy="21655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712278" cy="2165524"/>
            </a:xfrm>
            <a:custGeom>
              <a:avLst/>
              <a:gdLst/>
              <a:ahLst/>
              <a:cxnLst/>
              <a:rect l="l" t="t" r="r" b="b"/>
              <a:pathLst>
                <a:path w="10712278" h="2165524">
                  <a:moveTo>
                    <a:pt x="0" y="0"/>
                  </a:moveTo>
                  <a:lnTo>
                    <a:pt x="10712278" y="0"/>
                  </a:lnTo>
                  <a:lnTo>
                    <a:pt x="10712278" y="2165524"/>
                  </a:lnTo>
                  <a:lnTo>
                    <a:pt x="0" y="21655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712278" cy="216552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Partnerzy projektu</a:t>
              </a:r>
            </a:p>
            <a:p>
              <a:pPr algn="l">
                <a:lnSpc>
                  <a:spcPts val="5400"/>
                </a:lnSpc>
              </a:pPr>
              <a:endParaRPr lang="en-US" sz="4500" b="1">
                <a:solidFill>
                  <a:srgbClr val="210773"/>
                </a:solidFill>
                <a:latin typeface="Open Sans 1 Bold"/>
                <a:ea typeface="Open Sans 1 Bold"/>
                <a:cs typeface="Open Sans 1 Bold"/>
                <a:sym typeface="Open Sans 1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907795" y="1550006"/>
            <a:ext cx="3282856" cy="4211341"/>
          </a:xfrm>
          <a:custGeom>
            <a:avLst/>
            <a:gdLst/>
            <a:ahLst/>
            <a:cxnLst/>
            <a:rect l="l" t="t" r="r" b="b"/>
            <a:pathLst>
              <a:path w="3282856" h="4211341">
                <a:moveTo>
                  <a:pt x="0" y="0"/>
                </a:moveTo>
                <a:lnTo>
                  <a:pt x="3282856" y="0"/>
                </a:lnTo>
                <a:lnTo>
                  <a:pt x="3282856" y="4211341"/>
                </a:lnTo>
                <a:lnTo>
                  <a:pt x="0" y="421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2390" y="1550006"/>
            <a:ext cx="3200619" cy="4211341"/>
          </a:xfrm>
          <a:custGeom>
            <a:avLst/>
            <a:gdLst/>
            <a:ahLst/>
            <a:cxnLst/>
            <a:rect l="l" t="t" r="r" b="b"/>
            <a:pathLst>
              <a:path w="3200619" h="4211341">
                <a:moveTo>
                  <a:pt x="0" y="0"/>
                </a:moveTo>
                <a:lnTo>
                  <a:pt x="3200619" y="0"/>
                </a:lnTo>
                <a:lnTo>
                  <a:pt x="3200619" y="4211341"/>
                </a:lnTo>
                <a:lnTo>
                  <a:pt x="0" y="42113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972" y="1389095"/>
            <a:ext cx="3473150" cy="4597082"/>
          </a:xfrm>
          <a:custGeom>
            <a:avLst/>
            <a:gdLst/>
            <a:ahLst/>
            <a:cxnLst/>
            <a:rect l="l" t="t" r="r" b="b"/>
            <a:pathLst>
              <a:path w="3473150" h="4597082">
                <a:moveTo>
                  <a:pt x="0" y="0"/>
                </a:moveTo>
                <a:lnTo>
                  <a:pt x="3473150" y="0"/>
                </a:lnTo>
                <a:lnTo>
                  <a:pt x="3473150" y="4597083"/>
                </a:lnTo>
                <a:lnTo>
                  <a:pt x="0" y="459708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428776" y="1389095"/>
            <a:ext cx="4372252" cy="4372252"/>
          </a:xfrm>
          <a:custGeom>
            <a:avLst/>
            <a:gdLst/>
            <a:ahLst/>
            <a:cxnLst/>
            <a:rect l="l" t="t" r="r" b="b"/>
            <a:pathLst>
              <a:path w="4372252" h="4372252">
                <a:moveTo>
                  <a:pt x="0" y="0"/>
                </a:moveTo>
                <a:lnTo>
                  <a:pt x="4372252" y="0"/>
                </a:lnTo>
                <a:lnTo>
                  <a:pt x="4372252" y="4372252"/>
                </a:lnTo>
                <a:lnTo>
                  <a:pt x="0" y="4372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703894" y="0"/>
            <a:ext cx="3119125" cy="1523494"/>
            <a:chOff x="0" y="0"/>
            <a:chExt cx="4158833" cy="20313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8833" cy="2031326"/>
            </a:xfrm>
            <a:custGeom>
              <a:avLst/>
              <a:gdLst/>
              <a:ahLst/>
              <a:cxnLst/>
              <a:rect l="l" t="t" r="r" b="b"/>
              <a:pathLst>
                <a:path w="4158833" h="2031326">
                  <a:moveTo>
                    <a:pt x="0" y="0"/>
                  </a:moveTo>
                  <a:lnTo>
                    <a:pt x="4158833" y="0"/>
                  </a:lnTo>
                  <a:lnTo>
                    <a:pt x="4158833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14300"/>
              <a:ext cx="4158833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Gmina </a:t>
              </a:r>
            </a:p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Świerzawa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226734" y="26511"/>
            <a:ext cx="3176275" cy="1523494"/>
            <a:chOff x="0" y="0"/>
            <a:chExt cx="4235033" cy="2031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35033" cy="2031326"/>
            </a:xfrm>
            <a:custGeom>
              <a:avLst/>
              <a:gdLst/>
              <a:ahLst/>
              <a:cxnLst/>
              <a:rect l="l" t="t" r="r" b="b"/>
              <a:pathLst>
                <a:path w="4235033" h="2031326">
                  <a:moveTo>
                    <a:pt x="0" y="0"/>
                  </a:moveTo>
                  <a:lnTo>
                    <a:pt x="4235033" y="0"/>
                  </a:lnTo>
                  <a:lnTo>
                    <a:pt x="4235033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04775"/>
              <a:ext cx="4235033" cy="19265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085"/>
                </a:lnSpc>
              </a:pPr>
              <a:r>
                <a:rPr lang="en-US" sz="43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Gmina </a:t>
              </a:r>
            </a:p>
            <a:p>
              <a:pPr algn="ctr">
                <a:lnSpc>
                  <a:spcPts val="4085"/>
                </a:lnSpc>
              </a:pPr>
              <a:r>
                <a:rPr lang="en-US" sz="43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Wojcieszów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61085" y="26511"/>
            <a:ext cx="3176275" cy="1523494"/>
            <a:chOff x="0" y="0"/>
            <a:chExt cx="4235033" cy="203132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35033" cy="2031326"/>
            </a:xfrm>
            <a:custGeom>
              <a:avLst/>
              <a:gdLst/>
              <a:ahLst/>
              <a:cxnLst/>
              <a:rect l="l" t="t" r="r" b="b"/>
              <a:pathLst>
                <a:path w="4235033" h="2031326">
                  <a:moveTo>
                    <a:pt x="0" y="0"/>
                  </a:moveTo>
                  <a:lnTo>
                    <a:pt x="4235033" y="0"/>
                  </a:lnTo>
                  <a:lnTo>
                    <a:pt x="4235033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85725"/>
              <a:ext cx="4235033" cy="19456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00"/>
                </a:lnSpc>
              </a:pPr>
              <a:r>
                <a:rPr lang="en-US" sz="40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Gmina </a:t>
              </a:r>
            </a:p>
            <a:p>
              <a:pPr algn="ctr">
                <a:lnSpc>
                  <a:spcPts val="3800"/>
                </a:lnSpc>
              </a:pPr>
              <a:r>
                <a:rPr lang="en-US" sz="40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Pielgrzymka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850828" y="0"/>
            <a:ext cx="3638817" cy="1523494"/>
            <a:chOff x="0" y="0"/>
            <a:chExt cx="4851756" cy="2031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51756" cy="2031326"/>
            </a:xfrm>
            <a:custGeom>
              <a:avLst/>
              <a:gdLst/>
              <a:ahLst/>
              <a:cxnLst/>
              <a:rect l="l" t="t" r="r" b="b"/>
              <a:pathLst>
                <a:path w="4851756" h="2031326">
                  <a:moveTo>
                    <a:pt x="0" y="0"/>
                  </a:moveTo>
                  <a:lnTo>
                    <a:pt x="4851756" y="0"/>
                  </a:lnTo>
                  <a:lnTo>
                    <a:pt x="4851756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85725"/>
              <a:ext cx="4851756" cy="194560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800"/>
                </a:lnSpc>
              </a:pPr>
              <a:r>
                <a:rPr lang="en-US" sz="40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Nadleśnictwo Złotoryja 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2850828" y="5986178"/>
            <a:ext cx="3929634" cy="4114800"/>
          </a:xfrm>
          <a:custGeom>
            <a:avLst/>
            <a:gdLst/>
            <a:ahLst/>
            <a:cxnLst/>
            <a:rect l="l" t="t" r="r" b="b"/>
            <a:pathLst>
              <a:path w="3929634" h="4114800">
                <a:moveTo>
                  <a:pt x="0" y="0"/>
                </a:moveTo>
                <a:lnTo>
                  <a:pt x="3929634" y="0"/>
                </a:lnTo>
                <a:lnTo>
                  <a:pt x="39296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68518" y="5789922"/>
            <a:ext cx="3833872" cy="3840230"/>
          </a:xfrm>
          <a:custGeom>
            <a:avLst/>
            <a:gdLst/>
            <a:ahLst/>
            <a:cxnLst/>
            <a:rect l="l" t="t" r="r" b="b"/>
            <a:pathLst>
              <a:path w="3833872" h="3840230">
                <a:moveTo>
                  <a:pt x="0" y="0"/>
                </a:moveTo>
                <a:lnTo>
                  <a:pt x="3833872" y="0"/>
                </a:lnTo>
                <a:lnTo>
                  <a:pt x="3833872" y="3840230"/>
                </a:lnTo>
                <a:lnTo>
                  <a:pt x="0" y="3840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29757" cy="10286998"/>
          </a:xfrm>
          <a:custGeom>
            <a:avLst/>
            <a:gdLst/>
            <a:ahLst/>
            <a:cxnLst/>
            <a:rect l="l" t="t" r="r" b="b"/>
            <a:pathLst>
              <a:path w="18329757" h="10286998">
                <a:moveTo>
                  <a:pt x="0" y="0"/>
                </a:moveTo>
                <a:lnTo>
                  <a:pt x="18329757" y="0"/>
                </a:lnTo>
                <a:lnTo>
                  <a:pt x="18329757" y="10286998"/>
                </a:lnTo>
                <a:lnTo>
                  <a:pt x="0" y="1028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58495" y="4044101"/>
            <a:ext cx="13635182" cy="6137740"/>
          </a:xfrm>
          <a:custGeom>
            <a:avLst/>
            <a:gdLst/>
            <a:ahLst/>
            <a:cxnLst/>
            <a:rect l="l" t="t" r="r" b="b"/>
            <a:pathLst>
              <a:path w="13635182" h="6137740">
                <a:moveTo>
                  <a:pt x="0" y="0"/>
                </a:moveTo>
                <a:lnTo>
                  <a:pt x="13635182" y="0"/>
                </a:lnTo>
                <a:lnTo>
                  <a:pt x="13635182" y="6137740"/>
                </a:lnTo>
                <a:lnTo>
                  <a:pt x="0" y="613774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1321" y="209060"/>
            <a:ext cx="8408586" cy="9049240"/>
          </a:xfrm>
          <a:custGeom>
            <a:avLst/>
            <a:gdLst/>
            <a:ahLst/>
            <a:cxnLst/>
            <a:rect l="l" t="t" r="r" b="b"/>
            <a:pathLst>
              <a:path w="8408586" h="9049240">
                <a:moveTo>
                  <a:pt x="0" y="0"/>
                </a:moveTo>
                <a:lnTo>
                  <a:pt x="8408586" y="0"/>
                </a:lnTo>
                <a:lnTo>
                  <a:pt x="8408586" y="9049240"/>
                </a:lnTo>
                <a:lnTo>
                  <a:pt x="0" y="9049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882551" y="7472281"/>
            <a:ext cx="7337511" cy="1523494"/>
            <a:chOff x="0" y="0"/>
            <a:chExt cx="9783348" cy="2031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Położenie Gmin Partnerskich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753070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0"/>
                </a:lnTo>
                <a:lnTo>
                  <a:pt x="0" y="320108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616693" y="5032947"/>
            <a:ext cx="3561703" cy="3201080"/>
          </a:xfrm>
          <a:custGeom>
            <a:avLst/>
            <a:gdLst/>
            <a:ahLst/>
            <a:cxnLst/>
            <a:rect l="l" t="t" r="r" b="b"/>
            <a:pathLst>
              <a:path w="3561703" h="3201080">
                <a:moveTo>
                  <a:pt x="0" y="0"/>
                </a:moveTo>
                <a:lnTo>
                  <a:pt x="3561703" y="0"/>
                </a:lnTo>
                <a:lnTo>
                  <a:pt x="3561703" y="3201081"/>
                </a:lnTo>
                <a:lnTo>
                  <a:pt x="0" y="320108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97545" y="7472281"/>
            <a:ext cx="2494703" cy="2242114"/>
          </a:xfrm>
          <a:custGeom>
            <a:avLst/>
            <a:gdLst/>
            <a:ahLst/>
            <a:cxnLst/>
            <a:rect l="l" t="t" r="r" b="b"/>
            <a:pathLst>
              <a:path w="2494703" h="2242114">
                <a:moveTo>
                  <a:pt x="0" y="0"/>
                </a:moveTo>
                <a:lnTo>
                  <a:pt x="2494702" y="0"/>
                </a:lnTo>
                <a:lnTo>
                  <a:pt x="2494702" y="2242114"/>
                </a:lnTo>
                <a:lnTo>
                  <a:pt x="0" y="22421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4211" y="9676295"/>
            <a:ext cx="6819511" cy="37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8" tooltip="https://www.powiat-zlotoryja.pl"/>
              </a:rPr>
              <a:t>Mapa : https://www.powiat-zlotoryja.pl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304924" y="762945"/>
            <a:ext cx="7337511" cy="1523494"/>
            <a:chOff x="0" y="0"/>
            <a:chExt cx="9783348" cy="203132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783348" cy="2031326"/>
            </a:xfrm>
            <a:custGeom>
              <a:avLst/>
              <a:gdLst/>
              <a:ahLst/>
              <a:cxnLst/>
              <a:rect l="l" t="t" r="r" b="b"/>
              <a:pathLst>
                <a:path w="9783348" h="2031326">
                  <a:moveTo>
                    <a:pt x="0" y="0"/>
                  </a:moveTo>
                  <a:lnTo>
                    <a:pt x="9783348" y="0"/>
                  </a:lnTo>
                  <a:lnTo>
                    <a:pt x="9783348" y="2031326"/>
                  </a:lnTo>
                  <a:lnTo>
                    <a:pt x="0" y="20313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14300"/>
              <a:ext cx="9783348" cy="19170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75"/>
                </a:lnSpc>
              </a:pPr>
              <a:r>
                <a:rPr lang="en-US" sz="4500" b="1">
                  <a:solidFill>
                    <a:srgbClr val="210773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Powiat złotoryjski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751180" y="2981670"/>
            <a:ext cx="1056407" cy="927718"/>
          </a:xfrm>
          <a:custGeom>
            <a:avLst/>
            <a:gdLst/>
            <a:ahLst/>
            <a:cxnLst/>
            <a:rect l="l" t="t" r="r" b="b"/>
            <a:pathLst>
              <a:path w="1056407" h="927718">
                <a:moveTo>
                  <a:pt x="0" y="0"/>
                </a:moveTo>
                <a:lnTo>
                  <a:pt x="1056408" y="0"/>
                </a:lnTo>
                <a:lnTo>
                  <a:pt x="1056408" y="927717"/>
                </a:lnTo>
                <a:lnTo>
                  <a:pt x="0" y="92771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1080</Words>
  <Application>Microsoft Office PowerPoint</Application>
  <PresentationFormat>Niestandardowy</PresentationFormat>
  <Paragraphs>197</Paragraphs>
  <Slides>38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55" baseType="lpstr">
      <vt:lpstr>Open Sans 1</vt:lpstr>
      <vt:lpstr>Open Sans 1 Bold</vt:lpstr>
      <vt:lpstr>Arial Bold Italics</vt:lpstr>
      <vt:lpstr>Calibri (MS) Light</vt:lpstr>
      <vt:lpstr>Calibri</vt:lpstr>
      <vt:lpstr>Calibri (MS) Bold</vt:lpstr>
      <vt:lpstr>Open Sans 2 Italics</vt:lpstr>
      <vt:lpstr>Canva Sans Bold Italics</vt:lpstr>
      <vt:lpstr>Arial Bold</vt:lpstr>
      <vt:lpstr>Calibri (MS)</vt:lpstr>
      <vt:lpstr>Arial</vt:lpstr>
      <vt:lpstr>Canva Sans Bold</vt:lpstr>
      <vt:lpstr>Open Sans 1 Bold Italics</vt:lpstr>
      <vt:lpstr>Open Sans 2 Bold</vt:lpstr>
      <vt:lpstr>Open Sans 2</vt:lpstr>
      <vt:lpstr>Office Theme</vt:lpstr>
      <vt:lpstr>Worksheet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- wzór PT 2021-2027 Zintegrowani(1).pptx</dc:title>
  <dc:creator>Grzegorz Łukaszuk</dc:creator>
  <cp:lastModifiedBy>Grzegorz Łukaszuk</cp:lastModifiedBy>
  <cp:revision>2</cp:revision>
  <dcterms:created xsi:type="dcterms:W3CDTF">2006-08-16T00:00:00Z</dcterms:created>
  <dcterms:modified xsi:type="dcterms:W3CDTF">2025-06-10T09:46:38Z</dcterms:modified>
  <dc:identifier>DAGoD7HHpB8</dc:identifier>
</cp:coreProperties>
</file>