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5" r:id="rId5"/>
    <p:sldId id="281" r:id="rId6"/>
    <p:sldId id="282" r:id="rId7"/>
    <p:sldId id="283" r:id="rId8"/>
    <p:sldId id="284" r:id="rId9"/>
    <p:sldId id="286" r:id="rId10"/>
    <p:sldId id="287" r:id="rId11"/>
    <p:sldId id="290" r:id="rId12"/>
    <p:sldId id="292" r:id="rId13"/>
    <p:sldId id="293" r:id="rId14"/>
    <p:sldId id="294" r:id="rId15"/>
    <p:sldId id="288" r:id="rId16"/>
    <p:sldId id="289" r:id="rId17"/>
    <p:sldId id="291" r:id="rId18"/>
    <p:sldId id="295" r:id="rId19"/>
    <p:sldId id="296" r:id="rId20"/>
    <p:sldId id="308" r:id="rId21"/>
    <p:sldId id="307" r:id="rId22"/>
    <p:sldId id="306" r:id="rId23"/>
    <p:sldId id="297" r:id="rId24"/>
    <p:sldId id="298" r:id="rId25"/>
    <p:sldId id="299" r:id="rId26"/>
    <p:sldId id="300" r:id="rId27"/>
    <p:sldId id="301" r:id="rId28"/>
    <p:sldId id="302" r:id="rId29"/>
    <p:sldId id="303" r:id="rId30"/>
    <p:sldId id="304" r:id="rId31"/>
    <p:sldId id="305" r:id="rId32"/>
    <p:sldId id="274" r:id="rId33"/>
    <p:sldId id="309" r:id="rId34"/>
    <p:sldId id="310" r:id="rId35"/>
    <p:sldId id="280" r:id="rId36"/>
    <p:sldId id="261" r:id="rId3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0773"/>
    <a:srgbClr val="1D0C54"/>
    <a:srgbClr val="040470"/>
    <a:srgbClr val="0508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49BC6E-E884-4460-AD5E-6A107392D8FE}" type="doc">
      <dgm:prSet loTypeId="urn:microsoft.com/office/officeart/2005/8/layout/arrow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1AF722E9-72BF-4EA2-AA67-16FA6231FEB6}">
      <dgm:prSet phldrT="[Tekst]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pl-PL" dirty="0"/>
            <a:t>Potrzeby</a:t>
          </a:r>
        </a:p>
        <a:p>
          <a:r>
            <a:rPr lang="pl-PL" dirty="0"/>
            <a:t>Projekty</a:t>
          </a:r>
        </a:p>
      </dgm:t>
    </dgm:pt>
    <dgm:pt modelId="{67FAF1AB-1BCB-42FD-81F1-72C006897FFB}" type="parTrans" cxnId="{5EAE2B5D-F89A-424D-86A9-0D0CAB8CDD4A}">
      <dgm:prSet/>
      <dgm:spPr/>
      <dgm:t>
        <a:bodyPr/>
        <a:lstStyle/>
        <a:p>
          <a:endParaRPr lang="pl-PL"/>
        </a:p>
      </dgm:t>
    </dgm:pt>
    <dgm:pt modelId="{E56ABDAB-CF5E-491C-9294-EA8B0CA729DB}" type="sibTrans" cxnId="{5EAE2B5D-F89A-424D-86A9-0D0CAB8CDD4A}">
      <dgm:prSet/>
      <dgm:spPr/>
      <dgm:t>
        <a:bodyPr/>
        <a:lstStyle/>
        <a:p>
          <a:endParaRPr lang="pl-PL"/>
        </a:p>
      </dgm:t>
    </dgm:pt>
    <dgm:pt modelId="{6F6BFA72-C19C-4C45-93D7-7F8ECA8A614D}">
      <dgm:prSet phldrT="[Tekst]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pl-PL" dirty="0"/>
            <a:t>Możliwości</a:t>
          </a:r>
        </a:p>
        <a:p>
          <a:r>
            <a:rPr lang="pl-PL" dirty="0"/>
            <a:t>Alokacja</a:t>
          </a:r>
        </a:p>
      </dgm:t>
    </dgm:pt>
    <dgm:pt modelId="{5013F447-2700-4141-8D67-391626D86D03}" type="parTrans" cxnId="{25FA2166-DBAE-4311-9862-57C1702354C4}">
      <dgm:prSet/>
      <dgm:spPr/>
      <dgm:t>
        <a:bodyPr/>
        <a:lstStyle/>
        <a:p>
          <a:endParaRPr lang="pl-PL"/>
        </a:p>
      </dgm:t>
    </dgm:pt>
    <dgm:pt modelId="{911B3E1F-B812-4F33-9F40-F5861AE685DB}" type="sibTrans" cxnId="{25FA2166-DBAE-4311-9862-57C1702354C4}">
      <dgm:prSet/>
      <dgm:spPr/>
      <dgm:t>
        <a:bodyPr/>
        <a:lstStyle/>
        <a:p>
          <a:endParaRPr lang="pl-PL"/>
        </a:p>
      </dgm:t>
    </dgm:pt>
    <dgm:pt modelId="{546C7139-AF4C-405E-AC70-B4D10C45F537}" type="pres">
      <dgm:prSet presAssocID="{C249BC6E-E884-4460-AD5E-6A107392D8FE}" presName="cycle" presStyleCnt="0">
        <dgm:presLayoutVars>
          <dgm:dir/>
          <dgm:resizeHandles val="exact"/>
        </dgm:presLayoutVars>
      </dgm:prSet>
      <dgm:spPr/>
    </dgm:pt>
    <dgm:pt modelId="{77870642-D7D3-4817-A922-1A3367CE3A4E}" type="pres">
      <dgm:prSet presAssocID="{1AF722E9-72BF-4EA2-AA67-16FA6231FEB6}" presName="arrow" presStyleLbl="node1" presStyleIdx="0" presStyleCnt="2">
        <dgm:presLayoutVars>
          <dgm:bulletEnabled val="1"/>
        </dgm:presLayoutVars>
      </dgm:prSet>
      <dgm:spPr/>
    </dgm:pt>
    <dgm:pt modelId="{38D77DA9-4145-4D8E-95C8-D0F40B2826B2}" type="pres">
      <dgm:prSet presAssocID="{6F6BFA72-C19C-4C45-93D7-7F8ECA8A614D}" presName="arrow" presStyleLbl="node1" presStyleIdx="1" presStyleCnt="2">
        <dgm:presLayoutVars>
          <dgm:bulletEnabled val="1"/>
        </dgm:presLayoutVars>
      </dgm:prSet>
      <dgm:spPr/>
    </dgm:pt>
  </dgm:ptLst>
  <dgm:cxnLst>
    <dgm:cxn modelId="{B4170625-3705-4E31-AE89-9984EB0E9DB2}" type="presOf" srcId="{C249BC6E-E884-4460-AD5E-6A107392D8FE}" destId="{546C7139-AF4C-405E-AC70-B4D10C45F537}" srcOrd="0" destOrd="0" presId="urn:microsoft.com/office/officeart/2005/8/layout/arrow1"/>
    <dgm:cxn modelId="{5EAE2B5D-F89A-424D-86A9-0D0CAB8CDD4A}" srcId="{C249BC6E-E884-4460-AD5E-6A107392D8FE}" destId="{1AF722E9-72BF-4EA2-AA67-16FA6231FEB6}" srcOrd="0" destOrd="0" parTransId="{67FAF1AB-1BCB-42FD-81F1-72C006897FFB}" sibTransId="{E56ABDAB-CF5E-491C-9294-EA8B0CA729DB}"/>
    <dgm:cxn modelId="{25FA2166-DBAE-4311-9862-57C1702354C4}" srcId="{C249BC6E-E884-4460-AD5E-6A107392D8FE}" destId="{6F6BFA72-C19C-4C45-93D7-7F8ECA8A614D}" srcOrd="1" destOrd="0" parTransId="{5013F447-2700-4141-8D67-391626D86D03}" sibTransId="{911B3E1F-B812-4F33-9F40-F5861AE685DB}"/>
    <dgm:cxn modelId="{4B719598-0174-4EFD-A700-9AB183A11784}" type="presOf" srcId="{1AF722E9-72BF-4EA2-AA67-16FA6231FEB6}" destId="{77870642-D7D3-4817-A922-1A3367CE3A4E}" srcOrd="0" destOrd="0" presId="urn:microsoft.com/office/officeart/2005/8/layout/arrow1"/>
    <dgm:cxn modelId="{944106BA-86EF-404C-8D3F-BFE2AB237769}" type="presOf" srcId="{6F6BFA72-C19C-4C45-93D7-7F8ECA8A614D}" destId="{38D77DA9-4145-4D8E-95C8-D0F40B2826B2}" srcOrd="0" destOrd="0" presId="urn:microsoft.com/office/officeart/2005/8/layout/arrow1"/>
    <dgm:cxn modelId="{F2EBD099-A494-4011-B335-5E8D9DE45722}" type="presParOf" srcId="{546C7139-AF4C-405E-AC70-B4D10C45F537}" destId="{77870642-D7D3-4817-A922-1A3367CE3A4E}" srcOrd="0" destOrd="0" presId="urn:microsoft.com/office/officeart/2005/8/layout/arrow1"/>
    <dgm:cxn modelId="{C2BAF8C2-217D-45B5-918C-2CFF1FC3E05C}" type="presParOf" srcId="{546C7139-AF4C-405E-AC70-B4D10C45F537}" destId="{38D77DA9-4145-4D8E-95C8-D0F40B2826B2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5BF8DF7-AE6F-447B-A045-0279C16E84C8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F36426C4-9878-47E2-B3DC-6C14EA9C8FC1}">
      <dgm:prSet phldrT="[Tekst]" custT="1"/>
      <dgm:spPr/>
      <dgm:t>
        <a:bodyPr/>
        <a:lstStyle/>
        <a:p>
          <a:r>
            <a:rPr lang="pl-PL" sz="2400" b="1" dirty="0"/>
            <a:t>Projekt zintegrowany</a:t>
          </a:r>
        </a:p>
      </dgm:t>
    </dgm:pt>
    <dgm:pt modelId="{2121D862-02A1-4A9D-AF49-2319A1FBF5B0}" type="parTrans" cxnId="{F6F1F720-CD3F-4FF9-8802-37DBEA3B9181}">
      <dgm:prSet/>
      <dgm:spPr/>
      <dgm:t>
        <a:bodyPr/>
        <a:lstStyle/>
        <a:p>
          <a:endParaRPr lang="pl-PL"/>
        </a:p>
      </dgm:t>
    </dgm:pt>
    <dgm:pt modelId="{3FC2A5EB-F896-4F5E-99EE-8E3017BF018D}" type="sibTrans" cxnId="{F6F1F720-CD3F-4FF9-8802-37DBEA3B9181}">
      <dgm:prSet/>
      <dgm:spPr/>
      <dgm:t>
        <a:bodyPr/>
        <a:lstStyle/>
        <a:p>
          <a:endParaRPr lang="pl-PL"/>
        </a:p>
      </dgm:t>
    </dgm:pt>
    <dgm:pt modelId="{ABB15443-715A-417D-BB86-252995398118}">
      <dgm:prSet phldrT="[Tekst]"/>
      <dgm:spPr/>
      <dgm:t>
        <a:bodyPr/>
        <a:lstStyle/>
        <a:p>
          <a:r>
            <a:rPr lang="pl-PL" dirty="0"/>
            <a:t>Projekt  indywidualny </a:t>
          </a:r>
        </a:p>
        <a:p>
          <a:r>
            <a:rPr lang="pl-PL" dirty="0"/>
            <a:t>realizowany na obszarze 1 gminy ZIT </a:t>
          </a:r>
        </a:p>
      </dgm:t>
    </dgm:pt>
    <dgm:pt modelId="{E39825E6-720C-433B-BF59-CFA1222EE80B}" type="parTrans" cxnId="{7E5D8D44-AB9B-48BF-852E-6BD2331E9EC7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endParaRPr lang="pl-PL"/>
        </a:p>
      </dgm:t>
    </dgm:pt>
    <dgm:pt modelId="{5F59AE60-91D6-4481-94B5-FEE881720C87}" type="sibTrans" cxnId="{7E5D8D44-AB9B-48BF-852E-6BD2331E9EC7}">
      <dgm:prSet/>
      <dgm:spPr/>
      <dgm:t>
        <a:bodyPr/>
        <a:lstStyle/>
        <a:p>
          <a:endParaRPr lang="pl-PL"/>
        </a:p>
      </dgm:t>
    </dgm:pt>
    <dgm:pt modelId="{6BCF947F-3AD8-4105-BFB9-3AD92B80C3C1}">
      <dgm:prSet phldrT="[Tekst]"/>
      <dgm:spPr/>
      <dgm:t>
        <a:bodyPr/>
        <a:lstStyle/>
        <a:p>
          <a:r>
            <a:rPr lang="pl-PL" dirty="0"/>
            <a:t>Projekt partnerski – partnerzy z obszaru jednej gminy</a:t>
          </a:r>
        </a:p>
      </dgm:t>
    </dgm:pt>
    <dgm:pt modelId="{E301182F-0902-4CC5-8029-2BC93C9EA3AD}" type="parTrans" cxnId="{479275F4-CA11-4C78-82A2-7AA78309E914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endParaRPr lang="pl-PL"/>
        </a:p>
      </dgm:t>
    </dgm:pt>
    <dgm:pt modelId="{44CCBB93-F08F-4F90-9678-9B9CD43081D7}" type="sibTrans" cxnId="{479275F4-CA11-4C78-82A2-7AA78309E914}">
      <dgm:prSet/>
      <dgm:spPr/>
      <dgm:t>
        <a:bodyPr/>
        <a:lstStyle/>
        <a:p>
          <a:endParaRPr lang="pl-PL"/>
        </a:p>
      </dgm:t>
    </dgm:pt>
    <dgm:pt modelId="{E415127F-6DB8-4F8A-8892-9AFB209AA90A}">
      <dgm:prSet phldrT="[Tekst]"/>
      <dgm:spPr/>
      <dgm:t>
        <a:bodyPr/>
        <a:lstStyle/>
        <a:p>
          <a:r>
            <a:rPr lang="pl-PL" dirty="0"/>
            <a:t>Projekt partnerski – </a:t>
          </a:r>
        </a:p>
        <a:p>
          <a:r>
            <a:rPr lang="pl-PL" dirty="0"/>
            <a:t>partnerzy z obszaru 2 lub więcej gmin ZIT</a:t>
          </a:r>
        </a:p>
      </dgm:t>
    </dgm:pt>
    <dgm:pt modelId="{FF96CF43-BDE2-43E8-ABCA-05E5E9E396DB}" type="parTrans" cxnId="{853DB6B5-AFD1-4E9E-B36E-7BC9DB53085A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endParaRPr lang="pl-PL"/>
        </a:p>
      </dgm:t>
    </dgm:pt>
    <dgm:pt modelId="{92C553BF-8FD1-4CBB-B2DC-D58E34977D6D}" type="sibTrans" cxnId="{853DB6B5-AFD1-4E9E-B36E-7BC9DB53085A}">
      <dgm:prSet/>
      <dgm:spPr/>
      <dgm:t>
        <a:bodyPr/>
        <a:lstStyle/>
        <a:p>
          <a:endParaRPr lang="pl-PL"/>
        </a:p>
      </dgm:t>
    </dgm:pt>
    <dgm:pt modelId="{FAB40B32-0040-4032-9534-11B745FD99F0}" type="pres">
      <dgm:prSet presAssocID="{75BF8DF7-AE6F-447B-A045-0279C16E84C8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687BC89-77EB-4D47-9F00-3A02FD8CC1A1}" type="pres">
      <dgm:prSet presAssocID="{F36426C4-9878-47E2-B3DC-6C14EA9C8FC1}" presName="centerShape" presStyleLbl="node0" presStyleIdx="0" presStyleCnt="1" custScaleX="118338" custScaleY="112708"/>
      <dgm:spPr/>
    </dgm:pt>
    <dgm:pt modelId="{7DC654B6-9412-48F8-A428-8D39EB2909C1}" type="pres">
      <dgm:prSet presAssocID="{E39825E6-720C-433B-BF59-CFA1222EE80B}" presName="parTrans" presStyleLbl="bgSibTrans2D1" presStyleIdx="0" presStyleCnt="3"/>
      <dgm:spPr/>
    </dgm:pt>
    <dgm:pt modelId="{CF24733D-FE7F-475D-9297-19B46C1218BC}" type="pres">
      <dgm:prSet presAssocID="{ABB15443-715A-417D-BB86-252995398118}" presName="node" presStyleLbl="node1" presStyleIdx="0" presStyleCnt="3">
        <dgm:presLayoutVars>
          <dgm:bulletEnabled val="1"/>
        </dgm:presLayoutVars>
      </dgm:prSet>
      <dgm:spPr/>
    </dgm:pt>
    <dgm:pt modelId="{7AD82178-B2A3-4515-87FD-CFF0564F0486}" type="pres">
      <dgm:prSet presAssocID="{E301182F-0902-4CC5-8029-2BC93C9EA3AD}" presName="parTrans" presStyleLbl="bgSibTrans2D1" presStyleIdx="1" presStyleCnt="3"/>
      <dgm:spPr/>
    </dgm:pt>
    <dgm:pt modelId="{DBCFC7CE-B95A-40E4-A5EF-5F8EE1FD83DF}" type="pres">
      <dgm:prSet presAssocID="{6BCF947F-3AD8-4105-BFB9-3AD92B80C3C1}" presName="node" presStyleLbl="node1" presStyleIdx="1" presStyleCnt="3" custRadScaleRad="99895" custRadScaleInc="-3">
        <dgm:presLayoutVars>
          <dgm:bulletEnabled val="1"/>
        </dgm:presLayoutVars>
      </dgm:prSet>
      <dgm:spPr/>
    </dgm:pt>
    <dgm:pt modelId="{08D9CD29-9839-4713-AC22-B1EB6555CBFE}" type="pres">
      <dgm:prSet presAssocID="{FF96CF43-BDE2-43E8-ABCA-05E5E9E396DB}" presName="parTrans" presStyleLbl="bgSibTrans2D1" presStyleIdx="2" presStyleCnt="3"/>
      <dgm:spPr/>
    </dgm:pt>
    <dgm:pt modelId="{62630746-BAD9-4617-AA87-0ED6E1EB3844}" type="pres">
      <dgm:prSet presAssocID="{E415127F-6DB8-4F8A-8892-9AFB209AA90A}" presName="node" presStyleLbl="node1" presStyleIdx="2" presStyleCnt="3">
        <dgm:presLayoutVars>
          <dgm:bulletEnabled val="1"/>
        </dgm:presLayoutVars>
      </dgm:prSet>
      <dgm:spPr/>
    </dgm:pt>
  </dgm:ptLst>
  <dgm:cxnLst>
    <dgm:cxn modelId="{7F985C12-D97B-4AB5-AC46-E3123C8EF83C}" type="presOf" srcId="{75BF8DF7-AE6F-447B-A045-0279C16E84C8}" destId="{FAB40B32-0040-4032-9534-11B745FD99F0}" srcOrd="0" destOrd="0" presId="urn:microsoft.com/office/officeart/2005/8/layout/radial4"/>
    <dgm:cxn modelId="{F6F1F720-CD3F-4FF9-8802-37DBEA3B9181}" srcId="{75BF8DF7-AE6F-447B-A045-0279C16E84C8}" destId="{F36426C4-9878-47E2-B3DC-6C14EA9C8FC1}" srcOrd="0" destOrd="0" parTransId="{2121D862-02A1-4A9D-AF49-2319A1FBF5B0}" sibTransId="{3FC2A5EB-F896-4F5E-99EE-8E3017BF018D}"/>
    <dgm:cxn modelId="{7E5D8D44-AB9B-48BF-852E-6BD2331E9EC7}" srcId="{F36426C4-9878-47E2-B3DC-6C14EA9C8FC1}" destId="{ABB15443-715A-417D-BB86-252995398118}" srcOrd="0" destOrd="0" parTransId="{E39825E6-720C-433B-BF59-CFA1222EE80B}" sibTransId="{5F59AE60-91D6-4481-94B5-FEE881720C87}"/>
    <dgm:cxn modelId="{08607D4A-3CC2-4AB8-AB1C-9C13B4D21F99}" type="presOf" srcId="{E301182F-0902-4CC5-8029-2BC93C9EA3AD}" destId="{7AD82178-B2A3-4515-87FD-CFF0564F0486}" srcOrd="0" destOrd="0" presId="urn:microsoft.com/office/officeart/2005/8/layout/radial4"/>
    <dgm:cxn modelId="{2DF0F957-1553-4777-BD11-5DA346A050C4}" type="presOf" srcId="{ABB15443-715A-417D-BB86-252995398118}" destId="{CF24733D-FE7F-475D-9297-19B46C1218BC}" srcOrd="0" destOrd="0" presId="urn:microsoft.com/office/officeart/2005/8/layout/radial4"/>
    <dgm:cxn modelId="{B1D2BA59-5F31-44BD-A67C-504486C430DC}" type="presOf" srcId="{FF96CF43-BDE2-43E8-ABCA-05E5E9E396DB}" destId="{08D9CD29-9839-4713-AC22-B1EB6555CBFE}" srcOrd="0" destOrd="0" presId="urn:microsoft.com/office/officeart/2005/8/layout/radial4"/>
    <dgm:cxn modelId="{C07E2D7E-9655-45E0-8CCA-4021AD57421B}" type="presOf" srcId="{6BCF947F-3AD8-4105-BFB9-3AD92B80C3C1}" destId="{DBCFC7CE-B95A-40E4-A5EF-5F8EE1FD83DF}" srcOrd="0" destOrd="0" presId="urn:microsoft.com/office/officeart/2005/8/layout/radial4"/>
    <dgm:cxn modelId="{D4106086-428C-44F2-B5FE-0E24D7D10964}" type="presOf" srcId="{E415127F-6DB8-4F8A-8892-9AFB209AA90A}" destId="{62630746-BAD9-4617-AA87-0ED6E1EB3844}" srcOrd="0" destOrd="0" presId="urn:microsoft.com/office/officeart/2005/8/layout/radial4"/>
    <dgm:cxn modelId="{4337BA93-7836-43C8-B6F4-457E9B620E38}" type="presOf" srcId="{E39825E6-720C-433B-BF59-CFA1222EE80B}" destId="{7DC654B6-9412-48F8-A428-8D39EB2909C1}" srcOrd="0" destOrd="0" presId="urn:microsoft.com/office/officeart/2005/8/layout/radial4"/>
    <dgm:cxn modelId="{A2DF5EA0-A57B-4FB7-909D-802DDB9D7AC1}" type="presOf" srcId="{F36426C4-9878-47E2-B3DC-6C14EA9C8FC1}" destId="{3687BC89-77EB-4D47-9F00-3A02FD8CC1A1}" srcOrd="0" destOrd="0" presId="urn:microsoft.com/office/officeart/2005/8/layout/radial4"/>
    <dgm:cxn modelId="{853DB6B5-AFD1-4E9E-B36E-7BC9DB53085A}" srcId="{F36426C4-9878-47E2-B3DC-6C14EA9C8FC1}" destId="{E415127F-6DB8-4F8A-8892-9AFB209AA90A}" srcOrd="2" destOrd="0" parTransId="{FF96CF43-BDE2-43E8-ABCA-05E5E9E396DB}" sibTransId="{92C553BF-8FD1-4CBB-B2DC-D58E34977D6D}"/>
    <dgm:cxn modelId="{479275F4-CA11-4C78-82A2-7AA78309E914}" srcId="{F36426C4-9878-47E2-B3DC-6C14EA9C8FC1}" destId="{6BCF947F-3AD8-4105-BFB9-3AD92B80C3C1}" srcOrd="1" destOrd="0" parTransId="{E301182F-0902-4CC5-8029-2BC93C9EA3AD}" sibTransId="{44CCBB93-F08F-4F90-9678-9B9CD43081D7}"/>
    <dgm:cxn modelId="{2F09D8D3-30F4-4160-9D81-B54163606F31}" type="presParOf" srcId="{FAB40B32-0040-4032-9534-11B745FD99F0}" destId="{3687BC89-77EB-4D47-9F00-3A02FD8CC1A1}" srcOrd="0" destOrd="0" presId="urn:microsoft.com/office/officeart/2005/8/layout/radial4"/>
    <dgm:cxn modelId="{7D662A7C-0FA2-4EBB-B391-818444FD96A5}" type="presParOf" srcId="{FAB40B32-0040-4032-9534-11B745FD99F0}" destId="{7DC654B6-9412-48F8-A428-8D39EB2909C1}" srcOrd="1" destOrd="0" presId="urn:microsoft.com/office/officeart/2005/8/layout/radial4"/>
    <dgm:cxn modelId="{5D23ED98-0D28-4137-9F8C-DC0DAD7395FC}" type="presParOf" srcId="{FAB40B32-0040-4032-9534-11B745FD99F0}" destId="{CF24733D-FE7F-475D-9297-19B46C1218BC}" srcOrd="2" destOrd="0" presId="urn:microsoft.com/office/officeart/2005/8/layout/radial4"/>
    <dgm:cxn modelId="{533F4502-EF99-47B4-816E-CE06D217B2D2}" type="presParOf" srcId="{FAB40B32-0040-4032-9534-11B745FD99F0}" destId="{7AD82178-B2A3-4515-87FD-CFF0564F0486}" srcOrd="3" destOrd="0" presId="urn:microsoft.com/office/officeart/2005/8/layout/radial4"/>
    <dgm:cxn modelId="{DFBD8CC7-86A7-4A3C-ACF3-10B058C0605F}" type="presParOf" srcId="{FAB40B32-0040-4032-9534-11B745FD99F0}" destId="{DBCFC7CE-B95A-40E4-A5EF-5F8EE1FD83DF}" srcOrd="4" destOrd="0" presId="urn:microsoft.com/office/officeart/2005/8/layout/radial4"/>
    <dgm:cxn modelId="{21306BC1-3432-4ED0-87B1-794826CBC947}" type="presParOf" srcId="{FAB40B32-0040-4032-9534-11B745FD99F0}" destId="{08D9CD29-9839-4713-AC22-B1EB6555CBFE}" srcOrd="5" destOrd="0" presId="urn:microsoft.com/office/officeart/2005/8/layout/radial4"/>
    <dgm:cxn modelId="{C4E6D00C-2392-4BE9-BAB5-F1F3BB11BBD4}" type="presParOf" srcId="{FAB40B32-0040-4032-9534-11B745FD99F0}" destId="{62630746-BAD9-4617-AA87-0ED6E1EB3844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D0FD1C0-F673-4C0B-A6E7-A27C3F2027BD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1D76BE99-891D-4889-8794-0CE7E85E70D1}">
      <dgm:prSet phldrT="[Tekst]" custT="1"/>
      <dgm:spPr/>
      <dgm:t>
        <a:bodyPr/>
        <a:lstStyle/>
        <a:p>
          <a:r>
            <a:rPr lang="pl-PL" sz="1600" dirty="0"/>
            <a:t>długotrwały proces</a:t>
          </a:r>
        </a:p>
      </dgm:t>
    </dgm:pt>
    <dgm:pt modelId="{55CD044B-2794-4450-B896-706FCC20CD0E}" type="parTrans" cxnId="{3865DB10-FC38-4676-AF1C-9C976237103F}">
      <dgm:prSet/>
      <dgm:spPr/>
      <dgm:t>
        <a:bodyPr/>
        <a:lstStyle/>
        <a:p>
          <a:endParaRPr lang="pl-PL"/>
        </a:p>
      </dgm:t>
    </dgm:pt>
    <dgm:pt modelId="{B5D3B52D-5E89-419C-8D51-C5E6910310D6}" type="sibTrans" cxnId="{3865DB10-FC38-4676-AF1C-9C976237103F}">
      <dgm:prSet/>
      <dgm:spPr/>
      <dgm:t>
        <a:bodyPr/>
        <a:lstStyle/>
        <a:p>
          <a:endParaRPr lang="pl-PL"/>
        </a:p>
      </dgm:t>
    </dgm:pt>
    <dgm:pt modelId="{418A6068-7098-4BE3-B7F3-0FC0088C6E20}">
      <dgm:prSet phldrT="[Tekst]" custT="1"/>
      <dgm:spPr/>
      <dgm:t>
        <a:bodyPr/>
        <a:lstStyle/>
        <a:p>
          <a:r>
            <a:rPr lang="pl-PL" sz="1600" dirty="0"/>
            <a:t>ograniczone zasoby na wsparcie</a:t>
          </a:r>
        </a:p>
      </dgm:t>
    </dgm:pt>
    <dgm:pt modelId="{30E01B3F-C28B-4D23-85BA-0124BED7CE74}" type="parTrans" cxnId="{E6CC331E-330A-44E1-A8FC-9D0246B5FA4B}">
      <dgm:prSet/>
      <dgm:spPr/>
      <dgm:t>
        <a:bodyPr/>
        <a:lstStyle/>
        <a:p>
          <a:endParaRPr lang="pl-PL"/>
        </a:p>
      </dgm:t>
    </dgm:pt>
    <dgm:pt modelId="{0B2C4B1C-288A-4DEE-8185-25A8BE99FD0B}" type="sibTrans" cxnId="{E6CC331E-330A-44E1-A8FC-9D0246B5FA4B}">
      <dgm:prSet/>
      <dgm:spPr/>
      <dgm:t>
        <a:bodyPr/>
        <a:lstStyle/>
        <a:p>
          <a:endParaRPr lang="pl-PL"/>
        </a:p>
      </dgm:t>
    </dgm:pt>
    <dgm:pt modelId="{BD0B33B2-C188-4957-AB74-7958ED02C51A}">
      <dgm:prSet phldrT="[Tekst]" custT="1"/>
      <dgm:spPr/>
      <dgm:t>
        <a:bodyPr/>
        <a:lstStyle/>
        <a:p>
          <a:r>
            <a:rPr lang="pl-PL" sz="1600" dirty="0"/>
            <a:t>aktualizacja planów</a:t>
          </a:r>
          <a:endParaRPr lang="pl-PL" sz="2000" dirty="0"/>
        </a:p>
      </dgm:t>
    </dgm:pt>
    <dgm:pt modelId="{5E807A7B-8CBB-4320-93CA-E1FAEA88C878}" type="parTrans" cxnId="{F6BB242C-91EC-4BDF-BC4A-AD805CE032E0}">
      <dgm:prSet/>
      <dgm:spPr/>
      <dgm:t>
        <a:bodyPr/>
        <a:lstStyle/>
        <a:p>
          <a:endParaRPr lang="pl-PL"/>
        </a:p>
      </dgm:t>
    </dgm:pt>
    <dgm:pt modelId="{F071D25D-89EF-49CE-99FE-1C7A18FA03D6}" type="sibTrans" cxnId="{F6BB242C-91EC-4BDF-BC4A-AD805CE032E0}">
      <dgm:prSet/>
      <dgm:spPr/>
      <dgm:t>
        <a:bodyPr/>
        <a:lstStyle/>
        <a:p>
          <a:endParaRPr lang="pl-PL"/>
        </a:p>
      </dgm:t>
    </dgm:pt>
    <dgm:pt modelId="{D284FF2A-7EF8-450E-A442-8F0014A20B94}">
      <dgm:prSet phldrT="[Tekst]" custT="1"/>
      <dgm:spPr/>
      <dgm:t>
        <a:bodyPr/>
        <a:lstStyle/>
        <a:p>
          <a:r>
            <a:rPr lang="pl-PL" sz="1600" dirty="0"/>
            <a:t>brak środków na realizację zadania</a:t>
          </a:r>
          <a:endParaRPr lang="pl-PL" sz="2800" dirty="0"/>
        </a:p>
      </dgm:t>
    </dgm:pt>
    <dgm:pt modelId="{B0BFD978-80D4-4D81-AE37-5BC6179EBBA0}" type="parTrans" cxnId="{1FF1FB83-8B0A-4BC8-BD94-7FD9E80DBC3B}">
      <dgm:prSet/>
      <dgm:spPr/>
      <dgm:t>
        <a:bodyPr/>
        <a:lstStyle/>
        <a:p>
          <a:endParaRPr lang="pl-PL"/>
        </a:p>
      </dgm:t>
    </dgm:pt>
    <dgm:pt modelId="{E8DC7CB4-EB59-4D76-A327-A1707BD01067}" type="sibTrans" cxnId="{1FF1FB83-8B0A-4BC8-BD94-7FD9E80DBC3B}">
      <dgm:prSet/>
      <dgm:spPr/>
      <dgm:t>
        <a:bodyPr/>
        <a:lstStyle/>
        <a:p>
          <a:endParaRPr lang="pl-PL"/>
        </a:p>
      </dgm:t>
    </dgm:pt>
    <dgm:pt modelId="{EA0214CF-9760-4F83-B2F0-7AD5A3199302}">
      <dgm:prSet phldrT="[Tekst]" custT="1"/>
      <dgm:spPr/>
      <dgm:t>
        <a:bodyPr/>
        <a:lstStyle/>
        <a:p>
          <a:r>
            <a:rPr lang="pl-PL" sz="1600" dirty="0"/>
            <a:t>planowanie z dużym wyprzedzeniem</a:t>
          </a:r>
        </a:p>
      </dgm:t>
    </dgm:pt>
    <dgm:pt modelId="{0151B3A3-8276-4112-9A9A-63A28E6939D6}" type="parTrans" cxnId="{F9D6566E-25FF-4444-88D8-969CC0874FE2}">
      <dgm:prSet/>
      <dgm:spPr/>
      <dgm:t>
        <a:bodyPr/>
        <a:lstStyle/>
        <a:p>
          <a:endParaRPr lang="pl-PL"/>
        </a:p>
      </dgm:t>
    </dgm:pt>
    <dgm:pt modelId="{E773FD41-3005-44B8-A6EF-7B561B691A7E}" type="sibTrans" cxnId="{F9D6566E-25FF-4444-88D8-969CC0874FE2}">
      <dgm:prSet/>
      <dgm:spPr/>
      <dgm:t>
        <a:bodyPr/>
        <a:lstStyle/>
        <a:p>
          <a:endParaRPr lang="pl-PL"/>
        </a:p>
      </dgm:t>
    </dgm:pt>
    <dgm:pt modelId="{A321F288-944B-4E43-8C5A-57270A010210}" type="pres">
      <dgm:prSet presAssocID="{DD0FD1C0-F673-4C0B-A6E7-A27C3F2027BD}" presName="cycle" presStyleCnt="0">
        <dgm:presLayoutVars>
          <dgm:dir/>
          <dgm:resizeHandles val="exact"/>
        </dgm:presLayoutVars>
      </dgm:prSet>
      <dgm:spPr/>
    </dgm:pt>
    <dgm:pt modelId="{E9019BEF-20EC-4036-8142-397B15984C50}" type="pres">
      <dgm:prSet presAssocID="{1D76BE99-891D-4889-8794-0CE7E85E70D1}" presName="dummy" presStyleCnt="0"/>
      <dgm:spPr/>
    </dgm:pt>
    <dgm:pt modelId="{6511F467-E370-40D7-877B-826919CCBB87}" type="pres">
      <dgm:prSet presAssocID="{1D76BE99-891D-4889-8794-0CE7E85E70D1}" presName="node" presStyleLbl="revTx" presStyleIdx="0" presStyleCnt="5">
        <dgm:presLayoutVars>
          <dgm:bulletEnabled val="1"/>
        </dgm:presLayoutVars>
      </dgm:prSet>
      <dgm:spPr/>
    </dgm:pt>
    <dgm:pt modelId="{C9C13A67-D0D1-4AC1-AA29-6941258D7F0C}" type="pres">
      <dgm:prSet presAssocID="{B5D3B52D-5E89-419C-8D51-C5E6910310D6}" presName="sibTrans" presStyleLbl="node1" presStyleIdx="0" presStyleCnt="5"/>
      <dgm:spPr/>
    </dgm:pt>
    <dgm:pt modelId="{274E1A1D-36B3-4C0C-85FE-1CF5E56E7A1C}" type="pres">
      <dgm:prSet presAssocID="{418A6068-7098-4BE3-B7F3-0FC0088C6E20}" presName="dummy" presStyleCnt="0"/>
      <dgm:spPr/>
    </dgm:pt>
    <dgm:pt modelId="{D7A6980D-4C96-4C0D-9AFC-8DDDEAE8F532}" type="pres">
      <dgm:prSet presAssocID="{418A6068-7098-4BE3-B7F3-0FC0088C6E20}" presName="node" presStyleLbl="revTx" presStyleIdx="1" presStyleCnt="5">
        <dgm:presLayoutVars>
          <dgm:bulletEnabled val="1"/>
        </dgm:presLayoutVars>
      </dgm:prSet>
      <dgm:spPr/>
    </dgm:pt>
    <dgm:pt modelId="{FBC91BFE-8CB1-49A2-9599-C809D07BEA6E}" type="pres">
      <dgm:prSet presAssocID="{0B2C4B1C-288A-4DEE-8185-25A8BE99FD0B}" presName="sibTrans" presStyleLbl="node1" presStyleIdx="1" presStyleCnt="5"/>
      <dgm:spPr/>
    </dgm:pt>
    <dgm:pt modelId="{4AB78837-AE0E-4A2B-9F9C-28A54C44B037}" type="pres">
      <dgm:prSet presAssocID="{BD0B33B2-C188-4957-AB74-7958ED02C51A}" presName="dummy" presStyleCnt="0"/>
      <dgm:spPr/>
    </dgm:pt>
    <dgm:pt modelId="{100DD969-B456-489B-B92B-EF2A95B39A8F}" type="pres">
      <dgm:prSet presAssocID="{BD0B33B2-C188-4957-AB74-7958ED02C51A}" presName="node" presStyleLbl="revTx" presStyleIdx="2" presStyleCnt="5">
        <dgm:presLayoutVars>
          <dgm:bulletEnabled val="1"/>
        </dgm:presLayoutVars>
      </dgm:prSet>
      <dgm:spPr/>
    </dgm:pt>
    <dgm:pt modelId="{990D3B47-1C71-4762-A9FF-69C38CC1071F}" type="pres">
      <dgm:prSet presAssocID="{F071D25D-89EF-49CE-99FE-1C7A18FA03D6}" presName="sibTrans" presStyleLbl="node1" presStyleIdx="2" presStyleCnt="5"/>
      <dgm:spPr/>
    </dgm:pt>
    <dgm:pt modelId="{24AA0528-C853-4929-8672-0867190D5C58}" type="pres">
      <dgm:prSet presAssocID="{D284FF2A-7EF8-450E-A442-8F0014A20B94}" presName="dummy" presStyleCnt="0"/>
      <dgm:spPr/>
    </dgm:pt>
    <dgm:pt modelId="{3F8B0B81-9C9A-4CD5-8DFB-2A6413E84FE6}" type="pres">
      <dgm:prSet presAssocID="{D284FF2A-7EF8-450E-A442-8F0014A20B94}" presName="node" presStyleLbl="revTx" presStyleIdx="3" presStyleCnt="5">
        <dgm:presLayoutVars>
          <dgm:bulletEnabled val="1"/>
        </dgm:presLayoutVars>
      </dgm:prSet>
      <dgm:spPr/>
    </dgm:pt>
    <dgm:pt modelId="{62A25DEF-8024-4EA4-9C5B-45DA51C20304}" type="pres">
      <dgm:prSet presAssocID="{E8DC7CB4-EB59-4D76-A327-A1707BD01067}" presName="sibTrans" presStyleLbl="node1" presStyleIdx="3" presStyleCnt="5"/>
      <dgm:spPr/>
    </dgm:pt>
    <dgm:pt modelId="{6F4F0A0B-7B89-4D5E-B12A-8A1F9C053BC3}" type="pres">
      <dgm:prSet presAssocID="{EA0214CF-9760-4F83-B2F0-7AD5A3199302}" presName="dummy" presStyleCnt="0"/>
      <dgm:spPr/>
    </dgm:pt>
    <dgm:pt modelId="{275FB3CF-4C97-4169-9575-90B07E7977F2}" type="pres">
      <dgm:prSet presAssocID="{EA0214CF-9760-4F83-B2F0-7AD5A3199302}" presName="node" presStyleLbl="revTx" presStyleIdx="4" presStyleCnt="5">
        <dgm:presLayoutVars>
          <dgm:bulletEnabled val="1"/>
        </dgm:presLayoutVars>
      </dgm:prSet>
      <dgm:spPr/>
    </dgm:pt>
    <dgm:pt modelId="{0AE1874A-DC94-4B4C-A7D7-E381A553D208}" type="pres">
      <dgm:prSet presAssocID="{E773FD41-3005-44B8-A6EF-7B561B691A7E}" presName="sibTrans" presStyleLbl="node1" presStyleIdx="4" presStyleCnt="5"/>
      <dgm:spPr/>
    </dgm:pt>
  </dgm:ptLst>
  <dgm:cxnLst>
    <dgm:cxn modelId="{3865DB10-FC38-4676-AF1C-9C976237103F}" srcId="{DD0FD1C0-F673-4C0B-A6E7-A27C3F2027BD}" destId="{1D76BE99-891D-4889-8794-0CE7E85E70D1}" srcOrd="0" destOrd="0" parTransId="{55CD044B-2794-4450-B896-706FCC20CD0E}" sibTransId="{B5D3B52D-5E89-419C-8D51-C5E6910310D6}"/>
    <dgm:cxn modelId="{E6CC331E-330A-44E1-A8FC-9D0246B5FA4B}" srcId="{DD0FD1C0-F673-4C0B-A6E7-A27C3F2027BD}" destId="{418A6068-7098-4BE3-B7F3-0FC0088C6E20}" srcOrd="1" destOrd="0" parTransId="{30E01B3F-C28B-4D23-85BA-0124BED7CE74}" sibTransId="{0B2C4B1C-288A-4DEE-8185-25A8BE99FD0B}"/>
    <dgm:cxn modelId="{F6BB242C-91EC-4BDF-BC4A-AD805CE032E0}" srcId="{DD0FD1C0-F673-4C0B-A6E7-A27C3F2027BD}" destId="{BD0B33B2-C188-4957-AB74-7958ED02C51A}" srcOrd="2" destOrd="0" parTransId="{5E807A7B-8CBB-4320-93CA-E1FAEA88C878}" sibTransId="{F071D25D-89EF-49CE-99FE-1C7A18FA03D6}"/>
    <dgm:cxn modelId="{689DE62F-BC2A-47B8-BF03-E424E36DABE3}" type="presOf" srcId="{F071D25D-89EF-49CE-99FE-1C7A18FA03D6}" destId="{990D3B47-1C71-4762-A9FF-69C38CC1071F}" srcOrd="0" destOrd="0" presId="urn:microsoft.com/office/officeart/2005/8/layout/cycle1"/>
    <dgm:cxn modelId="{225A1233-289D-4DCF-9FEC-0C624B56E014}" type="presOf" srcId="{E8DC7CB4-EB59-4D76-A327-A1707BD01067}" destId="{62A25DEF-8024-4EA4-9C5B-45DA51C20304}" srcOrd="0" destOrd="0" presId="urn:microsoft.com/office/officeart/2005/8/layout/cycle1"/>
    <dgm:cxn modelId="{63275A48-76B8-443C-819B-E9566DDAA503}" type="presOf" srcId="{E773FD41-3005-44B8-A6EF-7B561B691A7E}" destId="{0AE1874A-DC94-4B4C-A7D7-E381A553D208}" srcOrd="0" destOrd="0" presId="urn:microsoft.com/office/officeart/2005/8/layout/cycle1"/>
    <dgm:cxn modelId="{755C704B-3A98-43E3-86A3-01416415D78D}" type="presOf" srcId="{DD0FD1C0-F673-4C0B-A6E7-A27C3F2027BD}" destId="{A321F288-944B-4E43-8C5A-57270A010210}" srcOrd="0" destOrd="0" presId="urn:microsoft.com/office/officeart/2005/8/layout/cycle1"/>
    <dgm:cxn modelId="{4952F66C-5D98-434D-AAE2-DF7D03AD59F9}" type="presOf" srcId="{D284FF2A-7EF8-450E-A442-8F0014A20B94}" destId="{3F8B0B81-9C9A-4CD5-8DFB-2A6413E84FE6}" srcOrd="0" destOrd="0" presId="urn:microsoft.com/office/officeart/2005/8/layout/cycle1"/>
    <dgm:cxn modelId="{F9D6566E-25FF-4444-88D8-969CC0874FE2}" srcId="{DD0FD1C0-F673-4C0B-A6E7-A27C3F2027BD}" destId="{EA0214CF-9760-4F83-B2F0-7AD5A3199302}" srcOrd="4" destOrd="0" parTransId="{0151B3A3-8276-4112-9A9A-63A28E6939D6}" sibTransId="{E773FD41-3005-44B8-A6EF-7B561B691A7E}"/>
    <dgm:cxn modelId="{1FF1FB83-8B0A-4BC8-BD94-7FD9E80DBC3B}" srcId="{DD0FD1C0-F673-4C0B-A6E7-A27C3F2027BD}" destId="{D284FF2A-7EF8-450E-A442-8F0014A20B94}" srcOrd="3" destOrd="0" parTransId="{B0BFD978-80D4-4D81-AE37-5BC6179EBBA0}" sibTransId="{E8DC7CB4-EB59-4D76-A327-A1707BD01067}"/>
    <dgm:cxn modelId="{D085E984-6789-4FF7-BF92-B2AC0D77B85E}" type="presOf" srcId="{0B2C4B1C-288A-4DEE-8185-25A8BE99FD0B}" destId="{FBC91BFE-8CB1-49A2-9599-C809D07BEA6E}" srcOrd="0" destOrd="0" presId="urn:microsoft.com/office/officeart/2005/8/layout/cycle1"/>
    <dgm:cxn modelId="{088BBAA6-D20A-47B8-B39D-E93717B3ED51}" type="presOf" srcId="{418A6068-7098-4BE3-B7F3-0FC0088C6E20}" destId="{D7A6980D-4C96-4C0D-9AFC-8DDDEAE8F532}" srcOrd="0" destOrd="0" presId="urn:microsoft.com/office/officeart/2005/8/layout/cycle1"/>
    <dgm:cxn modelId="{F29853AA-6BCA-4D75-944E-BE7897FFF1E7}" type="presOf" srcId="{B5D3B52D-5E89-419C-8D51-C5E6910310D6}" destId="{C9C13A67-D0D1-4AC1-AA29-6941258D7F0C}" srcOrd="0" destOrd="0" presId="urn:microsoft.com/office/officeart/2005/8/layout/cycle1"/>
    <dgm:cxn modelId="{F3D444C7-DD79-473E-95D6-20A1ED22A531}" type="presOf" srcId="{EA0214CF-9760-4F83-B2F0-7AD5A3199302}" destId="{275FB3CF-4C97-4169-9575-90B07E7977F2}" srcOrd="0" destOrd="0" presId="urn:microsoft.com/office/officeart/2005/8/layout/cycle1"/>
    <dgm:cxn modelId="{D30968E2-F9D8-46E4-AF82-3F8ECCF62BAD}" type="presOf" srcId="{BD0B33B2-C188-4957-AB74-7958ED02C51A}" destId="{100DD969-B456-489B-B92B-EF2A95B39A8F}" srcOrd="0" destOrd="0" presId="urn:microsoft.com/office/officeart/2005/8/layout/cycle1"/>
    <dgm:cxn modelId="{3B4E56F5-62AF-469E-8D67-11082A4C01DC}" type="presOf" srcId="{1D76BE99-891D-4889-8794-0CE7E85E70D1}" destId="{6511F467-E370-40D7-877B-826919CCBB87}" srcOrd="0" destOrd="0" presId="urn:microsoft.com/office/officeart/2005/8/layout/cycle1"/>
    <dgm:cxn modelId="{5461347A-7EBF-45A4-BAA0-A2294E146756}" type="presParOf" srcId="{A321F288-944B-4E43-8C5A-57270A010210}" destId="{E9019BEF-20EC-4036-8142-397B15984C50}" srcOrd="0" destOrd="0" presId="urn:microsoft.com/office/officeart/2005/8/layout/cycle1"/>
    <dgm:cxn modelId="{8CC2ED4F-9FAD-4393-B743-A02AF6CE34CD}" type="presParOf" srcId="{A321F288-944B-4E43-8C5A-57270A010210}" destId="{6511F467-E370-40D7-877B-826919CCBB87}" srcOrd="1" destOrd="0" presId="urn:microsoft.com/office/officeart/2005/8/layout/cycle1"/>
    <dgm:cxn modelId="{9152DD0C-6CE6-405C-B107-7ACBA7B01F41}" type="presParOf" srcId="{A321F288-944B-4E43-8C5A-57270A010210}" destId="{C9C13A67-D0D1-4AC1-AA29-6941258D7F0C}" srcOrd="2" destOrd="0" presId="urn:microsoft.com/office/officeart/2005/8/layout/cycle1"/>
    <dgm:cxn modelId="{45B15F69-9FBE-428C-8EB4-E066CF1D5509}" type="presParOf" srcId="{A321F288-944B-4E43-8C5A-57270A010210}" destId="{274E1A1D-36B3-4C0C-85FE-1CF5E56E7A1C}" srcOrd="3" destOrd="0" presId="urn:microsoft.com/office/officeart/2005/8/layout/cycle1"/>
    <dgm:cxn modelId="{3D9126D3-7B99-4D5E-83C7-FDAF79CFBC07}" type="presParOf" srcId="{A321F288-944B-4E43-8C5A-57270A010210}" destId="{D7A6980D-4C96-4C0D-9AFC-8DDDEAE8F532}" srcOrd="4" destOrd="0" presId="urn:microsoft.com/office/officeart/2005/8/layout/cycle1"/>
    <dgm:cxn modelId="{906A48DE-E32B-4E6C-9121-E4C028E5E459}" type="presParOf" srcId="{A321F288-944B-4E43-8C5A-57270A010210}" destId="{FBC91BFE-8CB1-49A2-9599-C809D07BEA6E}" srcOrd="5" destOrd="0" presId="urn:microsoft.com/office/officeart/2005/8/layout/cycle1"/>
    <dgm:cxn modelId="{DE2E900C-2E49-4109-BF82-D9A7CAB6EF1F}" type="presParOf" srcId="{A321F288-944B-4E43-8C5A-57270A010210}" destId="{4AB78837-AE0E-4A2B-9F9C-28A54C44B037}" srcOrd="6" destOrd="0" presId="urn:microsoft.com/office/officeart/2005/8/layout/cycle1"/>
    <dgm:cxn modelId="{111A598B-0CAB-4070-B3BC-A0CADC425C55}" type="presParOf" srcId="{A321F288-944B-4E43-8C5A-57270A010210}" destId="{100DD969-B456-489B-B92B-EF2A95B39A8F}" srcOrd="7" destOrd="0" presId="urn:microsoft.com/office/officeart/2005/8/layout/cycle1"/>
    <dgm:cxn modelId="{2E8838AA-D4D2-428D-8850-E46870522BFA}" type="presParOf" srcId="{A321F288-944B-4E43-8C5A-57270A010210}" destId="{990D3B47-1C71-4762-A9FF-69C38CC1071F}" srcOrd="8" destOrd="0" presId="urn:microsoft.com/office/officeart/2005/8/layout/cycle1"/>
    <dgm:cxn modelId="{CEED11DF-1765-4284-8522-BD82409CE4A8}" type="presParOf" srcId="{A321F288-944B-4E43-8C5A-57270A010210}" destId="{24AA0528-C853-4929-8672-0867190D5C58}" srcOrd="9" destOrd="0" presId="urn:microsoft.com/office/officeart/2005/8/layout/cycle1"/>
    <dgm:cxn modelId="{31646482-11B8-46C6-9061-A097C1001AE3}" type="presParOf" srcId="{A321F288-944B-4E43-8C5A-57270A010210}" destId="{3F8B0B81-9C9A-4CD5-8DFB-2A6413E84FE6}" srcOrd="10" destOrd="0" presId="urn:microsoft.com/office/officeart/2005/8/layout/cycle1"/>
    <dgm:cxn modelId="{F9C06F79-813D-4BFA-84F8-801F20680B29}" type="presParOf" srcId="{A321F288-944B-4E43-8C5A-57270A010210}" destId="{62A25DEF-8024-4EA4-9C5B-45DA51C20304}" srcOrd="11" destOrd="0" presId="urn:microsoft.com/office/officeart/2005/8/layout/cycle1"/>
    <dgm:cxn modelId="{C630BF60-B7B5-43A8-9C6F-B947422DF426}" type="presParOf" srcId="{A321F288-944B-4E43-8C5A-57270A010210}" destId="{6F4F0A0B-7B89-4D5E-B12A-8A1F9C053BC3}" srcOrd="12" destOrd="0" presId="urn:microsoft.com/office/officeart/2005/8/layout/cycle1"/>
    <dgm:cxn modelId="{319A7A3F-DCEE-4FF0-BED6-F5832913EA06}" type="presParOf" srcId="{A321F288-944B-4E43-8C5A-57270A010210}" destId="{275FB3CF-4C97-4169-9575-90B07E7977F2}" srcOrd="13" destOrd="0" presId="urn:microsoft.com/office/officeart/2005/8/layout/cycle1"/>
    <dgm:cxn modelId="{F43BF888-6610-4F67-BC80-16AA6653A4AF}" type="presParOf" srcId="{A321F288-944B-4E43-8C5A-57270A010210}" destId="{0AE1874A-DC94-4B4C-A7D7-E381A553D208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890BC2F-E627-4AB9-9E35-0E2CC4BB0769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E09BD1F6-319D-4554-8386-643988D3FFF7}">
      <dgm:prSet phldrT="[Tekst]"/>
      <dgm:spPr/>
      <dgm:t>
        <a:bodyPr/>
        <a:lstStyle/>
        <a:p>
          <a:r>
            <a:rPr lang="pl-PL" dirty="0"/>
            <a:t>zmienne otoczenie</a:t>
          </a:r>
        </a:p>
        <a:p>
          <a:r>
            <a:rPr lang="pl-PL" dirty="0"/>
            <a:t>prawne</a:t>
          </a:r>
        </a:p>
      </dgm:t>
    </dgm:pt>
    <dgm:pt modelId="{DFF624A6-14AB-4765-8714-24242BDEFE1D}" type="parTrans" cxnId="{DAFAF5F3-1419-49AF-A39C-960CA812BE52}">
      <dgm:prSet/>
      <dgm:spPr/>
      <dgm:t>
        <a:bodyPr/>
        <a:lstStyle/>
        <a:p>
          <a:endParaRPr lang="pl-PL"/>
        </a:p>
      </dgm:t>
    </dgm:pt>
    <dgm:pt modelId="{A6DFD8A6-6FB4-441F-9556-52F0A6E56068}" type="sibTrans" cxnId="{DAFAF5F3-1419-49AF-A39C-960CA812BE52}">
      <dgm:prSet/>
      <dgm:spPr/>
      <dgm:t>
        <a:bodyPr/>
        <a:lstStyle/>
        <a:p>
          <a:endParaRPr lang="pl-PL"/>
        </a:p>
      </dgm:t>
    </dgm:pt>
    <dgm:pt modelId="{F2568231-56FF-4681-AA34-CCF04C2668A4}">
      <dgm:prSet phldrT="[Tekst]"/>
      <dgm:spPr/>
      <dgm:t>
        <a:bodyPr/>
        <a:lstStyle/>
        <a:p>
          <a:r>
            <a:rPr lang="pl-PL" dirty="0"/>
            <a:t>zdarzenia nieprzewidziane</a:t>
          </a:r>
        </a:p>
      </dgm:t>
    </dgm:pt>
    <dgm:pt modelId="{ECB7D159-92C9-45C9-BF3F-248F9FE4D376}" type="parTrans" cxnId="{57073D98-7C5E-48C5-81DC-FD061FE6B045}">
      <dgm:prSet/>
      <dgm:spPr/>
      <dgm:t>
        <a:bodyPr/>
        <a:lstStyle/>
        <a:p>
          <a:endParaRPr lang="pl-PL"/>
        </a:p>
      </dgm:t>
    </dgm:pt>
    <dgm:pt modelId="{B8582F23-AF7E-4A04-8238-40F2E8318595}" type="sibTrans" cxnId="{57073D98-7C5E-48C5-81DC-FD061FE6B045}">
      <dgm:prSet/>
      <dgm:spPr/>
      <dgm:t>
        <a:bodyPr/>
        <a:lstStyle/>
        <a:p>
          <a:endParaRPr lang="pl-PL"/>
        </a:p>
      </dgm:t>
    </dgm:pt>
    <dgm:pt modelId="{32853656-21B3-4E38-BFEC-9D6D8A51E1C0}">
      <dgm:prSet phldrT="[Tekst]"/>
      <dgm:spPr/>
      <dgm:t>
        <a:bodyPr/>
        <a:lstStyle/>
        <a:p>
          <a:r>
            <a:rPr lang="pl-PL" dirty="0"/>
            <a:t>zmiany zakresu wsparcia</a:t>
          </a:r>
        </a:p>
      </dgm:t>
    </dgm:pt>
    <dgm:pt modelId="{EC3A1D93-290F-49CC-A618-2EA513D07436}" type="parTrans" cxnId="{CA81D6C5-3C79-46C4-BA15-C1D8F37EA0C4}">
      <dgm:prSet/>
      <dgm:spPr/>
      <dgm:t>
        <a:bodyPr/>
        <a:lstStyle/>
        <a:p>
          <a:endParaRPr lang="pl-PL"/>
        </a:p>
      </dgm:t>
    </dgm:pt>
    <dgm:pt modelId="{B9CCCFF6-2341-4CA2-8164-2FF894CAF790}" type="sibTrans" cxnId="{CA81D6C5-3C79-46C4-BA15-C1D8F37EA0C4}">
      <dgm:prSet/>
      <dgm:spPr/>
      <dgm:t>
        <a:bodyPr/>
        <a:lstStyle/>
        <a:p>
          <a:endParaRPr lang="pl-PL"/>
        </a:p>
      </dgm:t>
    </dgm:pt>
    <dgm:pt modelId="{6EFDC192-0C91-4280-A193-CF2139E6ECEB}" type="pres">
      <dgm:prSet presAssocID="{D890BC2F-E627-4AB9-9E35-0E2CC4BB0769}" presName="Name0" presStyleCnt="0">
        <dgm:presLayoutVars>
          <dgm:dir/>
          <dgm:resizeHandles val="exact"/>
        </dgm:presLayoutVars>
      </dgm:prSet>
      <dgm:spPr/>
    </dgm:pt>
    <dgm:pt modelId="{B81B253E-CDFE-4931-8A33-ACB38C34CFB3}" type="pres">
      <dgm:prSet presAssocID="{E09BD1F6-319D-4554-8386-643988D3FFF7}" presName="node" presStyleLbl="node1" presStyleIdx="0" presStyleCnt="3" custRadScaleRad="98356" custRadScaleInc="-1572">
        <dgm:presLayoutVars>
          <dgm:bulletEnabled val="1"/>
        </dgm:presLayoutVars>
      </dgm:prSet>
      <dgm:spPr/>
    </dgm:pt>
    <dgm:pt modelId="{F30955CC-AE2D-451D-863B-E3F4FC34E06E}" type="pres">
      <dgm:prSet presAssocID="{A6DFD8A6-6FB4-441F-9556-52F0A6E56068}" presName="sibTrans" presStyleLbl="sibTrans2D1" presStyleIdx="0" presStyleCnt="3"/>
      <dgm:spPr/>
    </dgm:pt>
    <dgm:pt modelId="{11D95543-02B3-4992-B529-8C984BD546A2}" type="pres">
      <dgm:prSet presAssocID="{A6DFD8A6-6FB4-441F-9556-52F0A6E56068}" presName="connectorText" presStyleLbl="sibTrans2D1" presStyleIdx="0" presStyleCnt="3"/>
      <dgm:spPr/>
    </dgm:pt>
    <dgm:pt modelId="{5D3F80A4-148F-4095-AD45-68FA759EACB3}" type="pres">
      <dgm:prSet presAssocID="{F2568231-56FF-4681-AA34-CCF04C2668A4}" presName="node" presStyleLbl="node1" presStyleIdx="1" presStyleCnt="3">
        <dgm:presLayoutVars>
          <dgm:bulletEnabled val="1"/>
        </dgm:presLayoutVars>
      </dgm:prSet>
      <dgm:spPr/>
    </dgm:pt>
    <dgm:pt modelId="{A6110512-D332-42DE-ACDF-34F8F65A265F}" type="pres">
      <dgm:prSet presAssocID="{B8582F23-AF7E-4A04-8238-40F2E8318595}" presName="sibTrans" presStyleLbl="sibTrans2D1" presStyleIdx="1" presStyleCnt="3"/>
      <dgm:spPr/>
    </dgm:pt>
    <dgm:pt modelId="{7DD097EA-630C-41D0-A1F8-098153EAA303}" type="pres">
      <dgm:prSet presAssocID="{B8582F23-AF7E-4A04-8238-40F2E8318595}" presName="connectorText" presStyleLbl="sibTrans2D1" presStyleIdx="1" presStyleCnt="3"/>
      <dgm:spPr/>
    </dgm:pt>
    <dgm:pt modelId="{1FB29689-60F1-410C-ADC4-AAB9ECDBD101}" type="pres">
      <dgm:prSet presAssocID="{32853656-21B3-4E38-BFEC-9D6D8A51E1C0}" presName="node" presStyleLbl="node1" presStyleIdx="2" presStyleCnt="3">
        <dgm:presLayoutVars>
          <dgm:bulletEnabled val="1"/>
        </dgm:presLayoutVars>
      </dgm:prSet>
      <dgm:spPr/>
    </dgm:pt>
    <dgm:pt modelId="{1DE4C7B1-359C-4896-B2E0-1A1D13F0086C}" type="pres">
      <dgm:prSet presAssocID="{B9CCCFF6-2341-4CA2-8164-2FF894CAF790}" presName="sibTrans" presStyleLbl="sibTrans2D1" presStyleIdx="2" presStyleCnt="3"/>
      <dgm:spPr/>
    </dgm:pt>
    <dgm:pt modelId="{91E5C7FE-8549-4CD7-A0D3-251F319CF999}" type="pres">
      <dgm:prSet presAssocID="{B9CCCFF6-2341-4CA2-8164-2FF894CAF790}" presName="connectorText" presStyleLbl="sibTrans2D1" presStyleIdx="2" presStyleCnt="3"/>
      <dgm:spPr/>
    </dgm:pt>
  </dgm:ptLst>
  <dgm:cxnLst>
    <dgm:cxn modelId="{3A59C81F-8A24-472E-BACD-755F3DD7FED6}" type="presOf" srcId="{D890BC2F-E627-4AB9-9E35-0E2CC4BB0769}" destId="{6EFDC192-0C91-4280-A193-CF2139E6ECEB}" srcOrd="0" destOrd="0" presId="urn:microsoft.com/office/officeart/2005/8/layout/cycle7"/>
    <dgm:cxn modelId="{9BAF0425-D8EC-430E-B438-0E80CFBED0B0}" type="presOf" srcId="{A6DFD8A6-6FB4-441F-9556-52F0A6E56068}" destId="{F30955CC-AE2D-451D-863B-E3F4FC34E06E}" srcOrd="0" destOrd="0" presId="urn:microsoft.com/office/officeart/2005/8/layout/cycle7"/>
    <dgm:cxn modelId="{B028D96D-614B-4239-972B-8E0E84F63253}" type="presOf" srcId="{B9CCCFF6-2341-4CA2-8164-2FF894CAF790}" destId="{1DE4C7B1-359C-4896-B2E0-1A1D13F0086C}" srcOrd="0" destOrd="0" presId="urn:microsoft.com/office/officeart/2005/8/layout/cycle7"/>
    <dgm:cxn modelId="{CF46F575-3B01-4794-BAF2-F15D75651A5E}" type="presOf" srcId="{A6DFD8A6-6FB4-441F-9556-52F0A6E56068}" destId="{11D95543-02B3-4992-B529-8C984BD546A2}" srcOrd="1" destOrd="0" presId="urn:microsoft.com/office/officeart/2005/8/layout/cycle7"/>
    <dgm:cxn modelId="{6D78B194-E523-4CB4-8479-A76AA643377A}" type="presOf" srcId="{F2568231-56FF-4681-AA34-CCF04C2668A4}" destId="{5D3F80A4-148F-4095-AD45-68FA759EACB3}" srcOrd="0" destOrd="0" presId="urn:microsoft.com/office/officeart/2005/8/layout/cycle7"/>
    <dgm:cxn modelId="{57073D98-7C5E-48C5-81DC-FD061FE6B045}" srcId="{D890BC2F-E627-4AB9-9E35-0E2CC4BB0769}" destId="{F2568231-56FF-4681-AA34-CCF04C2668A4}" srcOrd="1" destOrd="0" parTransId="{ECB7D159-92C9-45C9-BF3F-248F9FE4D376}" sibTransId="{B8582F23-AF7E-4A04-8238-40F2E8318595}"/>
    <dgm:cxn modelId="{2EADBBAE-8F8D-4E5A-91F7-889BC21521C6}" type="presOf" srcId="{B8582F23-AF7E-4A04-8238-40F2E8318595}" destId="{A6110512-D332-42DE-ACDF-34F8F65A265F}" srcOrd="0" destOrd="0" presId="urn:microsoft.com/office/officeart/2005/8/layout/cycle7"/>
    <dgm:cxn modelId="{CA81D6C5-3C79-46C4-BA15-C1D8F37EA0C4}" srcId="{D890BC2F-E627-4AB9-9E35-0E2CC4BB0769}" destId="{32853656-21B3-4E38-BFEC-9D6D8A51E1C0}" srcOrd="2" destOrd="0" parTransId="{EC3A1D93-290F-49CC-A618-2EA513D07436}" sibTransId="{B9CCCFF6-2341-4CA2-8164-2FF894CAF790}"/>
    <dgm:cxn modelId="{19B598D9-D1B3-4FAB-A15C-13091141DCCC}" type="presOf" srcId="{E09BD1F6-319D-4554-8386-643988D3FFF7}" destId="{B81B253E-CDFE-4931-8A33-ACB38C34CFB3}" srcOrd="0" destOrd="0" presId="urn:microsoft.com/office/officeart/2005/8/layout/cycle7"/>
    <dgm:cxn modelId="{B85CBBE3-89D8-4C65-B07E-2F9A3B47C5E0}" type="presOf" srcId="{B8582F23-AF7E-4A04-8238-40F2E8318595}" destId="{7DD097EA-630C-41D0-A1F8-098153EAA303}" srcOrd="1" destOrd="0" presId="urn:microsoft.com/office/officeart/2005/8/layout/cycle7"/>
    <dgm:cxn modelId="{DAFAF5F3-1419-49AF-A39C-960CA812BE52}" srcId="{D890BC2F-E627-4AB9-9E35-0E2CC4BB0769}" destId="{E09BD1F6-319D-4554-8386-643988D3FFF7}" srcOrd="0" destOrd="0" parTransId="{DFF624A6-14AB-4765-8714-24242BDEFE1D}" sibTransId="{A6DFD8A6-6FB4-441F-9556-52F0A6E56068}"/>
    <dgm:cxn modelId="{493DD5F8-5338-496A-BE8E-30E118EEE5A1}" type="presOf" srcId="{B9CCCFF6-2341-4CA2-8164-2FF894CAF790}" destId="{91E5C7FE-8549-4CD7-A0D3-251F319CF999}" srcOrd="1" destOrd="0" presId="urn:microsoft.com/office/officeart/2005/8/layout/cycle7"/>
    <dgm:cxn modelId="{CC3DA0FF-E0C4-4952-9ADD-F54E909A14F4}" type="presOf" srcId="{32853656-21B3-4E38-BFEC-9D6D8A51E1C0}" destId="{1FB29689-60F1-410C-ADC4-AAB9ECDBD101}" srcOrd="0" destOrd="0" presId="urn:microsoft.com/office/officeart/2005/8/layout/cycle7"/>
    <dgm:cxn modelId="{560894EB-9182-49B1-B742-D86414BFCD07}" type="presParOf" srcId="{6EFDC192-0C91-4280-A193-CF2139E6ECEB}" destId="{B81B253E-CDFE-4931-8A33-ACB38C34CFB3}" srcOrd="0" destOrd="0" presId="urn:microsoft.com/office/officeart/2005/8/layout/cycle7"/>
    <dgm:cxn modelId="{5101C4C5-16AA-461F-B49E-B1EE7DFAE904}" type="presParOf" srcId="{6EFDC192-0C91-4280-A193-CF2139E6ECEB}" destId="{F30955CC-AE2D-451D-863B-E3F4FC34E06E}" srcOrd="1" destOrd="0" presId="urn:microsoft.com/office/officeart/2005/8/layout/cycle7"/>
    <dgm:cxn modelId="{CB3DA531-66A8-47EC-B153-DCA243C285D9}" type="presParOf" srcId="{F30955CC-AE2D-451D-863B-E3F4FC34E06E}" destId="{11D95543-02B3-4992-B529-8C984BD546A2}" srcOrd="0" destOrd="0" presId="urn:microsoft.com/office/officeart/2005/8/layout/cycle7"/>
    <dgm:cxn modelId="{91057A48-CD4F-4306-80CA-6255EFA34707}" type="presParOf" srcId="{6EFDC192-0C91-4280-A193-CF2139E6ECEB}" destId="{5D3F80A4-148F-4095-AD45-68FA759EACB3}" srcOrd="2" destOrd="0" presId="urn:microsoft.com/office/officeart/2005/8/layout/cycle7"/>
    <dgm:cxn modelId="{AF7C2088-A6DA-450D-93BD-B266038456C2}" type="presParOf" srcId="{6EFDC192-0C91-4280-A193-CF2139E6ECEB}" destId="{A6110512-D332-42DE-ACDF-34F8F65A265F}" srcOrd="3" destOrd="0" presId="urn:microsoft.com/office/officeart/2005/8/layout/cycle7"/>
    <dgm:cxn modelId="{BFB4E0FB-EC47-4403-AF2B-495B6F149020}" type="presParOf" srcId="{A6110512-D332-42DE-ACDF-34F8F65A265F}" destId="{7DD097EA-630C-41D0-A1F8-098153EAA303}" srcOrd="0" destOrd="0" presId="urn:microsoft.com/office/officeart/2005/8/layout/cycle7"/>
    <dgm:cxn modelId="{180F5CA8-D5AC-4F80-80D6-2CB58CB9E998}" type="presParOf" srcId="{6EFDC192-0C91-4280-A193-CF2139E6ECEB}" destId="{1FB29689-60F1-410C-ADC4-AAB9ECDBD101}" srcOrd="4" destOrd="0" presId="urn:microsoft.com/office/officeart/2005/8/layout/cycle7"/>
    <dgm:cxn modelId="{5724AF22-CD79-4A6D-8A9B-67B3A7E39345}" type="presParOf" srcId="{6EFDC192-0C91-4280-A193-CF2139E6ECEB}" destId="{1DE4C7B1-359C-4896-B2E0-1A1D13F0086C}" srcOrd="5" destOrd="0" presId="urn:microsoft.com/office/officeart/2005/8/layout/cycle7"/>
    <dgm:cxn modelId="{9D3A3495-C0F4-4E22-AD4B-F35D3AE3CC58}" type="presParOf" srcId="{1DE4C7B1-359C-4896-B2E0-1A1D13F0086C}" destId="{91E5C7FE-8549-4CD7-A0D3-251F319CF999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870642-D7D3-4817-A922-1A3367CE3A4E}">
      <dsp:nvSpPr>
        <dsp:cNvPr id="0" name=""/>
        <dsp:cNvSpPr/>
      </dsp:nvSpPr>
      <dsp:spPr>
        <a:xfrm rot="16200000">
          <a:off x="2108" y="818"/>
          <a:ext cx="3074729" cy="3074729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 dirty="0"/>
            <a:t>Potrzeby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 dirty="0"/>
            <a:t>Projekty</a:t>
          </a:r>
        </a:p>
      </dsp:txBody>
      <dsp:txXfrm rot="5400000">
        <a:off x="540186" y="769500"/>
        <a:ext cx="2536651" cy="1537365"/>
      </dsp:txXfrm>
    </dsp:sp>
    <dsp:sp modelId="{38D77DA9-4145-4D8E-95C8-D0F40B2826B2}">
      <dsp:nvSpPr>
        <dsp:cNvPr id="0" name=""/>
        <dsp:cNvSpPr/>
      </dsp:nvSpPr>
      <dsp:spPr>
        <a:xfrm rot="5400000">
          <a:off x="4583801" y="818"/>
          <a:ext cx="3074729" cy="3074729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 dirty="0"/>
            <a:t>Możliwości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 dirty="0"/>
            <a:t>Alokacja</a:t>
          </a:r>
        </a:p>
      </dsp:txBody>
      <dsp:txXfrm rot="-5400000">
        <a:off x="4583801" y="769500"/>
        <a:ext cx="2536651" cy="15373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87BC89-77EB-4D47-9F00-3A02FD8CC1A1}">
      <dsp:nvSpPr>
        <dsp:cNvPr id="0" name=""/>
        <dsp:cNvSpPr/>
      </dsp:nvSpPr>
      <dsp:spPr>
        <a:xfrm>
          <a:off x="2655789" y="2809969"/>
          <a:ext cx="2816420" cy="26824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/>
            <a:t>Projekt zintegrowany</a:t>
          </a:r>
        </a:p>
      </dsp:txBody>
      <dsp:txXfrm>
        <a:off x="3068244" y="3202801"/>
        <a:ext cx="1991510" cy="1896763"/>
      </dsp:txXfrm>
    </dsp:sp>
    <dsp:sp modelId="{7DC654B6-9412-48F8-A428-8D39EB2909C1}">
      <dsp:nvSpPr>
        <dsp:cNvPr id="0" name=""/>
        <dsp:cNvSpPr/>
      </dsp:nvSpPr>
      <dsp:spPr>
        <a:xfrm rot="12900000">
          <a:off x="1178603" y="2431998"/>
          <a:ext cx="1828998" cy="678294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24733D-FE7F-475D-9297-19B46C1218BC}">
      <dsp:nvSpPr>
        <dsp:cNvPr id="0" name=""/>
        <dsp:cNvSpPr/>
      </dsp:nvSpPr>
      <dsp:spPr>
        <a:xfrm>
          <a:off x="213498" y="1342218"/>
          <a:ext cx="2260981" cy="18087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/>
            <a:t>Projekt  indywidualny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/>
            <a:t>realizowany na obszarze 1 gminy ZIT </a:t>
          </a:r>
        </a:p>
      </dsp:txBody>
      <dsp:txXfrm>
        <a:off x="266475" y="1395195"/>
        <a:ext cx="2155027" cy="1702830"/>
      </dsp:txXfrm>
    </dsp:sp>
    <dsp:sp modelId="{7AD82178-B2A3-4515-87FD-CFF0564F0486}">
      <dsp:nvSpPr>
        <dsp:cNvPr id="0" name=""/>
        <dsp:cNvSpPr/>
      </dsp:nvSpPr>
      <dsp:spPr>
        <a:xfrm rot="16199892">
          <a:off x="3130349" y="1428576"/>
          <a:ext cx="1867150" cy="678294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CFC7CE-B95A-40E4-A5EF-5F8EE1FD83DF}">
      <dsp:nvSpPr>
        <dsp:cNvPr id="0" name=""/>
        <dsp:cNvSpPr/>
      </dsp:nvSpPr>
      <dsp:spPr>
        <a:xfrm>
          <a:off x="2933405" y="-70243"/>
          <a:ext cx="2260981" cy="18087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/>
            <a:t>Projekt partnerski – partnerzy z obszaru jednej gminy</a:t>
          </a:r>
        </a:p>
      </dsp:txBody>
      <dsp:txXfrm>
        <a:off x="2986382" y="-17266"/>
        <a:ext cx="2155027" cy="1702830"/>
      </dsp:txXfrm>
    </dsp:sp>
    <dsp:sp modelId="{08D9CD29-9839-4713-AC22-B1EB6555CBFE}">
      <dsp:nvSpPr>
        <dsp:cNvPr id="0" name=""/>
        <dsp:cNvSpPr/>
      </dsp:nvSpPr>
      <dsp:spPr>
        <a:xfrm rot="19500000">
          <a:off x="5120398" y="2431998"/>
          <a:ext cx="1828998" cy="678294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630746-BAD9-4617-AA87-0ED6E1EB3844}">
      <dsp:nvSpPr>
        <dsp:cNvPr id="0" name=""/>
        <dsp:cNvSpPr/>
      </dsp:nvSpPr>
      <dsp:spPr>
        <a:xfrm>
          <a:off x="5653520" y="1342218"/>
          <a:ext cx="2260981" cy="18087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/>
            <a:t>Projekt partnerski –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/>
            <a:t>partnerzy z obszaru 2 lub więcej gmin ZIT</a:t>
          </a:r>
        </a:p>
      </dsp:txBody>
      <dsp:txXfrm>
        <a:off x="5706497" y="1395195"/>
        <a:ext cx="2155027" cy="17028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11F467-E370-40D7-877B-826919CCBB87}">
      <dsp:nvSpPr>
        <dsp:cNvPr id="0" name=""/>
        <dsp:cNvSpPr/>
      </dsp:nvSpPr>
      <dsp:spPr>
        <a:xfrm>
          <a:off x="5168143" y="44909"/>
          <a:ext cx="1559274" cy="1559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długotrwały proces</a:t>
          </a:r>
        </a:p>
      </dsp:txBody>
      <dsp:txXfrm>
        <a:off x="5168143" y="44909"/>
        <a:ext cx="1559274" cy="1559274"/>
      </dsp:txXfrm>
    </dsp:sp>
    <dsp:sp modelId="{C9C13A67-D0D1-4AC1-AA29-6941258D7F0C}">
      <dsp:nvSpPr>
        <dsp:cNvPr id="0" name=""/>
        <dsp:cNvSpPr/>
      </dsp:nvSpPr>
      <dsp:spPr>
        <a:xfrm>
          <a:off x="1499448" y="-286"/>
          <a:ext cx="5847071" cy="5847071"/>
        </a:xfrm>
        <a:prstGeom prst="circularArrow">
          <a:avLst>
            <a:gd name="adj1" fmla="val 5200"/>
            <a:gd name="adj2" fmla="val 335915"/>
            <a:gd name="adj3" fmla="val 21293234"/>
            <a:gd name="adj4" fmla="val 19766246"/>
            <a:gd name="adj5" fmla="val 606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A6980D-4C96-4C0D-9AFC-8DDDEAE8F532}">
      <dsp:nvSpPr>
        <dsp:cNvPr id="0" name=""/>
        <dsp:cNvSpPr/>
      </dsp:nvSpPr>
      <dsp:spPr>
        <a:xfrm>
          <a:off x="6110519" y="2945244"/>
          <a:ext cx="1559274" cy="1559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ograniczone zasoby na wsparcie</a:t>
          </a:r>
        </a:p>
      </dsp:txBody>
      <dsp:txXfrm>
        <a:off x="6110519" y="2945244"/>
        <a:ext cx="1559274" cy="1559274"/>
      </dsp:txXfrm>
    </dsp:sp>
    <dsp:sp modelId="{FBC91BFE-8CB1-49A2-9599-C809D07BEA6E}">
      <dsp:nvSpPr>
        <dsp:cNvPr id="0" name=""/>
        <dsp:cNvSpPr/>
      </dsp:nvSpPr>
      <dsp:spPr>
        <a:xfrm>
          <a:off x="1499448" y="-286"/>
          <a:ext cx="5847071" cy="5847071"/>
        </a:xfrm>
        <a:prstGeom prst="circularArrow">
          <a:avLst>
            <a:gd name="adj1" fmla="val 5200"/>
            <a:gd name="adj2" fmla="val 335915"/>
            <a:gd name="adj3" fmla="val 4014690"/>
            <a:gd name="adj4" fmla="val 2253440"/>
            <a:gd name="adj5" fmla="val 606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0DD969-B456-489B-B92B-EF2A95B39A8F}">
      <dsp:nvSpPr>
        <dsp:cNvPr id="0" name=""/>
        <dsp:cNvSpPr/>
      </dsp:nvSpPr>
      <dsp:spPr>
        <a:xfrm>
          <a:off x="3643346" y="4737751"/>
          <a:ext cx="1559274" cy="1559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aktualizacja planów</a:t>
          </a:r>
          <a:endParaRPr lang="pl-PL" sz="2000" kern="1200" dirty="0"/>
        </a:p>
      </dsp:txBody>
      <dsp:txXfrm>
        <a:off x="3643346" y="4737751"/>
        <a:ext cx="1559274" cy="1559274"/>
      </dsp:txXfrm>
    </dsp:sp>
    <dsp:sp modelId="{990D3B47-1C71-4762-A9FF-69C38CC1071F}">
      <dsp:nvSpPr>
        <dsp:cNvPr id="0" name=""/>
        <dsp:cNvSpPr/>
      </dsp:nvSpPr>
      <dsp:spPr>
        <a:xfrm>
          <a:off x="1499448" y="-286"/>
          <a:ext cx="5847071" cy="5847071"/>
        </a:xfrm>
        <a:prstGeom prst="circularArrow">
          <a:avLst>
            <a:gd name="adj1" fmla="val 5200"/>
            <a:gd name="adj2" fmla="val 335915"/>
            <a:gd name="adj3" fmla="val 8210645"/>
            <a:gd name="adj4" fmla="val 6449395"/>
            <a:gd name="adj5" fmla="val 606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8B0B81-9C9A-4CD5-8DFB-2A6413E84FE6}">
      <dsp:nvSpPr>
        <dsp:cNvPr id="0" name=""/>
        <dsp:cNvSpPr/>
      </dsp:nvSpPr>
      <dsp:spPr>
        <a:xfrm>
          <a:off x="1176173" y="2945244"/>
          <a:ext cx="1559274" cy="1559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brak środków na realizację zadania</a:t>
          </a:r>
          <a:endParaRPr lang="pl-PL" sz="2800" kern="1200" dirty="0"/>
        </a:p>
      </dsp:txBody>
      <dsp:txXfrm>
        <a:off x="1176173" y="2945244"/>
        <a:ext cx="1559274" cy="1559274"/>
      </dsp:txXfrm>
    </dsp:sp>
    <dsp:sp modelId="{62A25DEF-8024-4EA4-9C5B-45DA51C20304}">
      <dsp:nvSpPr>
        <dsp:cNvPr id="0" name=""/>
        <dsp:cNvSpPr/>
      </dsp:nvSpPr>
      <dsp:spPr>
        <a:xfrm>
          <a:off x="1499448" y="-286"/>
          <a:ext cx="5847071" cy="5847071"/>
        </a:xfrm>
        <a:prstGeom prst="circularArrow">
          <a:avLst>
            <a:gd name="adj1" fmla="val 5200"/>
            <a:gd name="adj2" fmla="val 335915"/>
            <a:gd name="adj3" fmla="val 12297839"/>
            <a:gd name="adj4" fmla="val 10770851"/>
            <a:gd name="adj5" fmla="val 606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5FB3CF-4C97-4169-9575-90B07E7977F2}">
      <dsp:nvSpPr>
        <dsp:cNvPr id="0" name=""/>
        <dsp:cNvSpPr/>
      </dsp:nvSpPr>
      <dsp:spPr>
        <a:xfrm>
          <a:off x="2118549" y="44909"/>
          <a:ext cx="1559274" cy="1559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planowanie z dużym wyprzedzeniem</a:t>
          </a:r>
        </a:p>
      </dsp:txBody>
      <dsp:txXfrm>
        <a:off x="2118549" y="44909"/>
        <a:ext cx="1559274" cy="1559274"/>
      </dsp:txXfrm>
    </dsp:sp>
    <dsp:sp modelId="{0AE1874A-DC94-4B4C-A7D7-E381A553D208}">
      <dsp:nvSpPr>
        <dsp:cNvPr id="0" name=""/>
        <dsp:cNvSpPr/>
      </dsp:nvSpPr>
      <dsp:spPr>
        <a:xfrm>
          <a:off x="1499448" y="-286"/>
          <a:ext cx="5847071" cy="5847071"/>
        </a:xfrm>
        <a:prstGeom prst="circularArrow">
          <a:avLst>
            <a:gd name="adj1" fmla="val 5200"/>
            <a:gd name="adj2" fmla="val 335915"/>
            <a:gd name="adj3" fmla="val 16865679"/>
            <a:gd name="adj4" fmla="val 15198406"/>
            <a:gd name="adj5" fmla="val 606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1B253E-CDFE-4931-8A33-ACB38C34CFB3}">
      <dsp:nvSpPr>
        <dsp:cNvPr id="0" name=""/>
        <dsp:cNvSpPr/>
      </dsp:nvSpPr>
      <dsp:spPr>
        <a:xfrm>
          <a:off x="967650" y="362287"/>
          <a:ext cx="1193173" cy="596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/>
            <a:t>zmienne otoczenie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/>
            <a:t>prawne</a:t>
          </a:r>
        </a:p>
      </dsp:txBody>
      <dsp:txXfrm>
        <a:off x="985123" y="379760"/>
        <a:ext cx="1158227" cy="561640"/>
      </dsp:txXfrm>
    </dsp:sp>
    <dsp:sp modelId="{F30955CC-AE2D-451D-863B-E3F4FC34E06E}">
      <dsp:nvSpPr>
        <dsp:cNvPr id="0" name=""/>
        <dsp:cNvSpPr/>
      </dsp:nvSpPr>
      <dsp:spPr>
        <a:xfrm rot="3555565">
          <a:off x="1755171" y="1399913"/>
          <a:ext cx="621695" cy="20880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800" kern="1200"/>
        </a:p>
      </dsp:txBody>
      <dsp:txXfrm>
        <a:off x="1817813" y="1441674"/>
        <a:ext cx="496412" cy="125283"/>
      </dsp:txXfrm>
    </dsp:sp>
    <dsp:sp modelId="{5D3F80A4-148F-4095-AD45-68FA759EACB3}">
      <dsp:nvSpPr>
        <dsp:cNvPr id="0" name=""/>
        <dsp:cNvSpPr/>
      </dsp:nvSpPr>
      <dsp:spPr>
        <a:xfrm>
          <a:off x="1971214" y="2049758"/>
          <a:ext cx="1193173" cy="596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/>
            <a:t>zdarzenia nieprzewidziane</a:t>
          </a:r>
        </a:p>
      </dsp:txBody>
      <dsp:txXfrm>
        <a:off x="1988687" y="2067231"/>
        <a:ext cx="1158227" cy="561640"/>
      </dsp:txXfrm>
    </dsp:sp>
    <dsp:sp modelId="{A6110512-D332-42DE-ACDF-34F8F65A265F}">
      <dsp:nvSpPr>
        <dsp:cNvPr id="0" name=""/>
        <dsp:cNvSpPr/>
      </dsp:nvSpPr>
      <dsp:spPr>
        <a:xfrm rot="10800000">
          <a:off x="1271807" y="2243649"/>
          <a:ext cx="621695" cy="20880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800" kern="1200"/>
        </a:p>
      </dsp:txBody>
      <dsp:txXfrm rot="10800000">
        <a:off x="1334448" y="2285410"/>
        <a:ext cx="496412" cy="125283"/>
      </dsp:txXfrm>
    </dsp:sp>
    <dsp:sp modelId="{1FB29689-60F1-410C-ADC4-AAB9ECDBD101}">
      <dsp:nvSpPr>
        <dsp:cNvPr id="0" name=""/>
        <dsp:cNvSpPr/>
      </dsp:nvSpPr>
      <dsp:spPr>
        <a:xfrm>
          <a:off x="921" y="2049758"/>
          <a:ext cx="1193173" cy="5965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/>
            <a:t>zmiany zakresu wsparcia</a:t>
          </a:r>
        </a:p>
      </dsp:txBody>
      <dsp:txXfrm>
        <a:off x="18394" y="2067231"/>
        <a:ext cx="1158227" cy="561640"/>
      </dsp:txXfrm>
    </dsp:sp>
    <dsp:sp modelId="{1DE4C7B1-359C-4896-B2E0-1A1D13F0086C}">
      <dsp:nvSpPr>
        <dsp:cNvPr id="0" name=""/>
        <dsp:cNvSpPr/>
      </dsp:nvSpPr>
      <dsp:spPr>
        <a:xfrm rot="17988468">
          <a:off x="770024" y="1399913"/>
          <a:ext cx="621695" cy="20880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800" kern="1200"/>
        </a:p>
      </dsp:txBody>
      <dsp:txXfrm>
        <a:off x="832666" y="1441674"/>
        <a:ext cx="496412" cy="1252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10BEE7-7DA8-73C2-C8F8-1F14CDB9F4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FD7AD72F-8656-7111-F3F0-FC0832ED69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E991AF5-560E-CE69-748E-1325E1AA3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C1308-7CCB-49AA-BA8D-95749F695C8B}" type="datetimeFigureOut">
              <a:rPr lang="pl-PL" smtClean="0"/>
              <a:t>2025-05-27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68A723D-1C4B-999E-99C3-9188D1550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038D9A8-5D3C-C8B2-3E1F-D364D6EF3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8C262-F010-40A6-A934-72B425D308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8074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402528E-A84E-322B-7564-450E7D084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BD86DDD7-ACCC-25EC-5C4A-1BACAA8CA6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4311258-6589-7548-AE49-4B4CA485A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C1308-7CCB-49AA-BA8D-95749F695C8B}" type="datetimeFigureOut">
              <a:rPr lang="pl-PL" smtClean="0"/>
              <a:t>2025-05-27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AE473F3-EA55-6F8A-B559-55BDCADB7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D0BABFB-33C3-7320-A518-60A0BA7C8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8C262-F010-40A6-A934-72B425D308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1152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E6925C44-DEB1-D645-CC07-46A75074C7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A146440E-18B5-24D6-8C4D-7C7E14A25A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C17667B-8932-38F3-95DB-860EB9EA3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C1308-7CCB-49AA-BA8D-95749F695C8B}" type="datetimeFigureOut">
              <a:rPr lang="pl-PL" smtClean="0"/>
              <a:t>2025-05-27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36EE728-670D-F08C-F1B2-9A230E2B8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A7AEE66-E4D4-A733-E935-9C8B25634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8C262-F010-40A6-A934-72B425D308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0817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389AE2C-60E6-3C91-E4B1-363C45F32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84361F9-7E5B-D827-94CF-865D00B2E2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496602F-99EB-82CF-6049-29494EF64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C1308-7CCB-49AA-BA8D-95749F695C8B}" type="datetimeFigureOut">
              <a:rPr lang="pl-PL" smtClean="0"/>
              <a:t>2025-05-27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A60569C-1BB5-B400-8D0F-DD81383CF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E9E3D05-ECD1-98F5-7165-8EE9C4A54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8C262-F010-40A6-A934-72B425D308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6225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CB3C4C1-0209-9747-12FB-DE5AD53BA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86C0C41-2277-2C30-CC65-F10C1300B4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06EC1A2-FD18-C2B5-A3A8-56438F80F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C1308-7CCB-49AA-BA8D-95749F695C8B}" type="datetimeFigureOut">
              <a:rPr lang="pl-PL" smtClean="0"/>
              <a:t>2025-05-27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4B6879B-C63E-FA80-87D3-15368B69E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7F52A53-8872-684E-7AA3-6509B1B16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8C262-F010-40A6-A934-72B425D308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51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92B9843-E4C9-27B7-E9A4-93D9A9D51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F8C12A2-34EA-BD64-0BAD-A936917268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0FE6D8C-27EA-433A-F284-0CC93D21AA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4E8986C-0611-2678-429C-55257A1ED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C1308-7CCB-49AA-BA8D-95749F695C8B}" type="datetimeFigureOut">
              <a:rPr lang="pl-PL" smtClean="0"/>
              <a:t>2025-05-27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200933F-C314-166B-6D0A-2DE9A4908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CF0754D-0A88-CA53-788C-8E1C22DCD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8C262-F010-40A6-A934-72B425D308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273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916BEB-2620-48CF-D060-28DD59B42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75D8EA8-9C44-3080-5C36-8881BD1CCE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8BD8CFE-561C-7C8B-BD46-7C3CAB81CF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CA4D56C7-CB69-3ACC-A271-BECA077028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8454E1F0-FAF2-0116-A5D6-4E5A9E96A2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7A07FC4F-E194-EAFA-6ADC-784AED425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C1308-7CCB-49AA-BA8D-95749F695C8B}" type="datetimeFigureOut">
              <a:rPr lang="pl-PL" smtClean="0"/>
              <a:t>2025-05-27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18B76C4B-EE86-E727-864C-4F32D72FD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5AAA79C7-F2EA-4AEF-8FB8-A4CDC20C7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8C262-F010-40A6-A934-72B425D308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3502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30814B-4D2E-C809-9C2B-C9E288FD2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2B25607-5201-C1BE-2E70-11CC3F43E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C1308-7CCB-49AA-BA8D-95749F695C8B}" type="datetimeFigureOut">
              <a:rPr lang="pl-PL" smtClean="0"/>
              <a:t>2025-05-27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00EA2451-E97D-FE30-6E8E-2A45C5C15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A35DFB71-9B0C-6DD7-5DCA-5D8E98E3D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8C262-F010-40A6-A934-72B425D308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80994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4C209A66-2DD4-D08A-F391-599813B3A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C1308-7CCB-49AA-BA8D-95749F695C8B}" type="datetimeFigureOut">
              <a:rPr lang="pl-PL" smtClean="0"/>
              <a:t>2025-05-27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9C72CC3D-C59A-E603-9909-D3CDFA302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3A4F5BE-0EB6-08BF-5B81-4CE8606CB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8C262-F010-40A6-A934-72B425D308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79872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7156D98-BC00-6A92-5D0D-45FA0260B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2D6AEA3-FC64-5CD1-BD84-F3F0F3F3C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4A9AFC74-5F31-E50E-8168-1F7C206CC8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C681902-006C-E780-170E-9741D075B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C1308-7CCB-49AA-BA8D-95749F695C8B}" type="datetimeFigureOut">
              <a:rPr lang="pl-PL" smtClean="0"/>
              <a:t>2025-05-27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A2748D3-3D74-D878-39A5-5B7FAA92D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C812D06-FCA3-4F10-581A-E1359052F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8C262-F010-40A6-A934-72B425D308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6393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1D4256-E892-0C5B-234D-DAFB83E07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A5D816DE-D0F5-173C-026F-B3E6550728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A2D8BDA-3CEA-00AB-9820-25F90AD8F4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78445F9-03C6-AE25-4828-C1A03370A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C1308-7CCB-49AA-BA8D-95749F695C8B}" type="datetimeFigureOut">
              <a:rPr lang="pl-PL" smtClean="0"/>
              <a:t>2025-05-27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5B73B08-C5D2-DDCD-8A70-436431861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D5332A7-38FF-2314-852E-F2B1C8064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8C262-F010-40A6-A934-72B425D308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0063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FA065902-FE89-7003-937D-E020B0216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A73A7A1-1119-700E-6E43-DB6D06AFBE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756999F-68F6-AB83-6A12-0A1ED3340F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C1308-7CCB-49AA-BA8D-95749F695C8B}" type="datetimeFigureOut">
              <a:rPr lang="pl-PL" smtClean="0"/>
              <a:t>2025-05-27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06CBA9D-12F4-8664-E5B2-6BECE19050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148BA7E-BE1E-EF0A-92D1-1B60ACB957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8C262-F010-40A6-A934-72B425D3080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0533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D8801CA-7AF9-732E-99D3-87BF52A203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19E8D12-4102-750F-6C53-C3A512AB9D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559C0A34-907E-853F-DD34-69A4AE08272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444"/>
          <a:stretch/>
        </p:blipFill>
        <p:spPr>
          <a:xfrm>
            <a:off x="1010460" y="0"/>
            <a:ext cx="10171079" cy="5730240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56F1A81A-C6DD-7AA3-CD86-5BF763968CE5}"/>
              </a:ext>
            </a:extLst>
          </p:cNvPr>
          <p:cNvSpPr txBox="1"/>
          <p:nvPr/>
        </p:nvSpPr>
        <p:spPr>
          <a:xfrm>
            <a:off x="3267633" y="3152001"/>
            <a:ext cx="562184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000" b="1" dirty="0">
                <a:solidFill>
                  <a:srgbClr val="210773"/>
                </a:solidFill>
                <a:latin typeface="Segoe UI Semibold" panose="020B0702040204020203" pitchFamily="34" charset="0"/>
                <a:ea typeface="Sans Serif Collection" panose="020B0502040504020204" pitchFamily="34" charset="0"/>
                <a:cs typeface="Segoe UI Semibold" panose="020B0702040204020203" pitchFamily="34" charset="0"/>
              </a:rPr>
              <a:t>Przygotowanie ZIT AJ do wdrażania w perspektywie finansowej UE 2021-2027</a:t>
            </a:r>
          </a:p>
          <a:p>
            <a:endParaRPr lang="pl-PL" sz="1000" b="1" dirty="0">
              <a:solidFill>
                <a:srgbClr val="210773"/>
              </a:solidFill>
              <a:latin typeface="Segoe UI Semibold" panose="020B0702040204020203" pitchFamily="34" charset="0"/>
              <a:ea typeface="Sans Serif Collection" panose="020B0502040504020204" pitchFamily="34" charset="0"/>
              <a:cs typeface="Segoe UI Semibold" panose="020B0702040204020203" pitchFamily="34" charset="0"/>
            </a:endParaRPr>
          </a:p>
          <a:p>
            <a:r>
              <a:rPr lang="pl-PL" sz="2000" b="1" dirty="0">
                <a:solidFill>
                  <a:srgbClr val="210773"/>
                </a:solidFill>
                <a:latin typeface="Segoe UI Semibold" panose="020B0702040204020203" pitchFamily="34" charset="0"/>
                <a:ea typeface="Sans Serif Collection" panose="020B0502040504020204" pitchFamily="34" charset="0"/>
                <a:cs typeface="Segoe UI Semibold" panose="020B0702040204020203" pitchFamily="34" charset="0"/>
              </a:rPr>
              <a:t>Michał </a:t>
            </a:r>
            <a:r>
              <a:rPr lang="pl-PL" sz="2000" b="1" dirty="0" err="1">
                <a:solidFill>
                  <a:srgbClr val="210773"/>
                </a:solidFill>
                <a:latin typeface="Segoe UI Semibold" panose="020B0702040204020203" pitchFamily="34" charset="0"/>
                <a:ea typeface="Sans Serif Collection" panose="020B0502040504020204" pitchFamily="34" charset="0"/>
                <a:cs typeface="Segoe UI Semibold" panose="020B0702040204020203" pitchFamily="34" charset="0"/>
              </a:rPr>
              <a:t>Krzywicki-Guz</a:t>
            </a:r>
            <a:endParaRPr lang="pl-PL" sz="2000" b="1" dirty="0">
              <a:solidFill>
                <a:srgbClr val="210773"/>
              </a:solidFill>
              <a:latin typeface="Segoe UI Semibold" panose="020B0702040204020203" pitchFamily="34" charset="0"/>
              <a:ea typeface="Sans Serif Collection" panose="020B0502040504020204" pitchFamily="34" charset="0"/>
              <a:cs typeface="Segoe UI Semibold" panose="020B0702040204020203" pitchFamily="34" charset="0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0753" y="5874975"/>
            <a:ext cx="6070492" cy="947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5892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A44F3A-66EC-EAFF-7E81-EDAD28F5E8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B3E633B-EAEE-1C98-8E44-E414C2268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D7F7D320-F082-FE12-06D8-8AD8D097DA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967" y="0"/>
            <a:ext cx="12219838" cy="6857999"/>
          </a:xfrm>
        </p:spPr>
      </p:pic>
      <p:sp>
        <p:nvSpPr>
          <p:cNvPr id="3" name="Tytuł 3">
            <a:extLst>
              <a:ext uri="{FF2B5EF4-FFF2-40B4-BE49-F238E27FC236}">
                <a16:creationId xmlns:a16="http://schemas.microsoft.com/office/drawing/2014/main" id="{522B8A6A-94D2-65FB-2313-870E00019358}"/>
              </a:ext>
            </a:extLst>
          </p:cNvPr>
          <p:cNvSpPr txBox="1">
            <a:spLocks/>
          </p:cNvSpPr>
          <p:nvPr/>
        </p:nvSpPr>
        <p:spPr>
          <a:xfrm>
            <a:off x="311085" y="591446"/>
            <a:ext cx="11475734" cy="5078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3000" b="1" dirty="0">
                <a:solidFill>
                  <a:srgbClr val="210773"/>
                </a:solidFill>
                <a:latin typeface="Segoe UI Semibold" panose="020B0702040204020203" pitchFamily="34" charset="0"/>
                <a:ea typeface="Sans Serif Collection" panose="020B0502040504020204" pitchFamily="34" charset="0"/>
                <a:cs typeface="Segoe UI Semibold" panose="020B0702040204020203" pitchFamily="34" charset="0"/>
              </a:rPr>
              <a:t>Podział alokacji dla ZIT AJ</a:t>
            </a:r>
          </a:p>
        </p:txBody>
      </p:sp>
      <p:sp>
        <p:nvSpPr>
          <p:cNvPr id="8" name="Symbol zastępczy zawartości 4">
            <a:extLst>
              <a:ext uri="{FF2B5EF4-FFF2-40B4-BE49-F238E27FC236}">
                <a16:creationId xmlns:a16="http://schemas.microsoft.com/office/drawing/2014/main" id="{B1C8E573-1C92-FCD0-2CF0-C420AC8A8DA0}"/>
              </a:ext>
            </a:extLst>
          </p:cNvPr>
          <p:cNvSpPr txBox="1">
            <a:spLocks/>
          </p:cNvSpPr>
          <p:nvPr/>
        </p:nvSpPr>
        <p:spPr>
          <a:xfrm>
            <a:off x="838200" y="1438198"/>
            <a:ext cx="10799411" cy="2727926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Zgodnie z pismem IZ FEDS z kwietnia 2022 r. z propozycją alokacji 45,4 mln €</a:t>
            </a:r>
          </a:p>
          <a:p>
            <a:pPr marL="0" indent="0">
              <a:buNone/>
            </a:pPr>
            <a:endParaRPr lang="pl-PL" sz="2400" dirty="0">
              <a:latin typeface="Segoe UI Historic" panose="020B0502040204020203" pitchFamily="34" charset="0"/>
              <a:ea typeface="Segoe UI Historic" panose="020B0502040204020203" pitchFamily="34" charset="0"/>
              <a:cs typeface="Segoe UI Historic" panose="020B0502040204020203" pitchFamily="34" charset="0"/>
            </a:endParaRPr>
          </a:p>
          <a:p>
            <a:pPr marL="0" indent="0">
              <a:buNone/>
            </a:pPr>
            <a:endParaRPr lang="pl-PL" sz="2400" dirty="0">
              <a:latin typeface="Segoe UI Historic" panose="020B0502040204020203" pitchFamily="34" charset="0"/>
              <a:ea typeface="Segoe UI Historic" panose="020B0502040204020203" pitchFamily="34" charset="0"/>
              <a:cs typeface="Segoe UI Historic" panose="020B0502040204020203" pitchFamily="34" charset="0"/>
            </a:endParaRPr>
          </a:p>
          <a:p>
            <a:pPr marL="0" indent="0">
              <a:buNone/>
            </a:pPr>
            <a:endParaRPr lang="pl-PL" sz="2400" dirty="0">
              <a:latin typeface="Segoe UI Historic" panose="020B0502040204020203" pitchFamily="34" charset="0"/>
              <a:ea typeface="Segoe UI Historic" panose="020B0502040204020203" pitchFamily="34" charset="0"/>
              <a:cs typeface="Segoe UI Historic" panose="020B0502040204020203" pitchFamily="34" charset="0"/>
            </a:endParaRPr>
          </a:p>
          <a:p>
            <a:pPr marL="0" indent="0">
              <a:buNone/>
            </a:pPr>
            <a:endParaRPr lang="pl-PL" sz="2400" dirty="0">
              <a:latin typeface="Segoe UI Historic" panose="020B0502040204020203" pitchFamily="34" charset="0"/>
              <a:ea typeface="Segoe UI Historic" panose="020B0502040204020203" pitchFamily="34" charset="0"/>
              <a:cs typeface="Segoe UI Historic" panose="020B0502040204020203" pitchFamily="34" charset="0"/>
            </a:endParaRPr>
          </a:p>
          <a:p>
            <a:pPr marL="0" indent="0">
              <a:buNone/>
            </a:pPr>
            <a:endParaRPr lang="pl-PL" sz="2400" dirty="0">
              <a:latin typeface="Segoe UI Historic" panose="020B0502040204020203" pitchFamily="34" charset="0"/>
              <a:ea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4B7BDD7A-F5BC-188D-C0EE-DA3A010432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7142" y="2055813"/>
            <a:ext cx="6602540" cy="3901778"/>
          </a:xfrm>
          <a:prstGeom prst="rect">
            <a:avLst/>
          </a:prstGeom>
        </p:spPr>
      </p:pic>
      <p:sp>
        <p:nvSpPr>
          <p:cNvPr id="9" name="pole tekstowe 8">
            <a:extLst>
              <a:ext uri="{FF2B5EF4-FFF2-40B4-BE49-F238E27FC236}">
                <a16:creationId xmlns:a16="http://schemas.microsoft.com/office/drawing/2014/main" id="{991B1711-ED56-FEAB-5781-2A0AC367A18E}"/>
              </a:ext>
            </a:extLst>
          </p:cNvPr>
          <p:cNvSpPr txBox="1"/>
          <p:nvPr/>
        </p:nvSpPr>
        <p:spPr>
          <a:xfrm>
            <a:off x="2883817" y="6117177"/>
            <a:ext cx="642436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800" b="1" dirty="0"/>
              <a:t>EFRR:  41 018 855 €		EFS+ :  4 016 950 €  	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114539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90AAAC-EFA5-F965-FCB7-D52C4F01DC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04E7F4-02E4-D51F-6464-3247420F7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4860E01C-B9F5-E330-17E2-D143B20F70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967" y="0"/>
            <a:ext cx="12219838" cy="6857999"/>
          </a:xfrm>
        </p:spPr>
      </p:pic>
      <p:sp>
        <p:nvSpPr>
          <p:cNvPr id="3" name="Tytuł 3">
            <a:extLst>
              <a:ext uri="{FF2B5EF4-FFF2-40B4-BE49-F238E27FC236}">
                <a16:creationId xmlns:a16="http://schemas.microsoft.com/office/drawing/2014/main" id="{D83E2C7B-BA12-0096-73BD-DE7114F27D9E}"/>
              </a:ext>
            </a:extLst>
          </p:cNvPr>
          <p:cNvSpPr txBox="1">
            <a:spLocks/>
          </p:cNvSpPr>
          <p:nvPr/>
        </p:nvSpPr>
        <p:spPr>
          <a:xfrm>
            <a:off x="311085" y="591446"/>
            <a:ext cx="11475734" cy="5078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3000" b="1" dirty="0">
                <a:solidFill>
                  <a:srgbClr val="210773"/>
                </a:solidFill>
                <a:latin typeface="Segoe UI Semibold" panose="020B0702040204020203" pitchFamily="34" charset="0"/>
                <a:ea typeface="Sans Serif Collection" panose="020B0502040504020204" pitchFamily="34" charset="0"/>
                <a:cs typeface="Segoe UI Semibold" panose="020B0702040204020203" pitchFamily="34" charset="0"/>
              </a:rPr>
              <a:t>Dylemat</a:t>
            </a:r>
          </a:p>
        </p:txBody>
      </p:sp>
      <p:sp>
        <p:nvSpPr>
          <p:cNvPr id="8" name="Symbol zastępczy zawartości 4">
            <a:extLst>
              <a:ext uri="{FF2B5EF4-FFF2-40B4-BE49-F238E27FC236}">
                <a16:creationId xmlns:a16="http://schemas.microsoft.com/office/drawing/2014/main" id="{47A78EBD-DC2E-DE34-8143-C290707F8BB6}"/>
              </a:ext>
            </a:extLst>
          </p:cNvPr>
          <p:cNvSpPr txBox="1">
            <a:spLocks/>
          </p:cNvSpPr>
          <p:nvPr/>
        </p:nvSpPr>
        <p:spPr>
          <a:xfrm>
            <a:off x="838200" y="1438198"/>
            <a:ext cx="10799411" cy="4022640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Spodziewane duże zainteresowanie - zgłoszone potrzeby w ramach wcześniejszego rozeznania były wielokrotnie wyższe.</a:t>
            </a:r>
          </a:p>
          <a:p>
            <a:pPr marL="0" indent="0">
              <a:buNone/>
            </a:pP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26 gmin z obszaru, 3 powiaty</a:t>
            </a:r>
          </a:p>
          <a:p>
            <a:pPr marL="0" indent="0">
              <a:buNone/>
            </a:pP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8 części „tematycznych” alokacji powiązanych z działaniami programu FEDS</a:t>
            </a:r>
          </a:p>
          <a:p>
            <a:pPr marL="0" indent="0">
              <a:buNone/>
            </a:pPr>
            <a:r>
              <a:rPr lang="pl-PL" sz="80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?</a:t>
            </a:r>
            <a:r>
              <a:rPr lang="pl-PL" sz="60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 </a:t>
            </a:r>
            <a:r>
              <a:rPr lang="pl-PL" sz="5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Jak podzielić dostępne środki między wnioskodawców </a:t>
            </a:r>
            <a:r>
              <a:rPr lang="pl-PL" sz="72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?</a:t>
            </a:r>
            <a:endParaRPr lang="pl-PL" sz="2400" dirty="0">
              <a:latin typeface="Segoe UI Historic" panose="020B0502040204020203" pitchFamily="34" charset="0"/>
              <a:ea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00481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DFEE4D-23E2-83E1-ACE8-696DDA9478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AF2972-F088-26C9-2B71-D382C8AAF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1298867E-559D-991D-49EF-7B2D7CFA5D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967" y="0"/>
            <a:ext cx="12219838" cy="6857999"/>
          </a:xfrm>
        </p:spPr>
      </p:pic>
      <p:sp>
        <p:nvSpPr>
          <p:cNvPr id="3" name="Tytuł 3">
            <a:extLst>
              <a:ext uri="{FF2B5EF4-FFF2-40B4-BE49-F238E27FC236}">
                <a16:creationId xmlns:a16="http://schemas.microsoft.com/office/drawing/2014/main" id="{271028B3-F3CA-E3EF-70F4-65D98AFAEA4E}"/>
              </a:ext>
            </a:extLst>
          </p:cNvPr>
          <p:cNvSpPr txBox="1">
            <a:spLocks/>
          </p:cNvSpPr>
          <p:nvPr/>
        </p:nvSpPr>
        <p:spPr>
          <a:xfrm>
            <a:off x="311085" y="391246"/>
            <a:ext cx="11475734" cy="5078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3000" b="1" dirty="0">
                <a:solidFill>
                  <a:srgbClr val="210773"/>
                </a:solidFill>
                <a:latin typeface="Segoe UI Semibold" panose="020B0702040204020203" pitchFamily="34" charset="0"/>
                <a:ea typeface="Sans Serif Collection" panose="020B0502040504020204" pitchFamily="34" charset="0"/>
                <a:cs typeface="Segoe UI Semibold" panose="020B0702040204020203" pitchFamily="34" charset="0"/>
              </a:rPr>
              <a:t>Uwarunkowania</a:t>
            </a:r>
          </a:p>
        </p:txBody>
      </p:sp>
      <p:sp>
        <p:nvSpPr>
          <p:cNvPr id="8" name="Symbol zastępczy zawartości 4">
            <a:extLst>
              <a:ext uri="{FF2B5EF4-FFF2-40B4-BE49-F238E27FC236}">
                <a16:creationId xmlns:a16="http://schemas.microsoft.com/office/drawing/2014/main" id="{E1AA074C-94BA-25BB-1063-3DAAC7599C00}"/>
              </a:ext>
            </a:extLst>
          </p:cNvPr>
          <p:cNvSpPr txBox="1">
            <a:spLocks/>
          </p:cNvSpPr>
          <p:nvPr/>
        </p:nvSpPr>
        <p:spPr>
          <a:xfrm>
            <a:off x="838200" y="1027906"/>
            <a:ext cx="10799411" cy="5567678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Zbyt mała alokacja do potrzeb</a:t>
            </a:r>
          </a:p>
          <a:p>
            <a:pPr marL="0" indent="0">
              <a:buNone/>
            </a:pP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Alokacja podzielona nieproporcjonalnie do:</a:t>
            </a:r>
          </a:p>
          <a:p>
            <a:pPr>
              <a:buFontTx/>
              <a:buChar char="-"/>
            </a:pP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działań;</a:t>
            </a:r>
          </a:p>
          <a:p>
            <a:pPr>
              <a:buFontTx/>
              <a:buChar char="-"/>
            </a:pP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zidentyfikowanych potrzeb.</a:t>
            </a:r>
          </a:p>
          <a:p>
            <a:pPr marL="0" indent="0">
              <a:buNone/>
            </a:pP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Liczne wykluczenia i warunki przedmiotowe np.</a:t>
            </a:r>
          </a:p>
          <a:p>
            <a:pPr marL="0" indent="0">
              <a:buNone/>
            </a:pP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 linia demarkacyjna (gospodarka wodno-kanalizacyjna, błękitno zielona infrastruktura w miastach)</a:t>
            </a:r>
          </a:p>
          <a:p>
            <a:pPr marL="0" indent="0">
              <a:buNone/>
            </a:pPr>
            <a:r>
              <a:rPr lang="pl-PL" sz="2400" dirty="0" err="1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SzOP</a:t>
            </a: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 FEDS np. termomodernizacja a wskaźnik G</a:t>
            </a:r>
          </a:p>
          <a:p>
            <a:pPr marL="0" indent="0">
              <a:buNone/>
            </a:pP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Wzrost wkładu własnego z 15% do 30%  między perspektywami.</a:t>
            </a:r>
          </a:p>
          <a:p>
            <a:pPr marL="0" indent="0">
              <a:buNone/>
            </a:pP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Na </a:t>
            </a:r>
            <a:r>
              <a:rPr lang="pl-PL" sz="2400" dirty="0" err="1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ówczas</a:t>
            </a: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 brak potwierdzenia kwot uzupełnienia wkładu z BP we właściwych działaniach EFRR i EFS+</a:t>
            </a:r>
          </a:p>
          <a:p>
            <a:pPr marL="0" indent="0">
              <a:buNone/>
            </a:pP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Podział środków proporcjonalny do wielkości populacji spowodowałby rozdrobnienie alokacji i osłabienie skuteczności interwencji.</a:t>
            </a:r>
          </a:p>
        </p:txBody>
      </p:sp>
    </p:spTree>
    <p:extLst>
      <p:ext uri="{BB962C8B-B14F-4D97-AF65-F5344CB8AC3E}">
        <p14:creationId xmlns:p14="http://schemas.microsoft.com/office/powerpoint/2010/main" val="30131951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40D142-6DBB-C40E-8FBA-AAEEF518CC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4B3317-3C60-6E5A-0C8C-ABEBA18FA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B1D41704-4910-289E-E6FC-EE99419429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967" y="0"/>
            <a:ext cx="12219838" cy="6857999"/>
          </a:xfrm>
        </p:spPr>
      </p:pic>
      <p:sp>
        <p:nvSpPr>
          <p:cNvPr id="3" name="Tytuł 3">
            <a:extLst>
              <a:ext uri="{FF2B5EF4-FFF2-40B4-BE49-F238E27FC236}">
                <a16:creationId xmlns:a16="http://schemas.microsoft.com/office/drawing/2014/main" id="{7D9D5E04-CF03-B73C-8E35-5EA9305829CE}"/>
              </a:ext>
            </a:extLst>
          </p:cNvPr>
          <p:cNvSpPr txBox="1">
            <a:spLocks/>
          </p:cNvSpPr>
          <p:nvPr/>
        </p:nvSpPr>
        <p:spPr>
          <a:xfrm>
            <a:off x="311085" y="591446"/>
            <a:ext cx="11475734" cy="5078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3000" b="1" dirty="0">
                <a:solidFill>
                  <a:srgbClr val="210773"/>
                </a:solidFill>
                <a:latin typeface="Segoe UI Semibold" panose="020B0702040204020203" pitchFamily="34" charset="0"/>
                <a:ea typeface="Sans Serif Collection" panose="020B0502040504020204" pitchFamily="34" charset="0"/>
                <a:cs typeface="Segoe UI Semibold" panose="020B0702040204020203" pitchFamily="34" charset="0"/>
              </a:rPr>
              <a:t>Uwarunkowania na tle Dolnego Śląska</a:t>
            </a:r>
          </a:p>
        </p:txBody>
      </p:sp>
      <p:sp>
        <p:nvSpPr>
          <p:cNvPr id="8" name="Symbol zastępczy zawartości 4">
            <a:extLst>
              <a:ext uri="{FF2B5EF4-FFF2-40B4-BE49-F238E27FC236}">
                <a16:creationId xmlns:a16="http://schemas.microsoft.com/office/drawing/2014/main" id="{B86B97A7-95C3-CF9A-5258-CDF5B1B91D30}"/>
              </a:ext>
            </a:extLst>
          </p:cNvPr>
          <p:cNvSpPr txBox="1">
            <a:spLocks/>
          </p:cNvSpPr>
          <p:nvPr/>
        </p:nvSpPr>
        <p:spPr>
          <a:xfrm>
            <a:off x="838200" y="1438198"/>
            <a:ext cx="10799411" cy="5107039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ZIT AJ pozbawiony środków z Funduszu Sprawiedliwej Transformacji</a:t>
            </a:r>
          </a:p>
          <a:p>
            <a:pPr marL="0" indent="0">
              <a:buNone/>
            </a:pP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dochody na poziomie ok 54% średniego PKB UE</a:t>
            </a:r>
          </a:p>
          <a:p>
            <a:pPr marL="0" indent="0">
              <a:buNone/>
            </a:pPr>
            <a:endParaRPr lang="pl-PL" sz="2400" dirty="0">
              <a:latin typeface="Segoe UI Historic" panose="020B0502040204020203" pitchFamily="34" charset="0"/>
              <a:ea typeface="Segoe UI Historic" panose="020B0502040204020203" pitchFamily="34" charset="0"/>
              <a:cs typeface="Segoe UI Historic" panose="020B0502040204020203" pitchFamily="34" charset="0"/>
            </a:endParaRPr>
          </a:p>
          <a:p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ZIT Aglomeracji Wałbrzyskiej – FST</a:t>
            </a:r>
          </a:p>
          <a:p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ZIT Południowego Obszaru Funkcjonalnego  – częściowo FST</a:t>
            </a:r>
          </a:p>
          <a:p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ZIT Zachodniego Obszaru Funkcjonalnego – rekompensata za brak FST dla powiatu zgorzeleckiego 50 mln € minimum</a:t>
            </a:r>
          </a:p>
          <a:p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ZIT Wrocławskiego Obszaru Funkcjonalnego – dochody na poziomie ponad 100% średniego PKB UE</a:t>
            </a:r>
          </a:p>
          <a:p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ZIT Legnicko-Głogowskiego OF – dochody na poziomie ok. 75% średniego PKB UE</a:t>
            </a:r>
          </a:p>
          <a:p>
            <a:pPr marL="0" indent="0">
              <a:buNone/>
            </a:pPr>
            <a:endParaRPr lang="pl-PL" sz="2400" dirty="0">
              <a:latin typeface="Segoe UI Historic" panose="020B0502040204020203" pitchFamily="34" charset="0"/>
              <a:ea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3276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D46F3A-0B50-74CF-7304-DC0C33CFF3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5CDCB7-F25E-666C-FDC1-31C42B06E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BA6556AE-9A10-0641-0B62-AF8CFB6CE3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967" y="0"/>
            <a:ext cx="12219838" cy="6857999"/>
          </a:xfrm>
        </p:spPr>
      </p:pic>
      <p:sp>
        <p:nvSpPr>
          <p:cNvPr id="3" name="Tytuł 3">
            <a:extLst>
              <a:ext uri="{FF2B5EF4-FFF2-40B4-BE49-F238E27FC236}">
                <a16:creationId xmlns:a16="http://schemas.microsoft.com/office/drawing/2014/main" id="{71843695-CF53-35AD-69E9-7E54366A7021}"/>
              </a:ext>
            </a:extLst>
          </p:cNvPr>
          <p:cNvSpPr txBox="1">
            <a:spLocks/>
          </p:cNvSpPr>
          <p:nvPr/>
        </p:nvSpPr>
        <p:spPr>
          <a:xfrm>
            <a:off x="311085" y="591446"/>
            <a:ext cx="11475734" cy="5078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3000" b="1" dirty="0">
                <a:solidFill>
                  <a:srgbClr val="210773"/>
                </a:solidFill>
                <a:latin typeface="Segoe UI Semibold" panose="020B0702040204020203" pitchFamily="34" charset="0"/>
                <a:ea typeface="Sans Serif Collection" panose="020B0502040504020204" pitchFamily="34" charset="0"/>
                <a:cs typeface="Segoe UI Semibold" panose="020B0702040204020203" pitchFamily="34" charset="0"/>
              </a:rPr>
              <a:t>Dysproporcje rozwojowe i projektowe</a:t>
            </a:r>
          </a:p>
        </p:txBody>
      </p:sp>
      <p:sp>
        <p:nvSpPr>
          <p:cNvPr id="8" name="Symbol zastępczy zawartości 4">
            <a:extLst>
              <a:ext uri="{FF2B5EF4-FFF2-40B4-BE49-F238E27FC236}">
                <a16:creationId xmlns:a16="http://schemas.microsoft.com/office/drawing/2014/main" id="{1E93D827-D791-1A77-1ADC-52BB66922B41}"/>
              </a:ext>
            </a:extLst>
          </p:cNvPr>
          <p:cNvSpPr txBox="1">
            <a:spLocks/>
          </p:cNvSpPr>
          <p:nvPr/>
        </p:nvSpPr>
        <p:spPr>
          <a:xfrm>
            <a:off x="838200" y="1438198"/>
            <a:ext cx="10799411" cy="4518160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Nierówna zdolność gmin do absorbcji środków – nie każdego stać na duży wkład własny (30%)</a:t>
            </a:r>
          </a:p>
          <a:p>
            <a:pPr marL="0" indent="0">
              <a:buNone/>
            </a:pPr>
            <a:endParaRPr lang="pl-PL" sz="2400" dirty="0">
              <a:latin typeface="Segoe UI Historic" panose="020B0502040204020203" pitchFamily="34" charset="0"/>
              <a:ea typeface="Segoe UI Historic" panose="020B0502040204020203" pitchFamily="34" charset="0"/>
              <a:cs typeface="Segoe UI Historic" panose="020B0502040204020203" pitchFamily="34" charset="0"/>
            </a:endParaRPr>
          </a:p>
          <a:p>
            <a:pPr marL="0" indent="0">
              <a:buNone/>
            </a:pP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Nierówne możliwości absorbcji środków w danym działaniu – różne wartości przedsięwzięć w zależności od typu.</a:t>
            </a:r>
          </a:p>
          <a:p>
            <a:pPr marL="0" indent="0">
              <a:buNone/>
            </a:pPr>
            <a:endParaRPr lang="pl-PL" sz="2400" dirty="0">
              <a:latin typeface="Segoe UI Historic" panose="020B0502040204020203" pitchFamily="34" charset="0"/>
              <a:ea typeface="Segoe UI Historic" panose="020B0502040204020203" pitchFamily="34" charset="0"/>
              <a:cs typeface="Segoe UI Historic" panose="020B0502040204020203" pitchFamily="34" charset="0"/>
            </a:endParaRPr>
          </a:p>
          <a:p>
            <a:pPr marL="0" indent="0">
              <a:buNone/>
            </a:pP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Wymóg realizacji projektów zintegrowanych, które wymagają odpowiednich nakładów inwestycyjnych</a:t>
            </a:r>
          </a:p>
          <a:p>
            <a:pPr marL="0" indent="0">
              <a:buNone/>
            </a:pPr>
            <a:endParaRPr lang="pl-PL" sz="2400" dirty="0">
              <a:latin typeface="Segoe UI Historic" panose="020B0502040204020203" pitchFamily="34" charset="0"/>
              <a:ea typeface="Segoe UI Historic" panose="020B0502040204020203" pitchFamily="34" charset="0"/>
              <a:cs typeface="Segoe UI Historic" panose="020B0502040204020203" pitchFamily="34" charset="0"/>
            </a:endParaRPr>
          </a:p>
          <a:p>
            <a:pPr marL="0" indent="0">
              <a:buNone/>
            </a:pP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Zróżnicowanie gmin pod względem wielkości – populacja, powierzchnia itd. a tym samym skali realizowanych przez nie przedsięwzięć.</a:t>
            </a:r>
          </a:p>
        </p:txBody>
      </p:sp>
    </p:spTree>
    <p:extLst>
      <p:ext uri="{BB962C8B-B14F-4D97-AF65-F5344CB8AC3E}">
        <p14:creationId xmlns:p14="http://schemas.microsoft.com/office/powerpoint/2010/main" val="15342256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2B4380-C0C5-0267-51DC-F2459CEC1F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6120A3-B2FC-2361-121D-AA3F308B1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7FBF07A4-766C-3DE1-AF82-0C5AEF68B8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219838" cy="6857999"/>
          </a:xfrm>
        </p:spPr>
      </p:pic>
      <p:sp>
        <p:nvSpPr>
          <p:cNvPr id="3" name="Tytuł 3">
            <a:extLst>
              <a:ext uri="{FF2B5EF4-FFF2-40B4-BE49-F238E27FC236}">
                <a16:creationId xmlns:a16="http://schemas.microsoft.com/office/drawing/2014/main" id="{4F4B76C5-395B-3215-0E1E-8EF356D68347}"/>
              </a:ext>
            </a:extLst>
          </p:cNvPr>
          <p:cNvSpPr txBox="1">
            <a:spLocks/>
          </p:cNvSpPr>
          <p:nvPr/>
        </p:nvSpPr>
        <p:spPr>
          <a:xfrm>
            <a:off x="516089" y="208629"/>
            <a:ext cx="11475734" cy="5078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3000" b="1" dirty="0">
                <a:solidFill>
                  <a:srgbClr val="210773"/>
                </a:solidFill>
                <a:latin typeface="Segoe UI Semibold" panose="020B0702040204020203" pitchFamily="34" charset="0"/>
                <a:ea typeface="Sans Serif Collection" panose="020B0502040504020204" pitchFamily="34" charset="0"/>
                <a:cs typeface="Segoe UI Semibold" panose="020B0702040204020203" pitchFamily="34" charset="0"/>
              </a:rPr>
              <a:t>Nabór propozycji projektów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B20C22B2-A67E-ABAA-C6BB-51614B2F684C}"/>
              </a:ext>
            </a:extLst>
          </p:cNvPr>
          <p:cNvSpPr txBox="1"/>
          <p:nvPr/>
        </p:nvSpPr>
        <p:spPr>
          <a:xfrm>
            <a:off x="1614215" y="882856"/>
            <a:ext cx="9562289" cy="50353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R="719455" lvl="0" algn="ctr">
              <a:lnSpc>
                <a:spcPct val="120000"/>
              </a:lnSpc>
              <a:spcAft>
                <a:spcPts val="1200"/>
              </a:spcAft>
            </a:pPr>
            <a:r>
              <a:rPr lang="pl-PL" sz="2400" dirty="0">
                <a:solidFill>
                  <a:schemeClr val="accent1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Założenia  naboru propozycji projektów do Strategii ZIT AJ</a:t>
            </a: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84609770-2610-80CA-28B6-F62C333F274D}"/>
              </a:ext>
            </a:extLst>
          </p:cNvPr>
          <p:cNvSpPr/>
          <p:nvPr/>
        </p:nvSpPr>
        <p:spPr>
          <a:xfrm>
            <a:off x="321906" y="1386392"/>
            <a:ext cx="11864101" cy="526297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Projekty zintegrowane – tylko spełniające definicję projektu zintegrowanego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Propozycje projektów – wg źródła dofinansowania:</a:t>
            </a:r>
          </a:p>
          <a:p>
            <a:pPr lvl="1"/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	- FEDS,</a:t>
            </a:r>
          </a:p>
          <a:p>
            <a:pPr lvl="1"/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	- </a:t>
            </a:r>
            <a:r>
              <a:rPr lang="pl-PL" sz="2400" dirty="0" err="1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FEnIKS</a:t>
            </a: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, </a:t>
            </a:r>
          </a:p>
          <a:p>
            <a:pPr lvl="1"/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	- inne – pod warunkiem wskazania konkretnego źródła w priorytecie wdrażanym poprzez instrumenty terytorialne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Ograniczona alokacja FEDS dla ZIT AJ (ok. 200 mln PLN) z licznymi warunkami w poszczególnych działaniach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Lista projektów wpisanych do Strategii ZIT AJ z rezerwą – na łączną wartość wsparcia z EFRR/EFS+ ok. 400 mln PLN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Limit łącznej liczby propozycji zgłoszonych z obszaru danej gminy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Limity wartości planowanego wsparcia w ramach alokacji FEDS-ZIT AJ dla projektów z obszaru danej gminy w poszczególnych działaniach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Preferencje dla propozycji projektów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2443003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4B7FD1-4407-1841-D0E5-2989AD59AF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336D04-6D2D-17B9-D268-7B355C02D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91B34657-7354-DAF2-65BE-5C783C6BC2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4" y="0"/>
            <a:ext cx="12219838" cy="6857999"/>
          </a:xfrm>
        </p:spPr>
      </p:pic>
      <p:sp>
        <p:nvSpPr>
          <p:cNvPr id="3" name="Tytuł 3">
            <a:extLst>
              <a:ext uri="{FF2B5EF4-FFF2-40B4-BE49-F238E27FC236}">
                <a16:creationId xmlns:a16="http://schemas.microsoft.com/office/drawing/2014/main" id="{36FB30BB-9819-B0ED-48B9-A35ACF7BB45B}"/>
              </a:ext>
            </a:extLst>
          </p:cNvPr>
          <p:cNvSpPr txBox="1">
            <a:spLocks/>
          </p:cNvSpPr>
          <p:nvPr/>
        </p:nvSpPr>
        <p:spPr>
          <a:xfrm>
            <a:off x="264415" y="321979"/>
            <a:ext cx="11475734" cy="5078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3000" b="1" dirty="0">
                <a:solidFill>
                  <a:srgbClr val="210773"/>
                </a:solidFill>
                <a:latin typeface="Segoe UI Semibold" panose="020B0702040204020203" pitchFamily="34" charset="0"/>
                <a:ea typeface="Sans Serif Collection" panose="020B0502040504020204" pitchFamily="34" charset="0"/>
                <a:cs typeface="Segoe UI Semibold" panose="020B0702040204020203" pitchFamily="34" charset="0"/>
              </a:rPr>
              <a:t>Nabór propozycji projektów – cz.2</a:t>
            </a: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C86967E8-919D-111D-81CE-6DC1D4496550}"/>
              </a:ext>
            </a:extLst>
          </p:cNvPr>
          <p:cNvSpPr/>
          <p:nvPr/>
        </p:nvSpPr>
        <p:spPr>
          <a:xfrm>
            <a:off x="98070" y="906266"/>
            <a:ext cx="11864101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/>
            <a:r>
              <a:rPr lang="pl-PL" sz="2400" dirty="0">
                <a:solidFill>
                  <a:schemeClr val="accent1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Preferencje dla propozycji projektów – brak kryteriów (przyjmowane przez KM FEDS)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pl-PL" sz="1600" dirty="0"/>
          </a:p>
        </p:txBody>
      </p:sp>
      <p:sp>
        <p:nvSpPr>
          <p:cNvPr id="7" name="Podtytuł 6">
            <a:extLst>
              <a:ext uri="{FF2B5EF4-FFF2-40B4-BE49-F238E27FC236}">
                <a16:creationId xmlns:a16="http://schemas.microsoft.com/office/drawing/2014/main" id="{52710586-1051-5CE1-90BC-FC618D29DF90}"/>
              </a:ext>
            </a:extLst>
          </p:cNvPr>
          <p:cNvSpPr txBox="1">
            <a:spLocks/>
          </p:cNvSpPr>
          <p:nvPr/>
        </p:nvSpPr>
        <p:spPr>
          <a:xfrm>
            <a:off x="125908" y="1193596"/>
            <a:ext cx="12192000" cy="574085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sz="1000" u="sng" dirty="0"/>
          </a:p>
          <a:p>
            <a:r>
              <a:rPr lang="pl-PL" dirty="0"/>
              <a:t>Preferencje ogólne dla propozycji projektów do Strategii ZIT AJ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pl-PL" sz="2200" dirty="0"/>
              <a:t>projekty gotowe do realizacji;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pl-PL" sz="2200" dirty="0"/>
              <a:t>projekty partnerskie – w zakresie łączenia partnerów  z różnych sektorów (JST i NGO);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pl-PL" sz="2200" dirty="0"/>
              <a:t>projekty partnerskie – w zakresie ilości partnerów,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pl-PL" sz="2200" dirty="0"/>
              <a:t>stanowiące część koncepcji projektów aglomeracyjnych ZIT AJ opracowanych przez biuro ZIT AJ we współpracy z Sygnatariuszami Deklaracji ZIT AJ na lata 2021-2027;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pl-PL" sz="2200" dirty="0"/>
              <a:t>projekty obejmujące zasięgiem oddziaływania obszar więcej niż jednej gminy (wspólne wykorzystanie infrastruktury lub objęcie wsparciem odbiorców z więcej niż jednej gminy),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pl-PL" sz="2200" dirty="0"/>
              <a:t>projekty o pozytywnym oddziaływaniu na więcej niż jedną sferę celów strategicznych (np. gospodarka, środowisko, kultura, edukacja), 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pl-PL" sz="2200" dirty="0"/>
              <a:t>projekty z obszarów zagrożonych trwałą marginalizacją oraz miast tracących funkcje społeczno-gospodarcze z terytorium objętym wsparciem instrumentem ZIT AJ, wskazanych w załącznikach nr 9 i nr 10 do Kontraktu Programowego dla Województwa Dolnośląskiego podpisanego dnia 7 września 2022 r. </a:t>
            </a:r>
          </a:p>
          <a:p>
            <a:endParaRPr lang="pl-PL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pl-PL" b="1" dirty="0"/>
          </a:p>
          <a:p>
            <a:endParaRPr lang="pl-PL" sz="2000" b="1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385114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986877-C4CD-FF4B-2B1A-09748251C3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716034C-F662-8D15-E213-1589601E4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0696084D-6B79-17BD-7643-DBE14337F8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4" y="0"/>
            <a:ext cx="12219838" cy="6857999"/>
          </a:xfrm>
        </p:spPr>
      </p:pic>
      <p:sp>
        <p:nvSpPr>
          <p:cNvPr id="3" name="Tytuł 3">
            <a:extLst>
              <a:ext uri="{FF2B5EF4-FFF2-40B4-BE49-F238E27FC236}">
                <a16:creationId xmlns:a16="http://schemas.microsoft.com/office/drawing/2014/main" id="{3E821E4F-0166-7C01-B426-713AEA677819}"/>
              </a:ext>
            </a:extLst>
          </p:cNvPr>
          <p:cNvSpPr txBox="1">
            <a:spLocks/>
          </p:cNvSpPr>
          <p:nvPr/>
        </p:nvSpPr>
        <p:spPr>
          <a:xfrm>
            <a:off x="264415" y="321979"/>
            <a:ext cx="11475734" cy="5078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3000" b="1" dirty="0">
                <a:solidFill>
                  <a:srgbClr val="210773"/>
                </a:solidFill>
                <a:latin typeface="Segoe UI Semibold" panose="020B0702040204020203" pitchFamily="34" charset="0"/>
                <a:ea typeface="Sans Serif Collection" panose="020B0502040504020204" pitchFamily="34" charset="0"/>
                <a:cs typeface="Segoe UI Semibold" panose="020B0702040204020203" pitchFamily="34" charset="0"/>
              </a:rPr>
              <a:t>Nabór propozycji projektów – cz.3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5599C5FB-4862-2EFB-0D74-6BCEA4B926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67100509"/>
              </p:ext>
            </p:extLst>
          </p:nvPr>
        </p:nvGraphicFramePr>
        <p:xfrm>
          <a:off x="2475948" y="1151789"/>
          <a:ext cx="7660640" cy="3076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Objaśnienie: strzałka w górę 7">
            <a:extLst>
              <a:ext uri="{FF2B5EF4-FFF2-40B4-BE49-F238E27FC236}">
                <a16:creationId xmlns:a16="http://schemas.microsoft.com/office/drawing/2014/main" id="{E905B98C-8F95-4050-9E2C-0D0C988669FF}"/>
              </a:ext>
            </a:extLst>
          </p:cNvPr>
          <p:cNvSpPr/>
          <p:nvPr/>
        </p:nvSpPr>
        <p:spPr>
          <a:xfrm>
            <a:off x="4997730" y="3360502"/>
            <a:ext cx="2617076" cy="1735308"/>
          </a:xfrm>
          <a:prstGeom prst="upArrowCallou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highlight>
                <a:srgbClr val="000080"/>
              </a:highlight>
            </a:endParaRP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31EEE1BC-4DD9-5559-E5E9-394B76021BB9}"/>
              </a:ext>
            </a:extLst>
          </p:cNvPr>
          <p:cNvSpPr txBox="1"/>
          <p:nvPr/>
        </p:nvSpPr>
        <p:spPr>
          <a:xfrm>
            <a:off x="5266708" y="4201212"/>
            <a:ext cx="2079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b="1" dirty="0">
                <a:solidFill>
                  <a:schemeClr val="bg1"/>
                </a:solidFill>
              </a:rPr>
              <a:t>Limity</a:t>
            </a:r>
            <a:endParaRPr lang="pl-PL" b="1" dirty="0">
              <a:solidFill>
                <a:schemeClr val="bg1"/>
              </a:solidFill>
            </a:endParaRPr>
          </a:p>
        </p:txBody>
      </p:sp>
      <p:sp>
        <p:nvSpPr>
          <p:cNvPr id="10" name="CustomShape 5">
            <a:extLst>
              <a:ext uri="{FF2B5EF4-FFF2-40B4-BE49-F238E27FC236}">
                <a16:creationId xmlns:a16="http://schemas.microsoft.com/office/drawing/2014/main" id="{6DE6BA46-DF79-8C4B-09EF-139A8EBA7FFE}"/>
              </a:ext>
            </a:extLst>
          </p:cNvPr>
          <p:cNvSpPr/>
          <p:nvPr/>
        </p:nvSpPr>
        <p:spPr>
          <a:xfrm>
            <a:off x="533128" y="5298532"/>
            <a:ext cx="11546280" cy="1198875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l-PL" sz="2400" b="0" strike="noStrike" spc="-1" dirty="0">
                <a:solidFill>
                  <a:srgbClr val="000000"/>
                </a:solidFill>
                <a:latin typeface="Calibri"/>
              </a:rPr>
              <a:t>Limit łącznej liczby propozycji zgłoszonych z obszaru danej gminy</a:t>
            </a:r>
            <a:endParaRPr lang="pl-PL" sz="2400" b="0" strike="noStrike" spc="-1" dirty="0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l-PL" sz="2400" b="0" strike="noStrike" spc="-1" dirty="0">
                <a:solidFill>
                  <a:srgbClr val="000000"/>
                </a:solidFill>
                <a:latin typeface="Calibri"/>
              </a:rPr>
              <a:t>Limity wartości planowanego wsparcia w ramach alokacji FEDS-ZIT AJ dla projektów z obszaru danej gminy w poszczególnych działaniach </a:t>
            </a:r>
            <a:endParaRPr lang="pl-PL" sz="24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813152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D0AD74-EF2D-01AD-FD08-3DA93F6A45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502FA97-685E-E649-8107-D271DA22E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0F2DE1C2-AC19-F39F-6D89-566FD46942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4" y="0"/>
            <a:ext cx="12219838" cy="6857999"/>
          </a:xfrm>
        </p:spPr>
      </p:pic>
      <p:sp>
        <p:nvSpPr>
          <p:cNvPr id="3" name="Tytuł 3">
            <a:extLst>
              <a:ext uri="{FF2B5EF4-FFF2-40B4-BE49-F238E27FC236}">
                <a16:creationId xmlns:a16="http://schemas.microsoft.com/office/drawing/2014/main" id="{E40E7BA1-C892-2C7B-739E-55F10F7E5AD0}"/>
              </a:ext>
            </a:extLst>
          </p:cNvPr>
          <p:cNvSpPr txBox="1">
            <a:spLocks/>
          </p:cNvSpPr>
          <p:nvPr/>
        </p:nvSpPr>
        <p:spPr>
          <a:xfrm>
            <a:off x="264415" y="321979"/>
            <a:ext cx="11475734" cy="5078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3000" b="1" dirty="0">
                <a:solidFill>
                  <a:srgbClr val="210773"/>
                </a:solidFill>
                <a:latin typeface="Segoe UI Semibold" panose="020B0702040204020203" pitchFamily="34" charset="0"/>
                <a:ea typeface="Sans Serif Collection" panose="020B0502040504020204" pitchFamily="34" charset="0"/>
                <a:cs typeface="Segoe UI Semibold" panose="020B0702040204020203" pitchFamily="34" charset="0"/>
              </a:rPr>
              <a:t>Analiza wewnętrzna Wydziału ZIT AJ</a:t>
            </a:r>
          </a:p>
        </p:txBody>
      </p:sp>
      <p:sp>
        <p:nvSpPr>
          <p:cNvPr id="7" name="Podtytuł 6">
            <a:extLst>
              <a:ext uri="{FF2B5EF4-FFF2-40B4-BE49-F238E27FC236}">
                <a16:creationId xmlns:a16="http://schemas.microsoft.com/office/drawing/2014/main" id="{D8F0CFBA-7667-A5C1-1018-2078B186CF15}"/>
              </a:ext>
            </a:extLst>
          </p:cNvPr>
          <p:cNvSpPr txBox="1">
            <a:spLocks/>
          </p:cNvSpPr>
          <p:nvPr/>
        </p:nvSpPr>
        <p:spPr>
          <a:xfrm>
            <a:off x="125908" y="1193596"/>
            <a:ext cx="12192000" cy="814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sz="1000" u="sng" dirty="0"/>
          </a:p>
          <a:p>
            <a:r>
              <a:rPr lang="pl-PL" dirty="0"/>
              <a:t>Symulacje możliwych rozwiązań i zagrożeń przy podziale alokacji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E9A20B2C-A3A4-DCBC-FC2A-2727C44B6AA3}"/>
              </a:ext>
            </a:extLst>
          </p:cNvPr>
          <p:cNvSpPr/>
          <p:nvPr/>
        </p:nvSpPr>
        <p:spPr>
          <a:xfrm>
            <a:off x="264415" y="2292445"/>
            <a:ext cx="11864101" cy="378565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/>
            <a:r>
              <a:rPr lang="pl-PL" sz="2400" dirty="0">
                <a:solidFill>
                  <a:schemeClr val="accent1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Decyzja: powiązanie środków z projektami a nie z obszarem lub wnioskodawcą.</a:t>
            </a:r>
          </a:p>
          <a:p>
            <a:pPr lvl="0"/>
            <a:endParaRPr lang="pl-PL" sz="2400" dirty="0">
              <a:solidFill>
                <a:schemeClr val="accent1"/>
              </a:solidFill>
              <a:latin typeface="Segoe UI Historic" panose="020B0502040204020203" pitchFamily="34" charset="0"/>
              <a:ea typeface="Segoe UI Historic" panose="020B0502040204020203" pitchFamily="34" charset="0"/>
              <a:cs typeface="Segoe UI Historic" panose="020B0502040204020203" pitchFamily="34" charset="0"/>
            </a:endParaRPr>
          </a:p>
          <a:p>
            <a:pPr lvl="0"/>
            <a:r>
              <a:rPr lang="pl-PL" sz="2400" dirty="0">
                <a:solidFill>
                  <a:schemeClr val="accent1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Skutek: projekt skreślony z listy zwalnia środki dla kolejnego na liście, brak możliwości  zamiany na inny projekt tego samego wnioskodawcy z zachowaniem pozycji na liście.</a:t>
            </a:r>
          </a:p>
          <a:p>
            <a:pPr lvl="0"/>
            <a:endParaRPr lang="pl-PL" sz="2400" dirty="0">
              <a:solidFill>
                <a:schemeClr val="accent1"/>
              </a:solidFill>
              <a:latin typeface="Segoe UI Historic" panose="020B0502040204020203" pitchFamily="34" charset="0"/>
              <a:ea typeface="Segoe UI Historic" panose="020B0502040204020203" pitchFamily="34" charset="0"/>
              <a:cs typeface="Segoe UI Historic" panose="020B0502040204020203" pitchFamily="34" charset="0"/>
            </a:endParaRPr>
          </a:p>
          <a:p>
            <a:pPr lvl="0"/>
            <a:r>
              <a:rPr lang="pl-PL" sz="2400" dirty="0">
                <a:solidFill>
                  <a:schemeClr val="accent1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Uzasadnienie: środki idą za projektem, a nie podmiotem, ponieważ to projekt podlega weryfikacji spełnienia zasad naboru i wpisywania się w preferencje. </a:t>
            </a:r>
          </a:p>
          <a:p>
            <a:pPr lvl="0"/>
            <a:endParaRPr lang="pl-PL" sz="2400" dirty="0">
              <a:solidFill>
                <a:schemeClr val="accent1"/>
              </a:solidFill>
              <a:latin typeface="Segoe UI Historic" panose="020B0502040204020203" pitchFamily="34" charset="0"/>
              <a:ea typeface="Segoe UI Historic" panose="020B0502040204020203" pitchFamily="34" charset="0"/>
              <a:cs typeface="Segoe UI Historic" panose="020B0502040204020203" pitchFamily="34" charset="0"/>
            </a:endParaRPr>
          </a:p>
          <a:p>
            <a:pPr lvl="0"/>
            <a:r>
              <a:rPr lang="pl-PL" sz="2400" dirty="0">
                <a:solidFill>
                  <a:schemeClr val="accent1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Zwiększenie szans na zgłoszenie i wsparcie projektów zintegrowanych o wyższej jakości i szerszym zasięgu oddziaływania.</a:t>
            </a:r>
          </a:p>
        </p:txBody>
      </p:sp>
    </p:spTree>
    <p:extLst>
      <p:ext uri="{BB962C8B-B14F-4D97-AF65-F5344CB8AC3E}">
        <p14:creationId xmlns:p14="http://schemas.microsoft.com/office/powerpoint/2010/main" val="32409542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399B2B-704A-F148-A766-0234CEE821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9923316-5804-ECBA-EA79-A0C184FEB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252D2E8D-1EEA-1E38-2A77-16DB4C381B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4" y="0"/>
            <a:ext cx="12219838" cy="6857999"/>
          </a:xfrm>
        </p:spPr>
      </p:pic>
      <p:sp>
        <p:nvSpPr>
          <p:cNvPr id="3" name="Tytuł 3">
            <a:extLst>
              <a:ext uri="{FF2B5EF4-FFF2-40B4-BE49-F238E27FC236}">
                <a16:creationId xmlns:a16="http://schemas.microsoft.com/office/drawing/2014/main" id="{0D61A492-AE84-62F5-1028-E5178AD791B0}"/>
              </a:ext>
            </a:extLst>
          </p:cNvPr>
          <p:cNvSpPr txBox="1">
            <a:spLocks/>
          </p:cNvSpPr>
          <p:nvPr/>
        </p:nvSpPr>
        <p:spPr>
          <a:xfrm>
            <a:off x="264415" y="321979"/>
            <a:ext cx="11475734" cy="5078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3000" b="1" dirty="0">
                <a:solidFill>
                  <a:srgbClr val="210773"/>
                </a:solidFill>
                <a:latin typeface="Segoe UI Semibold" panose="020B0702040204020203" pitchFamily="34" charset="0"/>
                <a:ea typeface="Sans Serif Collection" panose="020B0502040504020204" pitchFamily="34" charset="0"/>
                <a:cs typeface="Segoe UI Semibold" panose="020B0702040204020203" pitchFamily="34" charset="0"/>
              </a:rPr>
              <a:t>Warunki formalne - wybór</a:t>
            </a:r>
          </a:p>
        </p:txBody>
      </p:sp>
      <p:sp>
        <p:nvSpPr>
          <p:cNvPr id="11" name="CustomShape 1">
            <a:extLst>
              <a:ext uri="{FF2B5EF4-FFF2-40B4-BE49-F238E27FC236}">
                <a16:creationId xmlns:a16="http://schemas.microsoft.com/office/drawing/2014/main" id="{90ADF93E-AD43-A007-DC1D-64AB90591417}"/>
              </a:ext>
            </a:extLst>
          </p:cNvPr>
          <p:cNvSpPr/>
          <p:nvPr/>
        </p:nvSpPr>
        <p:spPr>
          <a:xfrm>
            <a:off x="339937" y="1306286"/>
            <a:ext cx="11628000" cy="454297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r>
              <a:rPr lang="pl-PL" sz="2000" dirty="0"/>
              <a:t>Szeroki katalog podmiotów potencjalnie uprawnionych do zgłoszenia propozycji projektów – zgodnie z zapisami programów oraz celem uniknięcia dyskryminacji podmiotowej czy sektorowej.</a:t>
            </a:r>
          </a:p>
          <a:p>
            <a:endParaRPr lang="pl-PL" sz="2000" dirty="0"/>
          </a:p>
          <a:p>
            <a:r>
              <a:rPr lang="pl-PL" sz="2000" dirty="0"/>
              <a:t>Propozycje projektów z terenu poszczególnych gmin ZIT AJ, zgłaszane są za pośrednictwem właściwych miejscowo urzędów gmin (do urzędu gminy odpowiadającego obszarowi realizacji projektu).</a:t>
            </a:r>
          </a:p>
          <a:p>
            <a:endParaRPr lang="pl-PL" sz="2000" dirty="0"/>
          </a:p>
          <a:p>
            <a:r>
              <a:rPr lang="pl-PL" sz="2000" dirty="0"/>
              <a:t>Ogłoszenie o naborze publikują gminy ZIT AJ - zgodnie z zasadą równego dostępu do informacji.</a:t>
            </a:r>
          </a:p>
          <a:p>
            <a:endParaRPr lang="pl-PL" sz="2000" dirty="0"/>
          </a:p>
          <a:p>
            <a:pPr lvl="0"/>
            <a:r>
              <a:rPr lang="pl-PL" sz="2000" dirty="0"/>
              <a:t>Gminy AJ przekazują wybrane propozycje projektów do Wydziału Zarządzania ZIT AJ.</a:t>
            </a:r>
          </a:p>
          <a:p>
            <a:pPr lvl="0"/>
            <a:endParaRPr lang="pl-PL" sz="2000" dirty="0"/>
          </a:p>
          <a:p>
            <a:pPr lvl="0"/>
            <a:r>
              <a:rPr lang="pl-PL" sz="2000" dirty="0"/>
              <a:t>PRIORYTETYZACJA. Wybrane propozycje – oznacza to, że spośród propozycji dla obszaru danej gminy należy dokonać wyboru propozycji do zgłoszenia do ZIT AJ, w przypadku FEDS propozycji zgodnych z limitami wskazanymi w Zasadach oraz uszeregowanych wg ważności (od najważniejszej do najmniej ważnej – np. w postaci wskazania listy propozycji wg ważności lub poprzez ponumerowanie plików z propozycjami – gdzie 1 oznacza projekt o największej ważności z perspektywy polityki rozwoju gminy.</a:t>
            </a:r>
          </a:p>
        </p:txBody>
      </p:sp>
      <p:sp>
        <p:nvSpPr>
          <p:cNvPr id="12" name="CustomShape 3">
            <a:extLst>
              <a:ext uri="{FF2B5EF4-FFF2-40B4-BE49-F238E27FC236}">
                <a16:creationId xmlns:a16="http://schemas.microsoft.com/office/drawing/2014/main" id="{617F899B-4DD9-664B-6D02-32230432B3DB}"/>
              </a:ext>
            </a:extLst>
          </p:cNvPr>
          <p:cNvSpPr/>
          <p:nvPr/>
        </p:nvSpPr>
        <p:spPr>
          <a:xfrm>
            <a:off x="720000" y="848160"/>
            <a:ext cx="10800000" cy="398655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lvl="0"/>
            <a:r>
              <a:rPr lang="pl-PL" sz="2000" b="1" dirty="0"/>
              <a:t>Warunki formalne.</a:t>
            </a:r>
          </a:p>
        </p:txBody>
      </p:sp>
    </p:spTree>
    <p:extLst>
      <p:ext uri="{BB962C8B-B14F-4D97-AF65-F5344CB8AC3E}">
        <p14:creationId xmlns:p14="http://schemas.microsoft.com/office/powerpoint/2010/main" val="3481869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F85C5E7-7536-0F45-9D70-77D70684F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C8C36A74-3726-1DC3-C2AA-61839FF080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19838" cy="6857999"/>
          </a:xfrm>
        </p:spPr>
      </p:pic>
      <p:sp>
        <p:nvSpPr>
          <p:cNvPr id="3" name="Tytuł 3">
            <a:extLst>
              <a:ext uri="{FF2B5EF4-FFF2-40B4-BE49-F238E27FC236}">
                <a16:creationId xmlns:a16="http://schemas.microsoft.com/office/drawing/2014/main" id="{A61E60AA-62E8-1FCE-C154-C42C3A6657DA}"/>
              </a:ext>
            </a:extLst>
          </p:cNvPr>
          <p:cNvSpPr txBox="1">
            <a:spLocks/>
          </p:cNvSpPr>
          <p:nvPr/>
        </p:nvSpPr>
        <p:spPr>
          <a:xfrm>
            <a:off x="1271219" y="591446"/>
            <a:ext cx="10515600" cy="5078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000" b="1" dirty="0">
                <a:solidFill>
                  <a:srgbClr val="210773"/>
                </a:solidFill>
                <a:latin typeface="Segoe UI Semibold" panose="020B0702040204020203" pitchFamily="34" charset="0"/>
                <a:ea typeface="Sans Serif Collection" panose="020B0502040504020204" pitchFamily="34" charset="0"/>
                <a:cs typeface="Segoe UI Semibold" panose="020B0702040204020203" pitchFamily="34" charset="0"/>
              </a:rPr>
              <a:t>Zakres tematyczny prezentacji</a:t>
            </a:r>
          </a:p>
        </p:txBody>
      </p:sp>
      <p:sp>
        <p:nvSpPr>
          <p:cNvPr id="6" name="Symbol zastępczy zawartości 4">
            <a:extLst>
              <a:ext uri="{FF2B5EF4-FFF2-40B4-BE49-F238E27FC236}">
                <a16:creationId xmlns:a16="http://schemas.microsoft.com/office/drawing/2014/main" id="{48FAB1DC-D2E8-6EA4-4C49-FF0FACDF9AE3}"/>
              </a:ext>
            </a:extLst>
          </p:cNvPr>
          <p:cNvSpPr txBox="1">
            <a:spLocks/>
          </p:cNvSpPr>
          <p:nvPr/>
        </p:nvSpPr>
        <p:spPr>
          <a:xfrm>
            <a:off x="1271219" y="1695383"/>
            <a:ext cx="9315253" cy="3638881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sz="2400" dirty="0">
              <a:latin typeface="Segoe UI Historic" panose="020B0502040204020203" pitchFamily="34" charset="0"/>
              <a:ea typeface="Segoe UI Historic" panose="020B0502040204020203" pitchFamily="34" charset="0"/>
              <a:cs typeface="Segoe UI Historic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Przygotowanie instrumentu ZIT AJ „od kuchni” </a:t>
            </a:r>
          </a:p>
          <a:p>
            <a:pPr>
              <a:lnSpc>
                <a:spcPct val="150000"/>
              </a:lnSpc>
            </a:pP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Jak podzielić alokację, która jest „zawsze za niska”?</a:t>
            </a:r>
          </a:p>
          <a:p>
            <a:pPr>
              <a:lnSpc>
                <a:spcPct val="150000"/>
              </a:lnSpc>
            </a:pP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Założenia i ich wykonanie</a:t>
            </a:r>
          </a:p>
          <a:p>
            <a:pPr>
              <a:lnSpc>
                <a:spcPct val="150000"/>
              </a:lnSpc>
            </a:pP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Ryzyka dot. wdrażania Strategii ZIT AJ związane z niekonkurencyjnym trybem wyboru projektów</a:t>
            </a:r>
          </a:p>
        </p:txBody>
      </p:sp>
    </p:spTree>
    <p:extLst>
      <p:ext uri="{BB962C8B-B14F-4D97-AF65-F5344CB8AC3E}">
        <p14:creationId xmlns:p14="http://schemas.microsoft.com/office/powerpoint/2010/main" val="34486635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B0EBC9-178A-9B89-58D4-8FB9F8DC23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B0A912E-5F43-CAB1-F4A2-8F09A4C8B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CBE25B2F-0CC6-7A4F-BF8A-6040D3DD7D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4" y="0"/>
            <a:ext cx="12219838" cy="6857999"/>
          </a:xfrm>
        </p:spPr>
      </p:pic>
      <p:sp>
        <p:nvSpPr>
          <p:cNvPr id="3" name="Tytuł 3">
            <a:extLst>
              <a:ext uri="{FF2B5EF4-FFF2-40B4-BE49-F238E27FC236}">
                <a16:creationId xmlns:a16="http://schemas.microsoft.com/office/drawing/2014/main" id="{1E9066B6-B234-B1B3-F673-64FF8D99CC6F}"/>
              </a:ext>
            </a:extLst>
          </p:cNvPr>
          <p:cNvSpPr txBox="1">
            <a:spLocks/>
          </p:cNvSpPr>
          <p:nvPr/>
        </p:nvSpPr>
        <p:spPr>
          <a:xfrm>
            <a:off x="254988" y="648825"/>
            <a:ext cx="11475734" cy="5078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3000" b="1" dirty="0">
                <a:solidFill>
                  <a:srgbClr val="210773"/>
                </a:solidFill>
                <a:latin typeface="Segoe UI Semibold" panose="020B0702040204020203" pitchFamily="34" charset="0"/>
                <a:ea typeface="Sans Serif Collection" panose="020B0502040504020204" pitchFamily="34" charset="0"/>
                <a:cs typeface="Segoe UI Semibold" panose="020B0702040204020203" pitchFamily="34" charset="0"/>
              </a:rPr>
              <a:t>Nabór – zadania gminy</a:t>
            </a:r>
          </a:p>
        </p:txBody>
      </p:sp>
      <p:grpSp>
        <p:nvGrpSpPr>
          <p:cNvPr id="4" name="Grupa 3">
            <a:extLst>
              <a:ext uri="{FF2B5EF4-FFF2-40B4-BE49-F238E27FC236}">
                <a16:creationId xmlns:a16="http://schemas.microsoft.com/office/drawing/2014/main" id="{BDE12CDD-190A-0979-06F6-9F3488B6A44B}"/>
              </a:ext>
            </a:extLst>
          </p:cNvPr>
          <p:cNvGrpSpPr/>
          <p:nvPr/>
        </p:nvGrpSpPr>
        <p:grpSpPr>
          <a:xfrm>
            <a:off x="2035572" y="1652272"/>
            <a:ext cx="2135187" cy="1281112"/>
            <a:chOff x="7143" y="1001183"/>
            <a:chExt cx="2135187" cy="1281112"/>
          </a:xfrm>
        </p:grpSpPr>
        <p:sp>
          <p:nvSpPr>
            <p:cNvPr id="38" name="Prostokąt: zaokrąglone rogi 37">
              <a:extLst>
                <a:ext uri="{FF2B5EF4-FFF2-40B4-BE49-F238E27FC236}">
                  <a16:creationId xmlns:a16="http://schemas.microsoft.com/office/drawing/2014/main" id="{E625DD3C-65BC-A119-2B79-8759776253E6}"/>
                </a:ext>
              </a:extLst>
            </p:cNvPr>
            <p:cNvSpPr/>
            <p:nvPr/>
          </p:nvSpPr>
          <p:spPr>
            <a:xfrm>
              <a:off x="7143" y="1001183"/>
              <a:ext cx="2135187" cy="128111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Prostokąt: zaokrąglone rogi 4">
              <a:extLst>
                <a:ext uri="{FF2B5EF4-FFF2-40B4-BE49-F238E27FC236}">
                  <a16:creationId xmlns:a16="http://schemas.microsoft.com/office/drawing/2014/main" id="{F61E5B79-CC24-F5BF-8F70-155286461E7A}"/>
                </a:ext>
              </a:extLst>
            </p:cNvPr>
            <p:cNvSpPr txBox="1"/>
            <p:nvPr/>
          </p:nvSpPr>
          <p:spPr>
            <a:xfrm>
              <a:off x="44665" y="1038705"/>
              <a:ext cx="2060143" cy="12060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2200" kern="1200" dirty="0"/>
                <a:t>Ogłoszenie naboru</a:t>
              </a:r>
            </a:p>
          </p:txBody>
        </p:sp>
      </p:grpSp>
      <p:grpSp>
        <p:nvGrpSpPr>
          <p:cNvPr id="6" name="Grupa 5">
            <a:extLst>
              <a:ext uri="{FF2B5EF4-FFF2-40B4-BE49-F238E27FC236}">
                <a16:creationId xmlns:a16="http://schemas.microsoft.com/office/drawing/2014/main" id="{0904AE9A-2BF2-33F2-1A2A-B7C1FDDA1425}"/>
              </a:ext>
            </a:extLst>
          </p:cNvPr>
          <p:cNvGrpSpPr/>
          <p:nvPr/>
        </p:nvGrpSpPr>
        <p:grpSpPr>
          <a:xfrm>
            <a:off x="4358656" y="2028065"/>
            <a:ext cx="452659" cy="529526"/>
            <a:chOff x="2330227" y="1376976"/>
            <a:chExt cx="452659" cy="529526"/>
          </a:xfrm>
        </p:grpSpPr>
        <p:sp>
          <p:nvSpPr>
            <p:cNvPr id="36" name="Strzałka: w prawo 35">
              <a:extLst>
                <a:ext uri="{FF2B5EF4-FFF2-40B4-BE49-F238E27FC236}">
                  <a16:creationId xmlns:a16="http://schemas.microsoft.com/office/drawing/2014/main" id="{C6CDAC37-4BDB-C8D4-7E1A-706E4E1127C9}"/>
                </a:ext>
              </a:extLst>
            </p:cNvPr>
            <p:cNvSpPr/>
            <p:nvPr/>
          </p:nvSpPr>
          <p:spPr>
            <a:xfrm>
              <a:off x="2330227" y="1376976"/>
              <a:ext cx="452659" cy="529526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7" name="Strzałka: w prawo 6">
              <a:extLst>
                <a:ext uri="{FF2B5EF4-FFF2-40B4-BE49-F238E27FC236}">
                  <a16:creationId xmlns:a16="http://schemas.microsoft.com/office/drawing/2014/main" id="{6BCD406F-488C-EDD4-30CB-A1091F12F929}"/>
                </a:ext>
              </a:extLst>
            </p:cNvPr>
            <p:cNvSpPr txBox="1"/>
            <p:nvPr/>
          </p:nvSpPr>
          <p:spPr>
            <a:xfrm>
              <a:off x="2330227" y="1482881"/>
              <a:ext cx="316861" cy="3177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pl-PL" sz="1700" kern="1200"/>
            </a:p>
          </p:txBody>
        </p:sp>
      </p:grpSp>
      <p:grpSp>
        <p:nvGrpSpPr>
          <p:cNvPr id="7" name="Grupa 6">
            <a:extLst>
              <a:ext uri="{FF2B5EF4-FFF2-40B4-BE49-F238E27FC236}">
                <a16:creationId xmlns:a16="http://schemas.microsoft.com/office/drawing/2014/main" id="{18F758A8-F1DC-CC6C-D546-66F161BCD3AD}"/>
              </a:ext>
            </a:extLst>
          </p:cNvPr>
          <p:cNvGrpSpPr/>
          <p:nvPr/>
        </p:nvGrpSpPr>
        <p:grpSpPr>
          <a:xfrm>
            <a:off x="5024835" y="1652272"/>
            <a:ext cx="2135187" cy="1281112"/>
            <a:chOff x="2996406" y="1001183"/>
            <a:chExt cx="2135187" cy="1281112"/>
          </a:xfrm>
        </p:grpSpPr>
        <p:sp>
          <p:nvSpPr>
            <p:cNvPr id="34" name="Prostokąt: zaokrąglone rogi 33">
              <a:extLst>
                <a:ext uri="{FF2B5EF4-FFF2-40B4-BE49-F238E27FC236}">
                  <a16:creationId xmlns:a16="http://schemas.microsoft.com/office/drawing/2014/main" id="{E2AC79CE-613C-D8A2-E0DC-39E5D810BC3A}"/>
                </a:ext>
              </a:extLst>
            </p:cNvPr>
            <p:cNvSpPr/>
            <p:nvPr/>
          </p:nvSpPr>
          <p:spPr>
            <a:xfrm>
              <a:off x="2996406" y="1001183"/>
              <a:ext cx="2135187" cy="128111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542120"/>
                <a:satOff val="20000"/>
                <a:lumOff val="-2941"/>
                <a:alphaOff val="0"/>
              </a:schemeClr>
            </a:fillRef>
            <a:effectRef idx="0">
              <a:schemeClr val="accent3">
                <a:hueOff val="542120"/>
                <a:satOff val="20000"/>
                <a:lumOff val="-2941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5" name="Prostokąt: zaokrąglone rogi 8">
              <a:extLst>
                <a:ext uri="{FF2B5EF4-FFF2-40B4-BE49-F238E27FC236}">
                  <a16:creationId xmlns:a16="http://schemas.microsoft.com/office/drawing/2014/main" id="{2081E9AC-C54A-6B40-E00D-D1AB0B02B495}"/>
                </a:ext>
              </a:extLst>
            </p:cNvPr>
            <p:cNvSpPr txBox="1"/>
            <p:nvPr/>
          </p:nvSpPr>
          <p:spPr>
            <a:xfrm>
              <a:off x="3033928" y="1038705"/>
              <a:ext cx="2060143" cy="12060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2200" kern="1200" dirty="0"/>
                <a:t>Propozycje projektów</a:t>
              </a:r>
            </a:p>
          </p:txBody>
        </p:sp>
      </p:grpSp>
      <p:grpSp>
        <p:nvGrpSpPr>
          <p:cNvPr id="8" name="Grupa 7">
            <a:extLst>
              <a:ext uri="{FF2B5EF4-FFF2-40B4-BE49-F238E27FC236}">
                <a16:creationId xmlns:a16="http://schemas.microsoft.com/office/drawing/2014/main" id="{45212240-CCDB-6AD5-BE25-410BC1259BE2}"/>
              </a:ext>
            </a:extLst>
          </p:cNvPr>
          <p:cNvGrpSpPr/>
          <p:nvPr/>
        </p:nvGrpSpPr>
        <p:grpSpPr>
          <a:xfrm>
            <a:off x="7347919" y="2028065"/>
            <a:ext cx="452659" cy="529526"/>
            <a:chOff x="5319490" y="1376976"/>
            <a:chExt cx="452659" cy="529526"/>
          </a:xfrm>
        </p:grpSpPr>
        <p:sp>
          <p:nvSpPr>
            <p:cNvPr id="32" name="Strzałka: w prawo 31">
              <a:extLst>
                <a:ext uri="{FF2B5EF4-FFF2-40B4-BE49-F238E27FC236}">
                  <a16:creationId xmlns:a16="http://schemas.microsoft.com/office/drawing/2014/main" id="{80281B96-FD8B-5461-4ED3-59B7DD7EF8AE}"/>
                </a:ext>
              </a:extLst>
            </p:cNvPr>
            <p:cNvSpPr/>
            <p:nvPr/>
          </p:nvSpPr>
          <p:spPr>
            <a:xfrm>
              <a:off x="5319490" y="1376976"/>
              <a:ext cx="452659" cy="529526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677650"/>
                <a:satOff val="25000"/>
                <a:lumOff val="-3676"/>
                <a:alphaOff val="0"/>
              </a:schemeClr>
            </a:fillRef>
            <a:effectRef idx="0">
              <a:schemeClr val="accent3">
                <a:hueOff val="677650"/>
                <a:satOff val="25000"/>
                <a:lumOff val="-367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Strzałka: w prawo 10">
              <a:extLst>
                <a:ext uri="{FF2B5EF4-FFF2-40B4-BE49-F238E27FC236}">
                  <a16:creationId xmlns:a16="http://schemas.microsoft.com/office/drawing/2014/main" id="{E79ACDF0-D376-C4F1-6EF3-623D50E5D5C9}"/>
                </a:ext>
              </a:extLst>
            </p:cNvPr>
            <p:cNvSpPr txBox="1"/>
            <p:nvPr/>
          </p:nvSpPr>
          <p:spPr>
            <a:xfrm>
              <a:off x="5319490" y="1482881"/>
              <a:ext cx="316861" cy="3177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pl-PL" sz="1700" kern="1200"/>
            </a:p>
          </p:txBody>
        </p:sp>
      </p:grpSp>
      <p:grpSp>
        <p:nvGrpSpPr>
          <p:cNvPr id="9" name="Grupa 8">
            <a:extLst>
              <a:ext uri="{FF2B5EF4-FFF2-40B4-BE49-F238E27FC236}">
                <a16:creationId xmlns:a16="http://schemas.microsoft.com/office/drawing/2014/main" id="{8DF97601-9B17-79AA-6364-7655E2CEE0D5}"/>
              </a:ext>
            </a:extLst>
          </p:cNvPr>
          <p:cNvGrpSpPr/>
          <p:nvPr/>
        </p:nvGrpSpPr>
        <p:grpSpPr>
          <a:xfrm>
            <a:off x="8014097" y="1652272"/>
            <a:ext cx="2135187" cy="1281112"/>
            <a:chOff x="5985668" y="1001183"/>
            <a:chExt cx="2135187" cy="1281112"/>
          </a:xfrm>
        </p:grpSpPr>
        <p:sp>
          <p:nvSpPr>
            <p:cNvPr id="30" name="Prostokąt: zaokrąglone rogi 29">
              <a:extLst>
                <a:ext uri="{FF2B5EF4-FFF2-40B4-BE49-F238E27FC236}">
                  <a16:creationId xmlns:a16="http://schemas.microsoft.com/office/drawing/2014/main" id="{A33B1D75-A677-9350-DFE3-F8D905C94005}"/>
                </a:ext>
              </a:extLst>
            </p:cNvPr>
            <p:cNvSpPr/>
            <p:nvPr/>
          </p:nvSpPr>
          <p:spPr>
            <a:xfrm>
              <a:off x="5985668" y="1001183"/>
              <a:ext cx="2135187" cy="128111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1084240"/>
                <a:satOff val="40000"/>
                <a:lumOff val="-5882"/>
                <a:alphaOff val="0"/>
              </a:schemeClr>
            </a:fillRef>
            <a:effectRef idx="0">
              <a:schemeClr val="accent3">
                <a:hueOff val="1084240"/>
                <a:satOff val="40000"/>
                <a:lumOff val="-5882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Prostokąt: zaokrąglone rogi 12">
              <a:extLst>
                <a:ext uri="{FF2B5EF4-FFF2-40B4-BE49-F238E27FC236}">
                  <a16:creationId xmlns:a16="http://schemas.microsoft.com/office/drawing/2014/main" id="{B81E723D-8B11-5514-55E4-D05A19F15F54}"/>
                </a:ext>
              </a:extLst>
            </p:cNvPr>
            <p:cNvSpPr txBox="1"/>
            <p:nvPr/>
          </p:nvSpPr>
          <p:spPr>
            <a:xfrm>
              <a:off x="6023190" y="1038705"/>
              <a:ext cx="2060143" cy="12060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2200" kern="1200" dirty="0"/>
                <a:t>Zebranie propozycji</a:t>
              </a:r>
            </a:p>
          </p:txBody>
        </p:sp>
      </p:grpSp>
      <p:grpSp>
        <p:nvGrpSpPr>
          <p:cNvPr id="10" name="Grupa 9">
            <a:extLst>
              <a:ext uri="{FF2B5EF4-FFF2-40B4-BE49-F238E27FC236}">
                <a16:creationId xmlns:a16="http://schemas.microsoft.com/office/drawing/2014/main" id="{08EE6602-4C10-5E0B-0D97-8AF070FC6177}"/>
              </a:ext>
            </a:extLst>
          </p:cNvPr>
          <p:cNvGrpSpPr/>
          <p:nvPr/>
        </p:nvGrpSpPr>
        <p:grpSpPr>
          <a:xfrm>
            <a:off x="7419009" y="4303170"/>
            <a:ext cx="804382" cy="529526"/>
            <a:chOff x="5390580" y="3652081"/>
            <a:chExt cx="804382" cy="529526"/>
          </a:xfrm>
        </p:grpSpPr>
        <p:sp>
          <p:nvSpPr>
            <p:cNvPr id="28" name="Strzałka: w prawo 27">
              <a:extLst>
                <a:ext uri="{FF2B5EF4-FFF2-40B4-BE49-F238E27FC236}">
                  <a16:creationId xmlns:a16="http://schemas.microsoft.com/office/drawing/2014/main" id="{93653153-2228-BF46-F3E4-D9C8D05584B0}"/>
                </a:ext>
              </a:extLst>
            </p:cNvPr>
            <p:cNvSpPr/>
            <p:nvPr/>
          </p:nvSpPr>
          <p:spPr>
            <a:xfrm rot="10896636">
              <a:off x="5390580" y="3652081"/>
              <a:ext cx="804382" cy="529526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1355300"/>
                <a:satOff val="50000"/>
                <a:lumOff val="-7353"/>
                <a:alphaOff val="0"/>
              </a:schemeClr>
            </a:fillRef>
            <a:effectRef idx="0">
              <a:schemeClr val="accent3">
                <a:hueOff val="1355300"/>
                <a:satOff val="50000"/>
                <a:lumOff val="-735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Strzałka: w prawo 14">
              <a:extLst>
                <a:ext uri="{FF2B5EF4-FFF2-40B4-BE49-F238E27FC236}">
                  <a16:creationId xmlns:a16="http://schemas.microsoft.com/office/drawing/2014/main" id="{9C37F931-4284-E465-2129-BC38084AA7DA}"/>
                </a:ext>
              </a:extLst>
            </p:cNvPr>
            <p:cNvSpPr txBox="1"/>
            <p:nvPr/>
          </p:nvSpPr>
          <p:spPr>
            <a:xfrm rot="21696636">
              <a:off x="5549407" y="3760218"/>
              <a:ext cx="645524" cy="3177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pl-PL" sz="1700" kern="1200"/>
            </a:p>
          </p:txBody>
        </p:sp>
      </p:grpSp>
      <p:grpSp>
        <p:nvGrpSpPr>
          <p:cNvPr id="13" name="Grupa 12">
            <a:extLst>
              <a:ext uri="{FF2B5EF4-FFF2-40B4-BE49-F238E27FC236}">
                <a16:creationId xmlns:a16="http://schemas.microsoft.com/office/drawing/2014/main" id="{5757212B-7461-7201-D539-DD1E6166C15E}"/>
              </a:ext>
            </a:extLst>
          </p:cNvPr>
          <p:cNvGrpSpPr/>
          <p:nvPr/>
        </p:nvGrpSpPr>
        <p:grpSpPr>
          <a:xfrm>
            <a:off x="5156320" y="3861674"/>
            <a:ext cx="2135187" cy="1281112"/>
            <a:chOff x="3127891" y="3210585"/>
            <a:chExt cx="2135187" cy="1281112"/>
          </a:xfrm>
        </p:grpSpPr>
        <p:sp>
          <p:nvSpPr>
            <p:cNvPr id="26" name="Prostokąt: zaokrąglone rogi 25">
              <a:extLst>
                <a:ext uri="{FF2B5EF4-FFF2-40B4-BE49-F238E27FC236}">
                  <a16:creationId xmlns:a16="http://schemas.microsoft.com/office/drawing/2014/main" id="{94087FB0-16DF-59B7-0B28-7BFF2E0E4F97}"/>
                </a:ext>
              </a:extLst>
            </p:cNvPr>
            <p:cNvSpPr/>
            <p:nvPr/>
          </p:nvSpPr>
          <p:spPr>
            <a:xfrm>
              <a:off x="3127891" y="3210585"/>
              <a:ext cx="2135187" cy="128111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1626359"/>
                <a:satOff val="60000"/>
                <a:lumOff val="-8824"/>
                <a:alphaOff val="0"/>
              </a:schemeClr>
            </a:fillRef>
            <a:effectRef idx="0">
              <a:schemeClr val="accent3">
                <a:hueOff val="1626359"/>
                <a:satOff val="60000"/>
                <a:lumOff val="-882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Prostokąt: zaokrąglone rogi 16">
              <a:extLst>
                <a:ext uri="{FF2B5EF4-FFF2-40B4-BE49-F238E27FC236}">
                  <a16:creationId xmlns:a16="http://schemas.microsoft.com/office/drawing/2014/main" id="{5ABF811C-8953-C225-E7E9-9F0209D8B11F}"/>
                </a:ext>
              </a:extLst>
            </p:cNvPr>
            <p:cNvSpPr txBox="1"/>
            <p:nvPr/>
          </p:nvSpPr>
          <p:spPr>
            <a:xfrm>
              <a:off x="3165413" y="3248107"/>
              <a:ext cx="2060143" cy="12060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2200" kern="1200" dirty="0" err="1"/>
                <a:t>Priorytetyzacja</a:t>
              </a:r>
              <a:r>
                <a:rPr lang="pl-PL" sz="2200" kern="1200" dirty="0"/>
                <a:t> (dot. FEDS)</a:t>
              </a:r>
            </a:p>
          </p:txBody>
        </p:sp>
      </p:grpSp>
      <p:grpSp>
        <p:nvGrpSpPr>
          <p:cNvPr id="14" name="Grupa 13">
            <a:extLst>
              <a:ext uri="{FF2B5EF4-FFF2-40B4-BE49-F238E27FC236}">
                <a16:creationId xmlns:a16="http://schemas.microsoft.com/office/drawing/2014/main" id="{8CB94184-EBC8-B313-E0B9-0E1BDF74A7C1}"/>
              </a:ext>
            </a:extLst>
          </p:cNvPr>
          <p:cNvGrpSpPr/>
          <p:nvPr/>
        </p:nvGrpSpPr>
        <p:grpSpPr>
          <a:xfrm>
            <a:off x="4475969" y="4237467"/>
            <a:ext cx="480781" cy="529526"/>
            <a:chOff x="2447540" y="3586378"/>
            <a:chExt cx="480781" cy="529526"/>
          </a:xfrm>
        </p:grpSpPr>
        <p:sp>
          <p:nvSpPr>
            <p:cNvPr id="24" name="Strzałka: w prawo 23">
              <a:extLst>
                <a:ext uri="{FF2B5EF4-FFF2-40B4-BE49-F238E27FC236}">
                  <a16:creationId xmlns:a16="http://schemas.microsoft.com/office/drawing/2014/main" id="{2872BA9F-F7BF-DF8E-FC20-6EA98EFF848B}"/>
                </a:ext>
              </a:extLst>
            </p:cNvPr>
            <p:cNvSpPr/>
            <p:nvPr/>
          </p:nvSpPr>
          <p:spPr>
            <a:xfrm rot="10800000">
              <a:off x="2447540" y="3586378"/>
              <a:ext cx="480781" cy="529526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2032949"/>
                <a:satOff val="75000"/>
                <a:lumOff val="-11029"/>
                <a:alphaOff val="0"/>
              </a:schemeClr>
            </a:fillRef>
            <a:effectRef idx="0">
              <a:schemeClr val="accent3">
                <a:hueOff val="2032949"/>
                <a:satOff val="75000"/>
                <a:lumOff val="-11029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Strzałka: w prawo 18">
              <a:extLst>
                <a:ext uri="{FF2B5EF4-FFF2-40B4-BE49-F238E27FC236}">
                  <a16:creationId xmlns:a16="http://schemas.microsoft.com/office/drawing/2014/main" id="{BF46F221-BF52-9ECD-286C-FCF26532F97C}"/>
                </a:ext>
              </a:extLst>
            </p:cNvPr>
            <p:cNvSpPr txBox="1"/>
            <p:nvPr/>
          </p:nvSpPr>
          <p:spPr>
            <a:xfrm rot="21600000">
              <a:off x="2591774" y="3692283"/>
              <a:ext cx="336547" cy="3177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pl-PL" sz="1700" kern="1200"/>
            </a:p>
          </p:txBody>
        </p:sp>
      </p:grpSp>
      <p:grpSp>
        <p:nvGrpSpPr>
          <p:cNvPr id="15" name="Grupa 14">
            <a:extLst>
              <a:ext uri="{FF2B5EF4-FFF2-40B4-BE49-F238E27FC236}">
                <a16:creationId xmlns:a16="http://schemas.microsoft.com/office/drawing/2014/main" id="{E3C71810-7E1D-AB5B-C243-34FDA3D67497}"/>
              </a:ext>
            </a:extLst>
          </p:cNvPr>
          <p:cNvGrpSpPr/>
          <p:nvPr/>
        </p:nvGrpSpPr>
        <p:grpSpPr>
          <a:xfrm>
            <a:off x="2113998" y="3861674"/>
            <a:ext cx="2135187" cy="1281112"/>
            <a:chOff x="85569" y="3210585"/>
            <a:chExt cx="2135187" cy="1281112"/>
          </a:xfrm>
        </p:grpSpPr>
        <p:sp>
          <p:nvSpPr>
            <p:cNvPr id="22" name="Prostokąt: zaokrąglone rogi 21">
              <a:extLst>
                <a:ext uri="{FF2B5EF4-FFF2-40B4-BE49-F238E27FC236}">
                  <a16:creationId xmlns:a16="http://schemas.microsoft.com/office/drawing/2014/main" id="{19EF80EF-95C2-556D-5188-C96135CA3172}"/>
                </a:ext>
              </a:extLst>
            </p:cNvPr>
            <p:cNvSpPr/>
            <p:nvPr/>
          </p:nvSpPr>
          <p:spPr>
            <a:xfrm>
              <a:off x="85569" y="3210585"/>
              <a:ext cx="2135187" cy="128111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2168479"/>
                <a:satOff val="80000"/>
                <a:lumOff val="-11765"/>
                <a:alphaOff val="0"/>
              </a:schemeClr>
            </a:fillRef>
            <a:effectRef idx="0">
              <a:schemeClr val="accent3">
                <a:hueOff val="2168479"/>
                <a:satOff val="80000"/>
                <a:lumOff val="-1176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Prostokąt: zaokrąglone rogi 20">
              <a:extLst>
                <a:ext uri="{FF2B5EF4-FFF2-40B4-BE49-F238E27FC236}">
                  <a16:creationId xmlns:a16="http://schemas.microsoft.com/office/drawing/2014/main" id="{DE7750C6-09C6-B762-CC06-472FCB6522D7}"/>
                </a:ext>
              </a:extLst>
            </p:cNvPr>
            <p:cNvSpPr txBox="1"/>
            <p:nvPr/>
          </p:nvSpPr>
          <p:spPr>
            <a:xfrm>
              <a:off x="123091" y="3248107"/>
              <a:ext cx="2060143" cy="12060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2200" kern="1200" dirty="0"/>
                <a:t>Przekazanie propozycji do biura ZIT AJ</a:t>
              </a:r>
            </a:p>
          </p:txBody>
        </p:sp>
      </p:grpSp>
      <p:grpSp>
        <p:nvGrpSpPr>
          <p:cNvPr id="16" name="Grupa 15">
            <a:extLst>
              <a:ext uri="{FF2B5EF4-FFF2-40B4-BE49-F238E27FC236}">
                <a16:creationId xmlns:a16="http://schemas.microsoft.com/office/drawing/2014/main" id="{0E9E76B7-C227-2D7D-3040-BFD62041067E}"/>
              </a:ext>
            </a:extLst>
          </p:cNvPr>
          <p:cNvGrpSpPr/>
          <p:nvPr/>
        </p:nvGrpSpPr>
        <p:grpSpPr>
          <a:xfrm>
            <a:off x="8968549" y="3131823"/>
            <a:ext cx="529526" cy="720728"/>
            <a:chOff x="6940120" y="2480734"/>
            <a:chExt cx="529526" cy="720728"/>
          </a:xfrm>
        </p:grpSpPr>
        <p:sp>
          <p:nvSpPr>
            <p:cNvPr id="20" name="Strzałka: w prawo 19">
              <a:extLst>
                <a:ext uri="{FF2B5EF4-FFF2-40B4-BE49-F238E27FC236}">
                  <a16:creationId xmlns:a16="http://schemas.microsoft.com/office/drawing/2014/main" id="{4BD95B12-5642-7C9E-0CA7-01BA1419E70A}"/>
                </a:ext>
              </a:extLst>
            </p:cNvPr>
            <p:cNvSpPr/>
            <p:nvPr/>
          </p:nvSpPr>
          <p:spPr>
            <a:xfrm rot="5400000">
              <a:off x="6844519" y="2576335"/>
              <a:ext cx="720728" cy="529526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2710599"/>
                <a:satOff val="100000"/>
                <a:lumOff val="-14706"/>
                <a:alphaOff val="0"/>
              </a:schemeClr>
            </a:fillRef>
            <a:effectRef idx="0">
              <a:schemeClr val="accent3">
                <a:hueOff val="2710599"/>
                <a:satOff val="100000"/>
                <a:lumOff val="-1470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Strzałka: w prawo 22">
              <a:extLst>
                <a:ext uri="{FF2B5EF4-FFF2-40B4-BE49-F238E27FC236}">
                  <a16:creationId xmlns:a16="http://schemas.microsoft.com/office/drawing/2014/main" id="{35BE1892-F221-31AE-2844-8EC92163DF7F}"/>
                </a:ext>
              </a:extLst>
            </p:cNvPr>
            <p:cNvSpPr txBox="1"/>
            <p:nvPr/>
          </p:nvSpPr>
          <p:spPr>
            <a:xfrm rot="5400000">
              <a:off x="6923948" y="2602811"/>
              <a:ext cx="561870" cy="3177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pl-PL" sz="1700" kern="1200"/>
            </a:p>
          </p:txBody>
        </p:sp>
      </p:grpSp>
      <p:grpSp>
        <p:nvGrpSpPr>
          <p:cNvPr id="17" name="Grupa 16">
            <a:extLst>
              <a:ext uri="{FF2B5EF4-FFF2-40B4-BE49-F238E27FC236}">
                <a16:creationId xmlns:a16="http://schemas.microsoft.com/office/drawing/2014/main" id="{76A487A6-F17F-3F5C-DF77-8B64A2D253C1}"/>
              </a:ext>
            </a:extLst>
          </p:cNvPr>
          <p:cNvGrpSpPr/>
          <p:nvPr/>
        </p:nvGrpSpPr>
        <p:grpSpPr>
          <a:xfrm>
            <a:off x="8021241" y="3924615"/>
            <a:ext cx="2135187" cy="1281112"/>
            <a:chOff x="5992812" y="3273526"/>
            <a:chExt cx="2135187" cy="1281112"/>
          </a:xfrm>
        </p:grpSpPr>
        <p:sp>
          <p:nvSpPr>
            <p:cNvPr id="18" name="Prostokąt: zaokrąglone rogi 17">
              <a:extLst>
                <a:ext uri="{FF2B5EF4-FFF2-40B4-BE49-F238E27FC236}">
                  <a16:creationId xmlns:a16="http://schemas.microsoft.com/office/drawing/2014/main" id="{B6D95786-604A-EE4F-3F82-917F0FFAFE36}"/>
                </a:ext>
              </a:extLst>
            </p:cNvPr>
            <p:cNvSpPr/>
            <p:nvPr/>
          </p:nvSpPr>
          <p:spPr>
            <a:xfrm>
              <a:off x="5992812" y="3273526"/>
              <a:ext cx="2135187" cy="128111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2710599"/>
                <a:satOff val="100000"/>
                <a:lumOff val="-14706"/>
                <a:alphaOff val="0"/>
              </a:schemeClr>
            </a:fillRef>
            <a:effectRef idx="0">
              <a:schemeClr val="accent3">
                <a:hueOff val="2710599"/>
                <a:satOff val="100000"/>
                <a:lumOff val="-1470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Prostokąt: zaokrąglone rogi 24">
              <a:extLst>
                <a:ext uri="{FF2B5EF4-FFF2-40B4-BE49-F238E27FC236}">
                  <a16:creationId xmlns:a16="http://schemas.microsoft.com/office/drawing/2014/main" id="{0E0EFF1A-E2B3-0970-7057-6E16FEF4D8FB}"/>
                </a:ext>
              </a:extLst>
            </p:cNvPr>
            <p:cNvSpPr txBox="1"/>
            <p:nvPr/>
          </p:nvSpPr>
          <p:spPr>
            <a:xfrm>
              <a:off x="6030334" y="3311048"/>
              <a:ext cx="2060143" cy="12060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l-PL" sz="2200" kern="1200" dirty="0"/>
                <a:t>Wybór propozycji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163194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D9CFD0-D869-AEE4-09DE-DE03DAC9E9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425BA9-C063-3E87-45CB-2CD9E9F3E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3D5FB7D9-67C9-CA51-A92D-F3377CF5B7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4" y="0"/>
            <a:ext cx="12219838" cy="6857999"/>
          </a:xfrm>
        </p:spPr>
      </p:pic>
      <p:sp>
        <p:nvSpPr>
          <p:cNvPr id="3" name="Tytuł 3">
            <a:extLst>
              <a:ext uri="{FF2B5EF4-FFF2-40B4-BE49-F238E27FC236}">
                <a16:creationId xmlns:a16="http://schemas.microsoft.com/office/drawing/2014/main" id="{D2E65A88-B87B-214B-503E-A2E573911926}"/>
              </a:ext>
            </a:extLst>
          </p:cNvPr>
          <p:cNvSpPr txBox="1">
            <a:spLocks/>
          </p:cNvSpPr>
          <p:nvPr/>
        </p:nvSpPr>
        <p:spPr>
          <a:xfrm>
            <a:off x="264415" y="321979"/>
            <a:ext cx="11475734" cy="5078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3000" b="1" dirty="0">
                <a:solidFill>
                  <a:srgbClr val="210773"/>
                </a:solidFill>
                <a:latin typeface="Segoe UI Semibold" panose="020B0702040204020203" pitchFamily="34" charset="0"/>
                <a:ea typeface="Sans Serif Collection" panose="020B0502040504020204" pitchFamily="34" charset="0"/>
                <a:cs typeface="Segoe UI Semibold" panose="020B0702040204020203" pitchFamily="34" charset="0"/>
              </a:rPr>
              <a:t>Warunki formalne – wybór cz. 2</a:t>
            </a:r>
          </a:p>
        </p:txBody>
      </p:sp>
      <p:sp>
        <p:nvSpPr>
          <p:cNvPr id="12" name="CustomShape 3">
            <a:extLst>
              <a:ext uri="{FF2B5EF4-FFF2-40B4-BE49-F238E27FC236}">
                <a16:creationId xmlns:a16="http://schemas.microsoft.com/office/drawing/2014/main" id="{33BA6B32-41EA-C917-C362-9C7EB7A206D6}"/>
              </a:ext>
            </a:extLst>
          </p:cNvPr>
          <p:cNvSpPr/>
          <p:nvPr/>
        </p:nvSpPr>
        <p:spPr>
          <a:xfrm>
            <a:off x="720000" y="848160"/>
            <a:ext cx="10800000" cy="398655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lvl="0"/>
            <a:r>
              <a:rPr lang="pl-PL" sz="2000" b="1" dirty="0"/>
              <a:t>Tylko projekty zintegrowane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E8642E0D-B3B7-3205-4A56-E7E16F1D0A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4085605"/>
              </p:ext>
            </p:extLst>
          </p:nvPr>
        </p:nvGraphicFramePr>
        <p:xfrm>
          <a:off x="1826121" y="1246815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Prostokąt: zaokrąglone rogi 7">
            <a:extLst>
              <a:ext uri="{FF2B5EF4-FFF2-40B4-BE49-F238E27FC236}">
                <a16:creationId xmlns:a16="http://schemas.microsoft.com/office/drawing/2014/main" id="{CB336DB6-D878-959D-943C-7846F87EE36F}"/>
              </a:ext>
            </a:extLst>
          </p:cNvPr>
          <p:cNvSpPr/>
          <p:nvPr/>
        </p:nvSpPr>
        <p:spPr>
          <a:xfrm>
            <a:off x="264415" y="4922687"/>
            <a:ext cx="4573046" cy="14747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0" name="Prostokąt: zaokrąglone rogi 9">
            <a:extLst>
              <a:ext uri="{FF2B5EF4-FFF2-40B4-BE49-F238E27FC236}">
                <a16:creationId xmlns:a16="http://schemas.microsoft.com/office/drawing/2014/main" id="{E3552BA4-BB4A-2734-4415-CE5CC1412561}"/>
              </a:ext>
            </a:extLst>
          </p:cNvPr>
          <p:cNvSpPr/>
          <p:nvPr/>
        </p:nvSpPr>
        <p:spPr>
          <a:xfrm>
            <a:off x="6942783" y="4859345"/>
            <a:ext cx="4966068" cy="15380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BFC85C46-E3FC-138A-5AE4-340704E78FD2}"/>
              </a:ext>
            </a:extLst>
          </p:cNvPr>
          <p:cNvSpPr txBox="1"/>
          <p:nvPr/>
        </p:nvSpPr>
        <p:spPr>
          <a:xfrm>
            <a:off x="632321" y="5366560"/>
            <a:ext cx="40051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solidFill>
                  <a:schemeClr val="bg1"/>
                </a:solidFill>
              </a:rPr>
              <a:t>wpływ na więcej niż 1 gminę ZIT</a:t>
            </a:r>
          </a:p>
          <a:p>
            <a:endParaRPr lang="pl-PL" sz="2000" dirty="0">
              <a:solidFill>
                <a:schemeClr val="bg1"/>
              </a:solidFill>
            </a:endParaRP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2B1B6F6E-E642-E976-8B9D-73892DA3786A}"/>
              </a:ext>
            </a:extLst>
          </p:cNvPr>
          <p:cNvSpPr txBox="1"/>
          <p:nvPr/>
        </p:nvSpPr>
        <p:spPr>
          <a:xfrm>
            <a:off x="7697973" y="4996473"/>
            <a:ext cx="421087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solidFill>
                  <a:schemeClr val="bg1"/>
                </a:solidFill>
              </a:rPr>
              <a:t>partnerstwo lub wspólne wykorzystanie infrastruktury  /  działania dla mieszkańców </a:t>
            </a:r>
          </a:p>
          <a:p>
            <a:r>
              <a:rPr lang="pl-PL" sz="2000" dirty="0">
                <a:solidFill>
                  <a:schemeClr val="bg1"/>
                </a:solidFill>
              </a:rPr>
              <a:t>min. z obszaru 2 gmin </a:t>
            </a:r>
          </a:p>
          <a:p>
            <a:endParaRPr lang="pl-P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3215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4D996F-43D8-8B95-599B-2EF8CCD74F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1A33B0A-D6DC-77B0-384E-7359941AD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23E419FD-C5A0-E50C-DE19-0143283AEB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4" y="0"/>
            <a:ext cx="12219838" cy="6857999"/>
          </a:xfrm>
        </p:spPr>
      </p:pic>
      <p:sp>
        <p:nvSpPr>
          <p:cNvPr id="3" name="Tytuł 3">
            <a:extLst>
              <a:ext uri="{FF2B5EF4-FFF2-40B4-BE49-F238E27FC236}">
                <a16:creationId xmlns:a16="http://schemas.microsoft.com/office/drawing/2014/main" id="{A53955E1-33DC-CD02-9E3F-05C587C2F28E}"/>
              </a:ext>
            </a:extLst>
          </p:cNvPr>
          <p:cNvSpPr txBox="1">
            <a:spLocks/>
          </p:cNvSpPr>
          <p:nvPr/>
        </p:nvSpPr>
        <p:spPr>
          <a:xfrm>
            <a:off x="264415" y="321979"/>
            <a:ext cx="11475734" cy="5078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3000" b="1" dirty="0">
                <a:solidFill>
                  <a:srgbClr val="210773"/>
                </a:solidFill>
                <a:latin typeface="Segoe UI Semibold" panose="020B0702040204020203" pitchFamily="34" charset="0"/>
                <a:ea typeface="Sans Serif Collection" panose="020B0502040504020204" pitchFamily="34" charset="0"/>
                <a:cs typeface="Segoe UI Semibold" panose="020B0702040204020203" pitchFamily="34" charset="0"/>
              </a:rPr>
              <a:t>Nabór</a:t>
            </a:r>
          </a:p>
        </p:txBody>
      </p:sp>
      <p:sp>
        <p:nvSpPr>
          <p:cNvPr id="9" name="CustomShape 1">
            <a:extLst>
              <a:ext uri="{FF2B5EF4-FFF2-40B4-BE49-F238E27FC236}">
                <a16:creationId xmlns:a16="http://schemas.microsoft.com/office/drawing/2014/main" id="{1D8D800E-1223-5480-9161-447F01C9D601}"/>
              </a:ext>
            </a:extLst>
          </p:cNvPr>
          <p:cNvSpPr/>
          <p:nvPr/>
        </p:nvSpPr>
        <p:spPr>
          <a:xfrm>
            <a:off x="339937" y="1306286"/>
            <a:ext cx="11628000" cy="499291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pPr lvl="0"/>
            <a:r>
              <a:rPr lang="pl-PL" sz="2000" dirty="0"/>
              <a:t>Limity ilościowe:</a:t>
            </a:r>
          </a:p>
          <a:p>
            <a:pPr lvl="0"/>
            <a:endParaRPr lang="pl-PL" sz="2000" dirty="0"/>
          </a:p>
          <a:p>
            <a:pPr lvl="0"/>
            <a:r>
              <a:rPr lang="pl-PL" sz="2000" dirty="0"/>
              <a:t>Każda gmina tworząca AJ, z wyjątkiem Lidera ZIT AJ, mogła zgłosić do Wydziału Zarządzania ZIT AJ maksymalnie 8 propozycji projektów, w tym nie więcej niż 6 propozycji projektów, w których gmina nie występuje w roli lidera partnerstwa obejmującego obszar co najmniej 2 gmin AJ.</a:t>
            </a:r>
          </a:p>
          <a:p>
            <a:pPr lvl="0"/>
            <a:endParaRPr lang="pl-PL" sz="2000" dirty="0"/>
          </a:p>
          <a:p>
            <a:pPr lvl="0"/>
            <a:r>
              <a:rPr lang="pl-PL" sz="2000" dirty="0"/>
              <a:t>Lider ZIT AJ, Miasto Jelenia Góra, mogło zgłosić maksymalnie 12 propozycji projektów, w tym nie więcej niż 9 propozycji projektów, w których Miasto Jelenia Góra nie występowało w roli lidera partnerstwa obejmującego obszar co najmniej 2 gmin AJ.</a:t>
            </a:r>
          </a:p>
          <a:p>
            <a:pPr lvl="0"/>
            <a:endParaRPr lang="pl-PL" sz="2000" u="sng" dirty="0"/>
          </a:p>
          <a:p>
            <a:pPr lvl="0"/>
            <a:r>
              <a:rPr lang="pl-PL" sz="2000" u="sng" dirty="0"/>
              <a:t>Powyższe limity nie dotyczyły projektów partnerskich współfinansowanych z EFS+ obejmujących obszar co najmniej 2 gmin AJ.</a:t>
            </a:r>
          </a:p>
          <a:p>
            <a:pPr lvl="0"/>
            <a:endParaRPr lang="pl-PL" sz="2000" u="sng" dirty="0"/>
          </a:p>
          <a:p>
            <a:pPr lvl="0"/>
            <a:r>
              <a:rPr lang="pl-PL" sz="2000" u="sng" dirty="0"/>
              <a:t>LIMITY ZE WZGLĘDU NA MOCNO OGRANICZONĄ WARTOŚĆ ALOKACJI FEDS – ZIT AJ dotyczyły tylko propozycji projektów współfinansowanych z FEDS dla ZIT AJ</a:t>
            </a:r>
            <a:endParaRPr lang="pl-PL" sz="2000" dirty="0"/>
          </a:p>
        </p:txBody>
      </p:sp>
      <p:sp>
        <p:nvSpPr>
          <p:cNvPr id="10" name="CustomShape 3">
            <a:extLst>
              <a:ext uri="{FF2B5EF4-FFF2-40B4-BE49-F238E27FC236}">
                <a16:creationId xmlns:a16="http://schemas.microsoft.com/office/drawing/2014/main" id="{22EEA129-8BDF-EEA6-83BB-A1AC92762E72}"/>
              </a:ext>
            </a:extLst>
          </p:cNvPr>
          <p:cNvSpPr/>
          <p:nvPr/>
        </p:nvSpPr>
        <p:spPr>
          <a:xfrm>
            <a:off x="720000" y="848160"/>
            <a:ext cx="10800000" cy="398655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lvl="0"/>
            <a:r>
              <a:rPr lang="pl-PL" sz="2000" b="1" dirty="0"/>
              <a:t>Warunki dla propozycji projektów z planowanym współfinansowaniem z FEDS-ZIT AJ.</a:t>
            </a:r>
          </a:p>
        </p:txBody>
      </p:sp>
    </p:spTree>
    <p:extLst>
      <p:ext uri="{BB962C8B-B14F-4D97-AF65-F5344CB8AC3E}">
        <p14:creationId xmlns:p14="http://schemas.microsoft.com/office/powerpoint/2010/main" val="21604389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EB5365-FEE2-CF88-D9CF-E96AA4FAB2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2DB84F-42C3-3975-4996-719E11C14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4ED55455-2508-CF67-07F1-1B7242DFE8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4" y="0"/>
            <a:ext cx="12219838" cy="6857999"/>
          </a:xfrm>
        </p:spPr>
      </p:pic>
      <p:sp>
        <p:nvSpPr>
          <p:cNvPr id="3" name="Tytuł 3">
            <a:extLst>
              <a:ext uri="{FF2B5EF4-FFF2-40B4-BE49-F238E27FC236}">
                <a16:creationId xmlns:a16="http://schemas.microsoft.com/office/drawing/2014/main" id="{89751203-01C4-062A-C323-08E9275C52BF}"/>
              </a:ext>
            </a:extLst>
          </p:cNvPr>
          <p:cNvSpPr txBox="1">
            <a:spLocks/>
          </p:cNvSpPr>
          <p:nvPr/>
        </p:nvSpPr>
        <p:spPr>
          <a:xfrm>
            <a:off x="264415" y="321979"/>
            <a:ext cx="11475734" cy="5078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3000" b="1" dirty="0">
                <a:solidFill>
                  <a:srgbClr val="210773"/>
                </a:solidFill>
                <a:latin typeface="Segoe UI Semibold" panose="020B0702040204020203" pitchFamily="34" charset="0"/>
                <a:ea typeface="Sans Serif Collection" panose="020B0502040504020204" pitchFamily="34" charset="0"/>
                <a:cs typeface="Segoe UI Semibold" panose="020B0702040204020203" pitchFamily="34" charset="0"/>
              </a:rPr>
              <a:t>Nabór cz. 2</a:t>
            </a:r>
          </a:p>
        </p:txBody>
      </p:sp>
      <p:sp>
        <p:nvSpPr>
          <p:cNvPr id="10" name="CustomShape 3">
            <a:extLst>
              <a:ext uri="{FF2B5EF4-FFF2-40B4-BE49-F238E27FC236}">
                <a16:creationId xmlns:a16="http://schemas.microsoft.com/office/drawing/2014/main" id="{C79DDFB9-AC3C-9A09-A645-6D1241F7A232}"/>
              </a:ext>
            </a:extLst>
          </p:cNvPr>
          <p:cNvSpPr/>
          <p:nvPr/>
        </p:nvSpPr>
        <p:spPr>
          <a:xfrm>
            <a:off x="720000" y="848160"/>
            <a:ext cx="10800000" cy="398655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lvl="0"/>
            <a:r>
              <a:rPr lang="pl-PL" sz="2000" b="1" dirty="0"/>
              <a:t>Warunki dla propozycji projektów z planowanym współfinansowaniem z FEDS-ZIT AJ.</a:t>
            </a:r>
          </a:p>
        </p:txBody>
      </p:sp>
      <p:sp>
        <p:nvSpPr>
          <p:cNvPr id="4" name="CustomShape 1">
            <a:extLst>
              <a:ext uri="{FF2B5EF4-FFF2-40B4-BE49-F238E27FC236}">
                <a16:creationId xmlns:a16="http://schemas.microsoft.com/office/drawing/2014/main" id="{B513F14C-8C81-0894-E5C6-AB0E53F47A6C}"/>
              </a:ext>
            </a:extLst>
          </p:cNvPr>
          <p:cNvSpPr/>
          <p:nvPr/>
        </p:nvSpPr>
        <p:spPr>
          <a:xfrm>
            <a:off x="339936" y="1306286"/>
            <a:ext cx="11707519" cy="508443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pPr lvl="0"/>
            <a:r>
              <a:rPr lang="pl-PL" dirty="0"/>
              <a:t>Limity ilościowe -  przykłady zgłoszenia przez gminy ZIT AJ, </a:t>
            </a:r>
            <a:r>
              <a:rPr lang="pl-PL" b="1" dirty="0">
                <a:solidFill>
                  <a:srgbClr val="FF0000"/>
                </a:solidFill>
              </a:rPr>
              <a:t>wszystkie propozycje: projekty zintegrowane</a:t>
            </a:r>
          </a:p>
          <a:p>
            <a:pPr lvl="0"/>
            <a:endParaRPr lang="pl-PL" sz="1400" dirty="0"/>
          </a:p>
          <a:p>
            <a:r>
              <a:rPr lang="pl-PL" dirty="0"/>
              <a:t>OK.:</a:t>
            </a:r>
          </a:p>
          <a:p>
            <a:pPr lvl="0"/>
            <a:r>
              <a:rPr lang="pl-PL" dirty="0"/>
              <a:t>z FEDS: 4 projekty bez partnerstwa, 2 projekty partnerstwo wewnątrz-gminne, 2 projekty partnerskie – gmina liderem partnerstwa międzygminnego</a:t>
            </a:r>
          </a:p>
          <a:p>
            <a:pPr lvl="0"/>
            <a:r>
              <a:rPr lang="pl-PL" dirty="0"/>
              <a:t>2 projekty partnerstwa międzygminnego z EFS+ (poza limitem), 1 projekt </a:t>
            </a:r>
            <a:r>
              <a:rPr lang="pl-PL" dirty="0" err="1"/>
              <a:t>FEnIKS</a:t>
            </a:r>
            <a:r>
              <a:rPr lang="pl-PL" dirty="0"/>
              <a:t> (poza limitem)</a:t>
            </a:r>
          </a:p>
          <a:p>
            <a:pPr lvl="0"/>
            <a:endParaRPr lang="pl-PL" dirty="0"/>
          </a:p>
          <a:p>
            <a:pPr lvl="0"/>
            <a:r>
              <a:rPr lang="pl-PL" dirty="0"/>
              <a:t>z FEDS: 6 projektów bez partnerstwa, 1 projekt partnerstwa międzygminnego z EFS+ (poza limitem)</a:t>
            </a:r>
          </a:p>
          <a:p>
            <a:pPr lvl="0"/>
            <a:endParaRPr lang="pl-PL" dirty="0"/>
          </a:p>
          <a:p>
            <a:pPr lvl="0"/>
            <a:r>
              <a:rPr lang="pl-PL" dirty="0"/>
              <a:t>Z FEDS: 6 projektów bez partnerstwa i żadnej więcej propozycji</a:t>
            </a:r>
          </a:p>
          <a:p>
            <a:pPr lvl="0"/>
            <a:endParaRPr lang="pl-PL" dirty="0"/>
          </a:p>
          <a:p>
            <a:pPr lvl="0"/>
            <a:r>
              <a:rPr lang="pl-PL" dirty="0"/>
              <a:t>ŹLE:</a:t>
            </a:r>
          </a:p>
          <a:p>
            <a:pPr lvl="0"/>
            <a:r>
              <a:rPr lang="pl-PL" dirty="0"/>
              <a:t>z FEDS: </a:t>
            </a:r>
            <a:r>
              <a:rPr lang="pl-PL" dirty="0">
                <a:solidFill>
                  <a:srgbClr val="FF0000"/>
                </a:solidFill>
              </a:rPr>
              <a:t>5 </a:t>
            </a:r>
            <a:r>
              <a:rPr lang="pl-PL" dirty="0"/>
              <a:t>projektów bez partnerstwa, </a:t>
            </a:r>
            <a:r>
              <a:rPr lang="pl-PL" dirty="0">
                <a:solidFill>
                  <a:srgbClr val="FF0000"/>
                </a:solidFill>
              </a:rPr>
              <a:t>2</a:t>
            </a:r>
            <a:r>
              <a:rPr lang="pl-PL" dirty="0"/>
              <a:t> projekty partnerstwo wewnątrz-gminne (razem 7 a powinno być do 6 projektów), </a:t>
            </a:r>
            <a:r>
              <a:rPr lang="pl-PL" dirty="0">
                <a:solidFill>
                  <a:srgbClr val="FF0000"/>
                </a:solidFill>
              </a:rPr>
              <a:t>3</a:t>
            </a:r>
            <a:r>
              <a:rPr lang="pl-PL" dirty="0"/>
              <a:t> projekty partnerskie – gmina liderem partnerstwa międzygminnego (maks. 2 dopuszczalne) </a:t>
            </a:r>
          </a:p>
          <a:p>
            <a:pPr lvl="0"/>
            <a:r>
              <a:rPr lang="pl-PL" dirty="0"/>
              <a:t>1 projekt partnerstwa międzygminnego z EFS+ (poza limitem - OK), 2 projekty </a:t>
            </a:r>
            <a:r>
              <a:rPr lang="pl-PL" dirty="0" err="1"/>
              <a:t>FEnIKS</a:t>
            </a:r>
            <a:r>
              <a:rPr lang="pl-PL" dirty="0"/>
              <a:t> (poza limitem - OK)</a:t>
            </a:r>
          </a:p>
          <a:p>
            <a:pPr lvl="0"/>
            <a:endParaRPr lang="pl-PL" dirty="0"/>
          </a:p>
          <a:p>
            <a:pPr lvl="0"/>
            <a:r>
              <a:rPr lang="pl-PL" dirty="0"/>
              <a:t>z FEDS: </a:t>
            </a:r>
            <a:r>
              <a:rPr lang="pl-PL" dirty="0">
                <a:solidFill>
                  <a:srgbClr val="FF0000"/>
                </a:solidFill>
              </a:rPr>
              <a:t>7 </a:t>
            </a:r>
            <a:r>
              <a:rPr lang="pl-PL" dirty="0"/>
              <a:t>projektów bez partnerstwa (dopuszczalne 6 </a:t>
            </a:r>
            <a:r>
              <a:rPr lang="pl-PL" dirty="0" err="1"/>
              <a:t>max</a:t>
            </a:r>
            <a:r>
              <a:rPr lang="pl-PL" dirty="0"/>
              <a:t>.)</a:t>
            </a:r>
          </a:p>
          <a:p>
            <a:pPr lvl="0"/>
            <a:endParaRPr lang="pl-PL" dirty="0"/>
          </a:p>
          <a:p>
            <a:pPr lvl="0"/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930026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B155CF-D94F-3E5A-C78F-01B0272EFB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634C4E7-7B85-681D-27FE-E1C705AC6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84811DC5-C4A6-46B0-315F-F799E585B6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4" y="0"/>
            <a:ext cx="12219838" cy="6857999"/>
          </a:xfrm>
        </p:spPr>
      </p:pic>
      <p:sp>
        <p:nvSpPr>
          <p:cNvPr id="3" name="Tytuł 3">
            <a:extLst>
              <a:ext uri="{FF2B5EF4-FFF2-40B4-BE49-F238E27FC236}">
                <a16:creationId xmlns:a16="http://schemas.microsoft.com/office/drawing/2014/main" id="{242E7C8B-2F4E-5736-5471-70CD41E24921}"/>
              </a:ext>
            </a:extLst>
          </p:cNvPr>
          <p:cNvSpPr txBox="1">
            <a:spLocks/>
          </p:cNvSpPr>
          <p:nvPr/>
        </p:nvSpPr>
        <p:spPr>
          <a:xfrm>
            <a:off x="264415" y="321979"/>
            <a:ext cx="11475734" cy="5078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3000" b="1" dirty="0">
                <a:solidFill>
                  <a:srgbClr val="210773"/>
                </a:solidFill>
                <a:latin typeface="Segoe UI Semibold" panose="020B0702040204020203" pitchFamily="34" charset="0"/>
                <a:ea typeface="Sans Serif Collection" panose="020B0502040504020204" pitchFamily="34" charset="0"/>
                <a:cs typeface="Segoe UI Semibold" panose="020B0702040204020203" pitchFamily="34" charset="0"/>
              </a:rPr>
              <a:t>Nabór cz. 3</a:t>
            </a:r>
          </a:p>
        </p:txBody>
      </p:sp>
      <p:sp>
        <p:nvSpPr>
          <p:cNvPr id="10" name="CustomShape 3">
            <a:extLst>
              <a:ext uri="{FF2B5EF4-FFF2-40B4-BE49-F238E27FC236}">
                <a16:creationId xmlns:a16="http://schemas.microsoft.com/office/drawing/2014/main" id="{8681F6D5-4070-2A01-EBFB-290FC8545123}"/>
              </a:ext>
            </a:extLst>
          </p:cNvPr>
          <p:cNvSpPr/>
          <p:nvPr/>
        </p:nvSpPr>
        <p:spPr>
          <a:xfrm>
            <a:off x="720000" y="848160"/>
            <a:ext cx="10800000" cy="398655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lvl="0"/>
            <a:r>
              <a:rPr lang="pl-PL" sz="2000" b="1" dirty="0"/>
              <a:t>Warunki przedmiotowe dla propozycji projektów z planowanym współfinansowaniem z FEDS-ZIT AJ.</a:t>
            </a:r>
          </a:p>
        </p:txBody>
      </p:sp>
      <p:sp>
        <p:nvSpPr>
          <p:cNvPr id="6" name="CustomShape 1">
            <a:extLst>
              <a:ext uri="{FF2B5EF4-FFF2-40B4-BE49-F238E27FC236}">
                <a16:creationId xmlns:a16="http://schemas.microsoft.com/office/drawing/2014/main" id="{84FEB6B9-974C-9599-3343-9D97102E55AE}"/>
              </a:ext>
            </a:extLst>
          </p:cNvPr>
          <p:cNvSpPr/>
          <p:nvPr/>
        </p:nvSpPr>
        <p:spPr>
          <a:xfrm>
            <a:off x="339937" y="1306286"/>
            <a:ext cx="11628000" cy="499291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pPr lvl="0"/>
            <a:r>
              <a:rPr lang="pl-PL" dirty="0"/>
              <a:t>Limity wartości projektów</a:t>
            </a:r>
          </a:p>
          <a:p>
            <a:pPr lvl="0"/>
            <a:endParaRPr lang="pl-PL" dirty="0"/>
          </a:p>
          <a:p>
            <a:pPr lvl="0"/>
            <a:r>
              <a:rPr lang="pl-PL" dirty="0"/>
              <a:t>Propozycje projektów zgłoszone przez każdą gminę AJ do Wydziału Zarządzania ZIT AJ musiały mieścić się w następujących limitach:</a:t>
            </a:r>
          </a:p>
          <a:p>
            <a:pPr lvl="0"/>
            <a:r>
              <a:rPr lang="pl-PL" dirty="0"/>
              <a:t> </a:t>
            </a:r>
          </a:p>
          <a:p>
            <a:pPr lvl="0"/>
            <a:r>
              <a:rPr lang="pl-PL" dirty="0"/>
              <a:t>łączna wartość wnioskowanego dofinansowania dla propozycji projektów </a:t>
            </a:r>
            <a:r>
              <a:rPr lang="pl-PL" u="sng" dirty="0"/>
              <a:t>dotyczących jednego </a:t>
            </a:r>
            <a:r>
              <a:rPr lang="pl-PL" dirty="0"/>
              <a:t>typu działań zgłoszonych </a:t>
            </a:r>
            <a:r>
              <a:rPr lang="pl-PL" u="sng" dirty="0"/>
              <a:t>przez 1 gminę </a:t>
            </a:r>
            <a:r>
              <a:rPr lang="pl-PL" dirty="0"/>
              <a:t>nie mogło przekraczać części alokacji przewidzianej dla tego typu działań wskazanej w specjalnej tabeli, w kolumnach 3 i 4 – </a:t>
            </a:r>
            <a:r>
              <a:rPr lang="pl-PL" u="sng" dirty="0"/>
              <a:t>limit nie dotyczy projektów partnerskich obejmujących obszar co najmniej 2 gmin AJ</a:t>
            </a:r>
            <a:r>
              <a:rPr lang="pl-PL" dirty="0"/>
              <a:t>;</a:t>
            </a:r>
          </a:p>
          <a:p>
            <a:pPr lvl="0"/>
            <a:endParaRPr lang="pl-PL" dirty="0"/>
          </a:p>
          <a:p>
            <a:pPr lvl="0"/>
            <a:r>
              <a:rPr lang="pl-PL" dirty="0"/>
              <a:t>dla propozycji projektów partnerskich dotyczących partnerstw obejmujących </a:t>
            </a:r>
            <a:r>
              <a:rPr lang="pl-PL" u="sng" dirty="0"/>
              <a:t>obszar od 2 do 5 gmin </a:t>
            </a:r>
            <a:r>
              <a:rPr lang="pl-PL" dirty="0"/>
              <a:t>obowiązywały limity podane w specjalnej tabeli w kolumnach 5 i 6;</a:t>
            </a:r>
          </a:p>
          <a:p>
            <a:pPr lvl="0"/>
            <a:endParaRPr lang="pl-PL" dirty="0"/>
          </a:p>
          <a:p>
            <a:r>
              <a:rPr lang="pl-PL" dirty="0"/>
              <a:t>Podane limity nie dotyczyły projektów partnerskich obejmujących obszar </a:t>
            </a:r>
            <a:r>
              <a:rPr lang="pl-PL" u="sng" dirty="0"/>
              <a:t>więcej niż 5 gmin</a:t>
            </a:r>
          </a:p>
          <a:p>
            <a:endParaRPr lang="pl-PL" u="sng" dirty="0"/>
          </a:p>
          <a:p>
            <a:r>
              <a:rPr lang="pl-PL" u="sng" dirty="0"/>
              <a:t>Limity dotyczyły tylko propozycji projektów współfinansowanych z FEDS dla ZIT AJ</a:t>
            </a:r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964723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FA7589-DBD4-9E30-AE04-48D07F6FA1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D1555D-15A2-5F30-4241-C964B9ABD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83DC53C4-F92D-3F5A-54CA-6113279B12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4" y="0"/>
            <a:ext cx="12219838" cy="6857999"/>
          </a:xfrm>
        </p:spPr>
      </p:pic>
      <p:sp>
        <p:nvSpPr>
          <p:cNvPr id="3" name="Tytuł 3">
            <a:extLst>
              <a:ext uri="{FF2B5EF4-FFF2-40B4-BE49-F238E27FC236}">
                <a16:creationId xmlns:a16="http://schemas.microsoft.com/office/drawing/2014/main" id="{B1D27A72-7F9A-CF6E-F8C8-7C309E136BA5}"/>
              </a:ext>
            </a:extLst>
          </p:cNvPr>
          <p:cNvSpPr txBox="1">
            <a:spLocks/>
          </p:cNvSpPr>
          <p:nvPr/>
        </p:nvSpPr>
        <p:spPr>
          <a:xfrm>
            <a:off x="264415" y="321979"/>
            <a:ext cx="11475734" cy="5078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3000" b="1" dirty="0">
                <a:solidFill>
                  <a:srgbClr val="210773"/>
                </a:solidFill>
                <a:latin typeface="Segoe UI Semibold" panose="020B0702040204020203" pitchFamily="34" charset="0"/>
                <a:ea typeface="Sans Serif Collection" panose="020B0502040504020204" pitchFamily="34" charset="0"/>
                <a:cs typeface="Segoe UI Semibold" panose="020B0702040204020203" pitchFamily="34" charset="0"/>
              </a:rPr>
              <a:t>Nabór cz. 4</a:t>
            </a:r>
          </a:p>
        </p:txBody>
      </p:sp>
      <p:sp>
        <p:nvSpPr>
          <p:cNvPr id="10" name="CustomShape 3">
            <a:extLst>
              <a:ext uri="{FF2B5EF4-FFF2-40B4-BE49-F238E27FC236}">
                <a16:creationId xmlns:a16="http://schemas.microsoft.com/office/drawing/2014/main" id="{409A4BB8-ECFD-B4E4-2B4B-6A47D097FD05}"/>
              </a:ext>
            </a:extLst>
          </p:cNvPr>
          <p:cNvSpPr/>
          <p:nvPr/>
        </p:nvSpPr>
        <p:spPr>
          <a:xfrm>
            <a:off x="720000" y="848160"/>
            <a:ext cx="10800000" cy="398655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lvl="0"/>
            <a:r>
              <a:rPr lang="pl-PL" sz="2000" b="1" dirty="0"/>
              <a:t>Tabela limitów wartości projektów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4F51BBDC-7A71-C39A-0BFD-286CB1D8C4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8990787"/>
              </p:ext>
            </p:extLst>
          </p:nvPr>
        </p:nvGraphicFramePr>
        <p:xfrm>
          <a:off x="720000" y="1313654"/>
          <a:ext cx="10290629" cy="5418667"/>
        </p:xfrm>
        <a:graphic>
          <a:graphicData uri="http://schemas.openxmlformats.org/drawingml/2006/table">
            <a:tbl>
              <a:tblPr/>
              <a:tblGrid>
                <a:gridCol w="25690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91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14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88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05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916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3803">
                <a:tc>
                  <a:txBody>
                    <a:bodyPr/>
                    <a:lstStyle/>
                    <a:p>
                      <a:pPr algn="ctr">
                        <a:spcBef>
                          <a:spcPts val="780"/>
                        </a:spcBef>
                        <a:spcAft>
                          <a:spcPts val="0"/>
                        </a:spcAft>
                      </a:pPr>
                      <a:r>
                        <a:rPr lang="pl-PL" sz="1200" b="1" kern="100" dirty="0">
                          <a:latin typeface="Calibri"/>
                          <a:ea typeface="NSimSun"/>
                          <a:cs typeface="Lucida Sans"/>
                        </a:rPr>
                        <a:t>1</a:t>
                      </a:r>
                      <a:endParaRPr lang="pl-PL" sz="1200" kern="100" dirty="0">
                        <a:latin typeface="Liberation Serif"/>
                        <a:ea typeface="NSimSun"/>
                        <a:cs typeface="Lucida Sans"/>
                      </a:endParaRPr>
                    </a:p>
                  </a:txBody>
                  <a:tcPr marL="1269" marR="1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0"/>
                        </a:spcBef>
                        <a:spcAft>
                          <a:spcPts val="0"/>
                        </a:spcAft>
                      </a:pPr>
                      <a:r>
                        <a:rPr lang="pl-PL" sz="1200" b="1" kern="100">
                          <a:latin typeface="Calibri"/>
                          <a:ea typeface="NSimSun"/>
                          <a:cs typeface="Lucida Sans"/>
                        </a:rPr>
                        <a:t>2</a:t>
                      </a:r>
                      <a:endParaRPr lang="pl-PL" sz="1200" kern="100">
                        <a:latin typeface="Liberation Serif"/>
                        <a:ea typeface="NSimSun"/>
                        <a:cs typeface="Lucida Sans"/>
                      </a:endParaRPr>
                    </a:p>
                  </a:txBody>
                  <a:tcPr marL="1269" marR="1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0"/>
                        </a:spcBef>
                        <a:spcAft>
                          <a:spcPts val="0"/>
                        </a:spcAft>
                      </a:pPr>
                      <a:r>
                        <a:rPr lang="pl-PL" sz="1200" b="1" kern="100" dirty="0">
                          <a:latin typeface="Calibri"/>
                          <a:ea typeface="NSimSun"/>
                          <a:cs typeface="Lucida Sans"/>
                        </a:rPr>
                        <a:t>3</a:t>
                      </a:r>
                      <a:endParaRPr lang="pl-PL" sz="1200" kern="100" dirty="0">
                        <a:latin typeface="Liberation Serif"/>
                        <a:ea typeface="NSimSun"/>
                        <a:cs typeface="Lucida Sans"/>
                      </a:endParaRPr>
                    </a:p>
                  </a:txBody>
                  <a:tcPr marL="1269" marR="1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0"/>
                        </a:spcBef>
                        <a:spcAft>
                          <a:spcPts val="0"/>
                        </a:spcAft>
                      </a:pPr>
                      <a:r>
                        <a:rPr lang="pl-PL" sz="1200" b="1" kern="100">
                          <a:latin typeface="Calibri"/>
                          <a:ea typeface="NSimSun"/>
                          <a:cs typeface="Lucida Sans"/>
                        </a:rPr>
                        <a:t>4</a:t>
                      </a:r>
                      <a:endParaRPr lang="pl-PL" sz="1200" kern="100">
                        <a:latin typeface="Liberation Serif"/>
                        <a:ea typeface="NSimSun"/>
                        <a:cs typeface="Lucida Sans"/>
                      </a:endParaRPr>
                    </a:p>
                  </a:txBody>
                  <a:tcPr marL="1269" marR="1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0"/>
                        </a:spcBef>
                        <a:spcAft>
                          <a:spcPts val="0"/>
                        </a:spcAft>
                      </a:pPr>
                      <a:r>
                        <a:rPr lang="pl-PL" sz="1200" b="1" kern="100">
                          <a:latin typeface="Calibri"/>
                          <a:ea typeface="NSimSun"/>
                          <a:cs typeface="Lucida Sans"/>
                        </a:rPr>
                        <a:t>5</a:t>
                      </a:r>
                      <a:endParaRPr lang="pl-PL" sz="1200" kern="100">
                        <a:latin typeface="Liberation Serif"/>
                        <a:ea typeface="NSimSun"/>
                        <a:cs typeface="Lucida Sans"/>
                      </a:endParaRPr>
                    </a:p>
                  </a:txBody>
                  <a:tcPr marL="1269" marR="1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0"/>
                        </a:spcBef>
                        <a:spcAft>
                          <a:spcPts val="0"/>
                        </a:spcAft>
                      </a:pPr>
                      <a:r>
                        <a:rPr lang="pl-PL" sz="1200" b="1" kern="100">
                          <a:latin typeface="Calibri"/>
                          <a:ea typeface="NSimSun"/>
                          <a:cs typeface="Lucida Sans"/>
                        </a:rPr>
                        <a:t>6</a:t>
                      </a:r>
                      <a:endParaRPr lang="pl-PL" sz="1200" kern="100">
                        <a:latin typeface="Liberation Serif"/>
                        <a:ea typeface="NSimSun"/>
                        <a:cs typeface="Lucida Sans"/>
                      </a:endParaRPr>
                    </a:p>
                  </a:txBody>
                  <a:tcPr marL="1269" marR="1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1258">
                <a:tc>
                  <a:txBody>
                    <a:bodyPr/>
                    <a:lstStyle/>
                    <a:p>
                      <a:pPr algn="ctr">
                        <a:spcBef>
                          <a:spcPts val="780"/>
                        </a:spcBef>
                        <a:spcAft>
                          <a:spcPts val="0"/>
                        </a:spcAft>
                      </a:pPr>
                      <a:r>
                        <a:rPr lang="pl-PL" sz="1400" b="1" kern="100" dirty="0">
                          <a:latin typeface="Calibri"/>
                          <a:ea typeface="NSimSun"/>
                          <a:cs typeface="Lucida Sans"/>
                        </a:rPr>
                        <a:t>Typ działań</a:t>
                      </a:r>
                      <a:endParaRPr lang="pl-PL" sz="1400" kern="100" dirty="0">
                        <a:latin typeface="Liberation Serif"/>
                        <a:ea typeface="NSimSun"/>
                        <a:cs typeface="Lucida Sans"/>
                      </a:endParaRPr>
                    </a:p>
                  </a:txBody>
                  <a:tcPr marL="1269" marR="1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0"/>
                        </a:spcBef>
                        <a:spcAft>
                          <a:spcPts val="0"/>
                        </a:spcAft>
                      </a:pPr>
                      <a:r>
                        <a:rPr lang="pl-PL" sz="1400" b="1" kern="100" dirty="0">
                          <a:latin typeface="Calibri"/>
                          <a:ea typeface="NSimSun"/>
                          <a:cs typeface="Lucida Sans"/>
                        </a:rPr>
                        <a:t>Alokacja w PLN</a:t>
                      </a:r>
                      <a:endParaRPr lang="pl-PL" sz="1400" kern="100" dirty="0">
                        <a:latin typeface="Liberation Serif"/>
                        <a:ea typeface="NSimSun"/>
                        <a:cs typeface="Lucida Sans"/>
                      </a:endParaRPr>
                    </a:p>
                  </a:txBody>
                  <a:tcPr marL="1269" marR="1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0"/>
                        </a:spcBef>
                        <a:spcAft>
                          <a:spcPts val="0"/>
                        </a:spcAft>
                      </a:pPr>
                      <a:r>
                        <a:rPr lang="pl-PL" sz="1400" b="1" kern="100" dirty="0">
                          <a:latin typeface="Calibri"/>
                          <a:ea typeface="NSimSun"/>
                          <a:cs typeface="Lucida Sans"/>
                        </a:rPr>
                        <a:t>% udziału w alokacji</a:t>
                      </a:r>
                      <a:endParaRPr lang="pl-PL" sz="1400" kern="100" dirty="0">
                        <a:latin typeface="Liberation Serif"/>
                        <a:ea typeface="NSimSun"/>
                        <a:cs typeface="Lucida Sans"/>
                      </a:endParaRPr>
                    </a:p>
                  </a:txBody>
                  <a:tcPr marL="1269" marR="1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0"/>
                        </a:spcBef>
                        <a:spcAft>
                          <a:spcPts val="0"/>
                        </a:spcAft>
                      </a:pPr>
                      <a:r>
                        <a:rPr lang="pl-PL" sz="1400" b="1" kern="100" dirty="0">
                          <a:latin typeface="Calibri"/>
                          <a:ea typeface="NSimSun"/>
                          <a:cs typeface="Lucida Sans"/>
                        </a:rPr>
                        <a:t>Wartość udziału</a:t>
                      </a:r>
                      <a:endParaRPr lang="pl-PL" sz="1400" kern="100" dirty="0">
                        <a:latin typeface="Liberation Serif"/>
                        <a:ea typeface="NSimSun"/>
                        <a:cs typeface="Lucida Sans"/>
                      </a:endParaRPr>
                    </a:p>
                  </a:txBody>
                  <a:tcPr marL="1269" marR="1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0"/>
                        </a:spcBef>
                        <a:spcAft>
                          <a:spcPts val="0"/>
                        </a:spcAft>
                      </a:pPr>
                      <a:r>
                        <a:rPr lang="pl-PL" sz="1400" b="1" kern="100" dirty="0">
                          <a:latin typeface="Calibri"/>
                          <a:ea typeface="NSimSun"/>
                          <a:cs typeface="Lucida Sans"/>
                        </a:rPr>
                        <a:t>% udziału w alokacji</a:t>
                      </a:r>
                      <a:endParaRPr lang="pl-PL" sz="1400" kern="100" dirty="0">
                        <a:latin typeface="Liberation Serif"/>
                        <a:ea typeface="NSimSun"/>
                        <a:cs typeface="Lucida Sans"/>
                      </a:endParaRPr>
                    </a:p>
                  </a:txBody>
                  <a:tcPr marL="1269" marR="1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0"/>
                        </a:spcBef>
                        <a:spcAft>
                          <a:spcPts val="0"/>
                        </a:spcAft>
                      </a:pPr>
                      <a:r>
                        <a:rPr lang="pl-PL" sz="1400" b="1" kern="100" dirty="0">
                          <a:latin typeface="Calibri"/>
                          <a:ea typeface="NSimSun"/>
                          <a:cs typeface="Lucida Sans"/>
                        </a:rPr>
                        <a:t>Wartość udziału</a:t>
                      </a:r>
                      <a:endParaRPr lang="pl-PL" sz="1400" kern="100" dirty="0">
                        <a:latin typeface="Liberation Serif"/>
                        <a:ea typeface="NSimSun"/>
                        <a:cs typeface="Lucida Sans"/>
                      </a:endParaRPr>
                    </a:p>
                  </a:txBody>
                  <a:tcPr marL="1269" marR="1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1200">
                <a:tc>
                  <a:txBody>
                    <a:bodyPr/>
                    <a:lstStyle/>
                    <a:p>
                      <a:pPr algn="ctr"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pl-PL" sz="1600" kern="100" dirty="0">
                          <a:latin typeface="Calibri"/>
                          <a:ea typeface="NSimSun"/>
                          <a:cs typeface="Lucida Sans"/>
                        </a:rPr>
                        <a:t>Efektywność energetyczna</a:t>
                      </a:r>
                      <a:endParaRPr lang="pl-PL" sz="1600" kern="100" dirty="0">
                        <a:latin typeface="Liberation Serif"/>
                        <a:ea typeface="NSimSun"/>
                        <a:cs typeface="Lucida Sans"/>
                      </a:endParaRPr>
                    </a:p>
                  </a:txBody>
                  <a:tcPr marL="1269" marR="1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pl-PL" sz="1600" kern="100" dirty="0">
                          <a:latin typeface="Calibri"/>
                          <a:ea typeface="NSimSun"/>
                          <a:cs typeface="Lucida Sans"/>
                        </a:rPr>
                        <a:t>9 886 992</a:t>
                      </a:r>
                      <a:endParaRPr lang="pl-PL" sz="1800" kern="100" dirty="0">
                        <a:latin typeface="Liberation Serif"/>
                        <a:ea typeface="NSimSun"/>
                        <a:cs typeface="Lucida Sans"/>
                      </a:endParaRPr>
                    </a:p>
                  </a:txBody>
                  <a:tcPr marL="1269" marR="1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pl-PL" sz="1600" kern="100">
                          <a:latin typeface="Calibri"/>
                          <a:ea typeface="NSimSun"/>
                          <a:cs typeface="Lucida Sans"/>
                        </a:rPr>
                        <a:t>40%</a:t>
                      </a:r>
                      <a:endParaRPr lang="pl-PL" sz="1800" kern="100">
                        <a:latin typeface="Liberation Serif"/>
                        <a:ea typeface="NSimSun"/>
                        <a:cs typeface="Lucida Sans"/>
                      </a:endParaRPr>
                    </a:p>
                  </a:txBody>
                  <a:tcPr marL="1269" marR="1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pl-PL" sz="1600" kern="100">
                          <a:latin typeface="Calibri"/>
                          <a:ea typeface="NSimSun"/>
                          <a:cs typeface="Lucida Sans"/>
                        </a:rPr>
                        <a:t>3 954 797</a:t>
                      </a:r>
                      <a:endParaRPr lang="pl-PL" sz="1800" kern="100">
                        <a:latin typeface="Liberation Serif"/>
                        <a:ea typeface="NSimSun"/>
                        <a:cs typeface="Lucida Sans"/>
                      </a:endParaRPr>
                    </a:p>
                  </a:txBody>
                  <a:tcPr marL="1269" marR="1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pl-PL" sz="1600" kern="100">
                          <a:latin typeface="Calibri"/>
                          <a:ea typeface="NSimSun"/>
                          <a:cs typeface="Lucida Sans"/>
                        </a:rPr>
                        <a:t>50%</a:t>
                      </a:r>
                      <a:endParaRPr lang="pl-PL" sz="1800" kern="100">
                        <a:latin typeface="Liberation Serif"/>
                        <a:ea typeface="NSimSun"/>
                        <a:cs typeface="Lucida Sans"/>
                      </a:endParaRPr>
                    </a:p>
                  </a:txBody>
                  <a:tcPr marL="1269" marR="1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pl-PL" sz="1600" kern="100">
                          <a:latin typeface="Calibri"/>
                          <a:ea typeface="NSimSun"/>
                          <a:cs typeface="Lucida Sans"/>
                        </a:rPr>
                        <a:t>4 943 496</a:t>
                      </a:r>
                      <a:endParaRPr lang="pl-PL" sz="1800" kern="100">
                        <a:latin typeface="Liberation Serif"/>
                        <a:ea typeface="NSimSun"/>
                        <a:cs typeface="Lucida Sans"/>
                      </a:endParaRPr>
                    </a:p>
                  </a:txBody>
                  <a:tcPr marL="1269" marR="1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6093">
                <a:tc>
                  <a:txBody>
                    <a:bodyPr/>
                    <a:lstStyle/>
                    <a:p>
                      <a:pPr algn="ctr"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pl-PL" sz="1600" kern="100" dirty="0" err="1">
                          <a:latin typeface="Calibri"/>
                          <a:ea typeface="NSimSun"/>
                          <a:cs typeface="Lucida Sans"/>
                        </a:rPr>
                        <a:t>Gospodarka-wodno-ściekowa</a:t>
                      </a:r>
                      <a:endParaRPr lang="pl-PL" sz="1600" kern="100" dirty="0">
                        <a:latin typeface="Liberation Serif"/>
                        <a:ea typeface="NSimSun"/>
                        <a:cs typeface="Lucida Sans"/>
                      </a:endParaRPr>
                    </a:p>
                  </a:txBody>
                  <a:tcPr marL="1269" marR="1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pl-PL" sz="1600" kern="100" dirty="0">
                          <a:latin typeface="Calibri"/>
                          <a:ea typeface="NSimSun"/>
                          <a:cs typeface="Lucida Sans"/>
                        </a:rPr>
                        <a:t>71 201 164</a:t>
                      </a:r>
                      <a:endParaRPr lang="pl-PL" sz="1800" kern="100" dirty="0">
                        <a:latin typeface="Liberation Serif"/>
                        <a:ea typeface="NSimSun"/>
                        <a:cs typeface="Lucida Sans"/>
                      </a:endParaRPr>
                    </a:p>
                  </a:txBody>
                  <a:tcPr marL="1269" marR="1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pl-PL" sz="1600" kern="100">
                          <a:latin typeface="Calibri"/>
                          <a:ea typeface="NSimSun"/>
                          <a:cs typeface="Lucida Sans"/>
                        </a:rPr>
                        <a:t>30%</a:t>
                      </a:r>
                      <a:endParaRPr lang="pl-PL" sz="1800" kern="100">
                        <a:latin typeface="Liberation Serif"/>
                        <a:ea typeface="NSimSun"/>
                        <a:cs typeface="Lucida Sans"/>
                      </a:endParaRPr>
                    </a:p>
                  </a:txBody>
                  <a:tcPr marL="1269" marR="1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pl-PL" sz="1600" kern="100">
                          <a:latin typeface="Calibri"/>
                          <a:ea typeface="NSimSun"/>
                          <a:cs typeface="Lucida Sans"/>
                        </a:rPr>
                        <a:t>21 360 349</a:t>
                      </a:r>
                      <a:endParaRPr lang="pl-PL" sz="1800" kern="100">
                        <a:latin typeface="Liberation Serif"/>
                        <a:ea typeface="NSimSun"/>
                        <a:cs typeface="Lucida Sans"/>
                      </a:endParaRPr>
                    </a:p>
                  </a:txBody>
                  <a:tcPr marL="1269" marR="1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pl-PL" sz="1600" kern="100">
                          <a:latin typeface="Calibri"/>
                          <a:ea typeface="NSimSun"/>
                          <a:cs typeface="Lucida Sans"/>
                        </a:rPr>
                        <a:t>40%</a:t>
                      </a:r>
                      <a:endParaRPr lang="pl-PL" sz="1800" kern="100">
                        <a:latin typeface="Liberation Serif"/>
                        <a:ea typeface="NSimSun"/>
                        <a:cs typeface="Lucida Sans"/>
                      </a:endParaRPr>
                    </a:p>
                  </a:txBody>
                  <a:tcPr marL="1269" marR="1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pl-PL" sz="1600" kern="100">
                          <a:latin typeface="Calibri"/>
                          <a:ea typeface="NSimSun"/>
                          <a:cs typeface="Lucida Sans"/>
                        </a:rPr>
                        <a:t>28 480 466</a:t>
                      </a:r>
                      <a:endParaRPr lang="pl-PL" sz="1800" kern="100">
                        <a:latin typeface="Liberation Serif"/>
                        <a:ea typeface="NSimSun"/>
                        <a:cs typeface="Lucida Sans"/>
                      </a:endParaRPr>
                    </a:p>
                  </a:txBody>
                  <a:tcPr marL="1269" marR="1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3072">
                <a:tc>
                  <a:txBody>
                    <a:bodyPr/>
                    <a:lstStyle/>
                    <a:p>
                      <a:pPr algn="ctr"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pl-PL" sz="1600" kern="100" dirty="0">
                          <a:latin typeface="Calibri"/>
                          <a:ea typeface="NSimSun"/>
                          <a:cs typeface="Lucida Sans"/>
                        </a:rPr>
                        <a:t>Ochrona przyrody i klimatu</a:t>
                      </a:r>
                      <a:endParaRPr lang="pl-PL" sz="1600" kern="100" dirty="0">
                        <a:latin typeface="Liberation Serif"/>
                        <a:ea typeface="NSimSun"/>
                        <a:cs typeface="Lucida Sans"/>
                      </a:endParaRPr>
                    </a:p>
                  </a:txBody>
                  <a:tcPr marL="1269" marR="1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pl-PL" sz="1600" kern="100" dirty="0">
                          <a:latin typeface="Calibri"/>
                          <a:ea typeface="NSimSun"/>
                          <a:cs typeface="Lucida Sans"/>
                        </a:rPr>
                        <a:t>11 325 175</a:t>
                      </a:r>
                      <a:endParaRPr lang="pl-PL" sz="1800" kern="100" dirty="0">
                        <a:latin typeface="Liberation Serif"/>
                        <a:ea typeface="NSimSun"/>
                        <a:cs typeface="Lucida Sans"/>
                      </a:endParaRPr>
                    </a:p>
                  </a:txBody>
                  <a:tcPr marL="1269" marR="1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pl-PL" sz="1600" kern="100" dirty="0">
                          <a:latin typeface="Calibri"/>
                          <a:ea typeface="NSimSun"/>
                          <a:cs typeface="Lucida Sans"/>
                        </a:rPr>
                        <a:t>30%</a:t>
                      </a:r>
                      <a:endParaRPr lang="pl-PL" sz="1800" kern="100" dirty="0">
                        <a:latin typeface="Liberation Serif"/>
                        <a:ea typeface="NSimSun"/>
                        <a:cs typeface="Lucida Sans"/>
                      </a:endParaRPr>
                    </a:p>
                  </a:txBody>
                  <a:tcPr marL="1269" marR="1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pl-PL" sz="1600" kern="100">
                          <a:latin typeface="Calibri"/>
                          <a:ea typeface="NSimSun"/>
                          <a:cs typeface="Lucida Sans"/>
                        </a:rPr>
                        <a:t>3 397 553</a:t>
                      </a:r>
                      <a:endParaRPr lang="pl-PL" sz="1800" kern="100">
                        <a:latin typeface="Liberation Serif"/>
                        <a:ea typeface="NSimSun"/>
                        <a:cs typeface="Lucida Sans"/>
                      </a:endParaRPr>
                    </a:p>
                  </a:txBody>
                  <a:tcPr marL="1269" marR="1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pl-PL" sz="1600" kern="100">
                          <a:latin typeface="Calibri"/>
                          <a:ea typeface="NSimSun"/>
                          <a:cs typeface="Lucida Sans"/>
                        </a:rPr>
                        <a:t>40%</a:t>
                      </a:r>
                      <a:endParaRPr lang="pl-PL" sz="1800" kern="100">
                        <a:latin typeface="Liberation Serif"/>
                        <a:ea typeface="NSimSun"/>
                        <a:cs typeface="Lucida Sans"/>
                      </a:endParaRPr>
                    </a:p>
                  </a:txBody>
                  <a:tcPr marL="1269" marR="1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pl-PL" sz="1600" kern="100">
                          <a:latin typeface="Calibri"/>
                          <a:ea typeface="NSimSun"/>
                          <a:cs typeface="Lucida Sans"/>
                        </a:rPr>
                        <a:t>4 530 070</a:t>
                      </a:r>
                      <a:endParaRPr lang="pl-PL" sz="1800" kern="100">
                        <a:latin typeface="Liberation Serif"/>
                        <a:ea typeface="NSimSun"/>
                        <a:cs typeface="Lucida Sans"/>
                      </a:endParaRPr>
                    </a:p>
                  </a:txBody>
                  <a:tcPr marL="1269" marR="1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8449">
                <a:tc>
                  <a:txBody>
                    <a:bodyPr/>
                    <a:lstStyle/>
                    <a:p>
                      <a:pPr algn="ctr"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pl-PL" sz="1600" kern="100">
                          <a:latin typeface="Calibri"/>
                          <a:ea typeface="NSimSun"/>
                          <a:cs typeface="Lucida Sans"/>
                        </a:rPr>
                        <a:t>Mobilność miejska i aglomeracyjna</a:t>
                      </a:r>
                      <a:endParaRPr lang="pl-PL" sz="1600" kern="100">
                        <a:latin typeface="Liberation Serif"/>
                        <a:ea typeface="NSimSun"/>
                        <a:cs typeface="Lucida Sans"/>
                      </a:endParaRPr>
                    </a:p>
                  </a:txBody>
                  <a:tcPr marL="1269" marR="1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pl-PL" sz="1600" kern="100" dirty="0">
                          <a:latin typeface="Calibri"/>
                          <a:ea typeface="NSimSun"/>
                          <a:cs typeface="Lucida Sans"/>
                        </a:rPr>
                        <a:t>36 857 072</a:t>
                      </a:r>
                      <a:endParaRPr lang="pl-PL" sz="1800" kern="100" dirty="0">
                        <a:latin typeface="Liberation Serif"/>
                        <a:ea typeface="NSimSun"/>
                        <a:cs typeface="Lucida Sans"/>
                      </a:endParaRPr>
                    </a:p>
                  </a:txBody>
                  <a:tcPr marL="1269" marR="1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pl-PL" sz="1600" kern="100" dirty="0">
                          <a:latin typeface="Calibri"/>
                          <a:ea typeface="NSimSun"/>
                          <a:cs typeface="Lucida Sans"/>
                        </a:rPr>
                        <a:t>30%</a:t>
                      </a:r>
                      <a:endParaRPr lang="pl-PL" sz="1800" kern="100" dirty="0">
                        <a:latin typeface="Liberation Serif"/>
                        <a:ea typeface="NSimSun"/>
                        <a:cs typeface="Lucida Sans"/>
                      </a:endParaRPr>
                    </a:p>
                  </a:txBody>
                  <a:tcPr marL="1269" marR="1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pl-PL" sz="1600" kern="100">
                          <a:latin typeface="Calibri"/>
                          <a:ea typeface="NSimSun"/>
                          <a:cs typeface="Lucida Sans"/>
                        </a:rPr>
                        <a:t>11 057 122</a:t>
                      </a:r>
                      <a:endParaRPr lang="pl-PL" sz="1800" kern="100">
                        <a:latin typeface="Liberation Serif"/>
                        <a:ea typeface="NSimSun"/>
                        <a:cs typeface="Lucida Sans"/>
                      </a:endParaRPr>
                    </a:p>
                  </a:txBody>
                  <a:tcPr marL="1269" marR="1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pl-PL" sz="1600" kern="100">
                          <a:latin typeface="Calibri"/>
                          <a:ea typeface="NSimSun"/>
                          <a:cs typeface="Lucida Sans"/>
                        </a:rPr>
                        <a:t>40%</a:t>
                      </a:r>
                      <a:endParaRPr lang="pl-PL" sz="1800" kern="100">
                        <a:latin typeface="Liberation Serif"/>
                        <a:ea typeface="NSimSun"/>
                        <a:cs typeface="Lucida Sans"/>
                      </a:endParaRPr>
                    </a:p>
                  </a:txBody>
                  <a:tcPr marL="1269" marR="1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pl-PL" sz="1600" kern="100">
                          <a:latin typeface="Calibri"/>
                          <a:ea typeface="NSimSun"/>
                          <a:cs typeface="Lucida Sans"/>
                        </a:rPr>
                        <a:t>14 742 829</a:t>
                      </a:r>
                      <a:endParaRPr lang="pl-PL" sz="1800" kern="100">
                        <a:latin typeface="Liberation Serif"/>
                        <a:ea typeface="NSimSun"/>
                        <a:cs typeface="Lucida Sans"/>
                      </a:endParaRPr>
                    </a:p>
                  </a:txBody>
                  <a:tcPr marL="1269" marR="1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6546">
                <a:tc>
                  <a:txBody>
                    <a:bodyPr/>
                    <a:lstStyle/>
                    <a:p>
                      <a:pPr algn="ctr"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pl-PL" sz="1600" kern="100">
                          <a:latin typeface="Calibri"/>
                          <a:ea typeface="NSimSun"/>
                          <a:cs typeface="Lucida Sans"/>
                        </a:rPr>
                        <a:t>Zrównoważony rozwój terytorialny</a:t>
                      </a:r>
                      <a:endParaRPr lang="pl-PL" sz="1600" kern="100">
                        <a:latin typeface="Liberation Serif"/>
                        <a:ea typeface="NSimSun"/>
                        <a:cs typeface="Lucida Sans"/>
                      </a:endParaRPr>
                    </a:p>
                  </a:txBody>
                  <a:tcPr marL="1269" marR="1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pl-PL" sz="1600" kern="100" dirty="0">
                          <a:latin typeface="Calibri"/>
                          <a:ea typeface="NSimSun"/>
                          <a:cs typeface="Lucida Sans"/>
                        </a:rPr>
                        <a:t>53 411 170</a:t>
                      </a:r>
                      <a:endParaRPr lang="pl-PL" sz="1800" kern="100" dirty="0">
                        <a:latin typeface="Liberation Serif"/>
                        <a:ea typeface="NSimSun"/>
                        <a:cs typeface="Lucida Sans"/>
                      </a:endParaRPr>
                    </a:p>
                  </a:txBody>
                  <a:tcPr marL="1269" marR="1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pl-PL" sz="1600" kern="100" dirty="0">
                          <a:latin typeface="Calibri"/>
                          <a:ea typeface="NSimSun"/>
                          <a:cs typeface="Lucida Sans"/>
                        </a:rPr>
                        <a:t>20%</a:t>
                      </a:r>
                      <a:endParaRPr lang="pl-PL" sz="1800" kern="100" dirty="0">
                        <a:latin typeface="Liberation Serif"/>
                        <a:ea typeface="NSimSun"/>
                        <a:cs typeface="Lucida Sans"/>
                      </a:endParaRPr>
                    </a:p>
                  </a:txBody>
                  <a:tcPr marL="1269" marR="1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pl-PL" sz="1600" kern="100" dirty="0">
                          <a:latin typeface="Calibri"/>
                          <a:ea typeface="NSimSun"/>
                          <a:cs typeface="Lucida Sans"/>
                        </a:rPr>
                        <a:t>10 682 234</a:t>
                      </a:r>
                      <a:endParaRPr lang="pl-PL" sz="1800" kern="100" dirty="0">
                        <a:latin typeface="Liberation Serif"/>
                        <a:ea typeface="NSimSun"/>
                        <a:cs typeface="Lucida Sans"/>
                      </a:endParaRPr>
                    </a:p>
                  </a:txBody>
                  <a:tcPr marL="1269" marR="1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pl-PL" sz="1600" kern="100" dirty="0">
                          <a:latin typeface="Calibri"/>
                          <a:ea typeface="NSimSun"/>
                          <a:cs typeface="Lucida Sans"/>
                        </a:rPr>
                        <a:t>30%</a:t>
                      </a:r>
                      <a:endParaRPr lang="pl-PL" sz="1800" kern="100" dirty="0">
                        <a:latin typeface="Liberation Serif"/>
                        <a:ea typeface="NSimSun"/>
                        <a:cs typeface="Lucida Sans"/>
                      </a:endParaRPr>
                    </a:p>
                  </a:txBody>
                  <a:tcPr marL="1269" marR="1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pl-PL" sz="1600" kern="100" dirty="0">
                          <a:latin typeface="Calibri"/>
                          <a:ea typeface="NSimSun"/>
                          <a:cs typeface="Lucida Sans"/>
                        </a:rPr>
                        <a:t>16 023 351</a:t>
                      </a:r>
                      <a:endParaRPr lang="pl-PL" sz="1800" kern="100" dirty="0">
                        <a:latin typeface="Liberation Serif"/>
                        <a:ea typeface="NSimSun"/>
                        <a:cs typeface="Lucida Sans"/>
                      </a:endParaRPr>
                    </a:p>
                  </a:txBody>
                  <a:tcPr marL="1269" marR="1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6152">
                <a:tc>
                  <a:txBody>
                    <a:bodyPr/>
                    <a:lstStyle/>
                    <a:p>
                      <a:pPr algn="ctr"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pl-PL" sz="1600" kern="100" spc="-45">
                          <a:latin typeface="Calibri"/>
                          <a:ea typeface="NSimSun"/>
                          <a:cs typeface="Lucida Sans"/>
                        </a:rPr>
                        <a:t>Dostęp do edukacji - w zakresie </a:t>
                      </a:r>
                      <a:r>
                        <a:rPr lang="pl-PL" sz="1600" kern="100" spc="-30">
                          <a:latin typeface="Calibri"/>
                          <a:ea typeface="NSimSun"/>
                          <a:cs typeface="Lucida Sans"/>
                        </a:rPr>
                        <a:t>przedszkoli</a:t>
                      </a:r>
                      <a:endParaRPr lang="pl-PL" sz="1600" kern="100">
                        <a:latin typeface="Liberation Serif"/>
                        <a:ea typeface="NSimSun"/>
                        <a:cs typeface="Lucida Sans"/>
                      </a:endParaRPr>
                    </a:p>
                  </a:txBody>
                  <a:tcPr marL="1269" marR="1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pl-PL" sz="1600" kern="100">
                          <a:latin typeface="Calibri"/>
                          <a:ea typeface="NSimSun"/>
                          <a:cs typeface="Lucida Sans"/>
                        </a:rPr>
                        <a:t>4 008 240</a:t>
                      </a:r>
                      <a:endParaRPr lang="pl-PL" sz="1800" kern="100">
                        <a:latin typeface="Liberation Serif"/>
                        <a:ea typeface="NSimSun"/>
                        <a:cs typeface="Lucida Sans"/>
                      </a:endParaRPr>
                    </a:p>
                  </a:txBody>
                  <a:tcPr marL="1269" marR="1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pl-PL" sz="1600" kern="100">
                          <a:latin typeface="Calibri"/>
                          <a:ea typeface="NSimSun"/>
                          <a:cs typeface="Lucida Sans"/>
                        </a:rPr>
                        <a:t>20%</a:t>
                      </a:r>
                      <a:endParaRPr lang="pl-PL" sz="1800" kern="100">
                        <a:latin typeface="Liberation Serif"/>
                        <a:ea typeface="NSimSun"/>
                        <a:cs typeface="Lucida Sans"/>
                      </a:endParaRPr>
                    </a:p>
                  </a:txBody>
                  <a:tcPr marL="1269" marR="1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pl-PL" sz="1600" kern="100">
                          <a:latin typeface="Calibri"/>
                          <a:ea typeface="NSimSun"/>
                          <a:cs typeface="Lucida Sans"/>
                        </a:rPr>
                        <a:t>801 648</a:t>
                      </a:r>
                      <a:endParaRPr lang="pl-PL" sz="1800" kern="100">
                        <a:latin typeface="Liberation Serif"/>
                        <a:ea typeface="NSimSun"/>
                        <a:cs typeface="Lucida Sans"/>
                      </a:endParaRPr>
                    </a:p>
                  </a:txBody>
                  <a:tcPr marL="1269" marR="1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pl-PL" sz="1600" kern="100" dirty="0">
                          <a:latin typeface="Calibri"/>
                          <a:ea typeface="NSimSun"/>
                          <a:cs typeface="Lucida Sans"/>
                        </a:rPr>
                        <a:t>30%</a:t>
                      </a:r>
                      <a:endParaRPr lang="pl-PL" sz="1800" kern="100" dirty="0">
                        <a:latin typeface="Liberation Serif"/>
                        <a:ea typeface="NSimSun"/>
                        <a:cs typeface="Lucida Sans"/>
                      </a:endParaRPr>
                    </a:p>
                  </a:txBody>
                  <a:tcPr marL="1269" marR="1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pl-PL" sz="1600" kern="100" dirty="0">
                          <a:latin typeface="Calibri"/>
                          <a:ea typeface="NSimSun"/>
                          <a:cs typeface="Lucida Sans"/>
                        </a:rPr>
                        <a:t>1 202 472</a:t>
                      </a:r>
                      <a:endParaRPr lang="pl-PL" sz="1800" kern="100" dirty="0">
                        <a:latin typeface="Liberation Serif"/>
                        <a:ea typeface="NSimSun"/>
                        <a:cs typeface="Lucida Sans"/>
                      </a:endParaRPr>
                    </a:p>
                  </a:txBody>
                  <a:tcPr marL="1269" marR="1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10802">
                <a:tc>
                  <a:txBody>
                    <a:bodyPr/>
                    <a:lstStyle/>
                    <a:p>
                      <a:pPr algn="ctr"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pl-PL" sz="1600" kern="100" spc="-45">
                          <a:latin typeface="Calibri"/>
                          <a:ea typeface="NSimSun"/>
                          <a:cs typeface="Lucida Sans"/>
                        </a:rPr>
                        <a:t>Dostęp do edukacji - w zakresie </a:t>
                      </a:r>
                      <a:r>
                        <a:rPr lang="pl-PL" sz="1600" kern="100" spc="-20">
                          <a:latin typeface="Calibri"/>
                          <a:ea typeface="NSimSun"/>
                          <a:cs typeface="Lucida Sans"/>
                        </a:rPr>
                        <a:t>szkół zawodowych</a:t>
                      </a:r>
                      <a:endParaRPr lang="pl-PL" sz="1600" kern="100">
                        <a:latin typeface="Liberation Serif"/>
                        <a:ea typeface="NSimSun"/>
                        <a:cs typeface="Lucida Sans"/>
                      </a:endParaRPr>
                    </a:p>
                  </a:txBody>
                  <a:tcPr marL="1269" marR="1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pl-PL" sz="1600" kern="100">
                          <a:latin typeface="Calibri"/>
                          <a:ea typeface="NSimSun"/>
                          <a:cs typeface="Lucida Sans"/>
                        </a:rPr>
                        <a:t>6 454 135</a:t>
                      </a:r>
                      <a:endParaRPr lang="pl-PL" sz="1800" kern="100">
                        <a:latin typeface="Liberation Serif"/>
                        <a:ea typeface="NSimSun"/>
                        <a:cs typeface="Lucida Sans"/>
                      </a:endParaRPr>
                    </a:p>
                  </a:txBody>
                  <a:tcPr marL="1269" marR="1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pl-PL" sz="1600" kern="100">
                          <a:latin typeface="Calibri"/>
                          <a:ea typeface="NSimSun"/>
                          <a:cs typeface="Lucida Sans"/>
                        </a:rPr>
                        <a:t>20%</a:t>
                      </a:r>
                      <a:endParaRPr lang="pl-PL" sz="1800" kern="100">
                        <a:latin typeface="Liberation Serif"/>
                        <a:ea typeface="NSimSun"/>
                        <a:cs typeface="Lucida Sans"/>
                      </a:endParaRPr>
                    </a:p>
                  </a:txBody>
                  <a:tcPr marL="1269" marR="1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pl-PL" sz="1600" kern="100">
                          <a:latin typeface="Calibri"/>
                          <a:ea typeface="NSimSun"/>
                          <a:cs typeface="Lucida Sans"/>
                        </a:rPr>
                        <a:t>1 290 827</a:t>
                      </a:r>
                      <a:endParaRPr lang="pl-PL" sz="1800" kern="100">
                        <a:latin typeface="Liberation Serif"/>
                        <a:ea typeface="NSimSun"/>
                        <a:cs typeface="Lucida Sans"/>
                      </a:endParaRPr>
                    </a:p>
                  </a:txBody>
                  <a:tcPr marL="1269" marR="1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pl-PL" sz="1600" kern="100">
                          <a:latin typeface="Calibri"/>
                          <a:ea typeface="NSimSun"/>
                          <a:cs typeface="Lucida Sans"/>
                        </a:rPr>
                        <a:t>30%</a:t>
                      </a:r>
                      <a:endParaRPr lang="pl-PL" sz="1800" kern="100">
                        <a:latin typeface="Liberation Serif"/>
                        <a:ea typeface="NSimSun"/>
                        <a:cs typeface="Lucida Sans"/>
                      </a:endParaRPr>
                    </a:p>
                  </a:txBody>
                  <a:tcPr marL="1269" marR="1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pl-PL" sz="1600" kern="100" dirty="0">
                          <a:latin typeface="Calibri"/>
                          <a:ea typeface="NSimSun"/>
                          <a:cs typeface="Lucida Sans"/>
                        </a:rPr>
                        <a:t>1 936 240</a:t>
                      </a:r>
                      <a:endParaRPr lang="pl-PL" sz="1800" kern="100" dirty="0">
                        <a:latin typeface="Liberation Serif"/>
                        <a:ea typeface="NSimSun"/>
                        <a:cs typeface="Lucida Sans"/>
                      </a:endParaRPr>
                    </a:p>
                  </a:txBody>
                  <a:tcPr marL="1269" marR="1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292">
                <a:tc>
                  <a:txBody>
                    <a:bodyPr/>
                    <a:lstStyle/>
                    <a:p>
                      <a:pPr algn="ctr"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pl-PL" sz="1600" kern="100">
                          <a:latin typeface="Calibri"/>
                          <a:ea typeface="NSimSun"/>
                          <a:cs typeface="Lucida Sans"/>
                        </a:rPr>
                        <a:t>Usługi społeczne</a:t>
                      </a:r>
                      <a:endParaRPr lang="pl-PL" sz="1600" kern="100">
                        <a:latin typeface="Liberation Serif"/>
                        <a:ea typeface="NSimSun"/>
                        <a:cs typeface="Lucida Sans"/>
                      </a:endParaRPr>
                    </a:p>
                  </a:txBody>
                  <a:tcPr marL="1269" marR="1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pl-PL" sz="1600" kern="100">
                          <a:latin typeface="Calibri"/>
                          <a:ea typeface="NSimSun"/>
                          <a:cs typeface="Lucida Sans"/>
                        </a:rPr>
                        <a:t>7 427 514</a:t>
                      </a:r>
                      <a:endParaRPr lang="pl-PL" sz="1800" kern="100">
                        <a:latin typeface="Liberation Serif"/>
                        <a:ea typeface="NSimSun"/>
                        <a:cs typeface="Lucida Sans"/>
                      </a:endParaRPr>
                    </a:p>
                  </a:txBody>
                  <a:tcPr marL="1269" marR="1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pl-PL" sz="1600" kern="100">
                          <a:latin typeface="Calibri"/>
                          <a:ea typeface="NSimSun"/>
                          <a:cs typeface="Lucida Sans"/>
                        </a:rPr>
                        <a:t>20%</a:t>
                      </a:r>
                      <a:endParaRPr lang="pl-PL" sz="1800" kern="100">
                        <a:latin typeface="Liberation Serif"/>
                        <a:ea typeface="NSimSun"/>
                        <a:cs typeface="Lucida Sans"/>
                      </a:endParaRPr>
                    </a:p>
                  </a:txBody>
                  <a:tcPr marL="1269" marR="1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pl-PL" sz="1600" kern="100">
                          <a:latin typeface="Calibri"/>
                          <a:ea typeface="NSimSun"/>
                          <a:cs typeface="Lucida Sans"/>
                        </a:rPr>
                        <a:t>1 485 503</a:t>
                      </a:r>
                      <a:endParaRPr lang="pl-PL" sz="1800" kern="100">
                        <a:latin typeface="Liberation Serif"/>
                        <a:ea typeface="NSimSun"/>
                        <a:cs typeface="Lucida Sans"/>
                      </a:endParaRPr>
                    </a:p>
                  </a:txBody>
                  <a:tcPr marL="1269" marR="1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pl-PL" sz="1600" kern="100">
                          <a:latin typeface="Calibri"/>
                          <a:ea typeface="NSimSun"/>
                          <a:cs typeface="Lucida Sans"/>
                        </a:rPr>
                        <a:t>30%</a:t>
                      </a:r>
                      <a:endParaRPr lang="pl-PL" sz="1800" kern="100">
                        <a:latin typeface="Liberation Serif"/>
                        <a:ea typeface="NSimSun"/>
                        <a:cs typeface="Lucida Sans"/>
                      </a:endParaRPr>
                    </a:p>
                  </a:txBody>
                  <a:tcPr marL="1269" marR="1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780"/>
                        </a:spcBef>
                        <a:spcAft>
                          <a:spcPts val="780"/>
                        </a:spcAft>
                      </a:pPr>
                      <a:r>
                        <a:rPr lang="pl-PL" sz="1600" kern="100" dirty="0">
                          <a:latin typeface="Calibri"/>
                          <a:ea typeface="NSimSun"/>
                          <a:cs typeface="Lucida Sans"/>
                        </a:rPr>
                        <a:t>2 228 254</a:t>
                      </a:r>
                      <a:endParaRPr lang="pl-PL" sz="1800" kern="100" dirty="0">
                        <a:latin typeface="Liberation Serif"/>
                        <a:ea typeface="NSimSun"/>
                        <a:cs typeface="Lucida Sans"/>
                      </a:endParaRPr>
                    </a:p>
                  </a:txBody>
                  <a:tcPr marL="1269" marR="1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83835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6A05A5-0070-844C-2DA0-9D1F3CAE43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69C460-5E01-B8B4-4F3E-F90C70A61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3EAF3AA1-A725-4CA4-ADD0-589D910166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4" y="0"/>
            <a:ext cx="12219838" cy="6857999"/>
          </a:xfrm>
        </p:spPr>
      </p:pic>
      <p:sp>
        <p:nvSpPr>
          <p:cNvPr id="3" name="Tytuł 3">
            <a:extLst>
              <a:ext uri="{FF2B5EF4-FFF2-40B4-BE49-F238E27FC236}">
                <a16:creationId xmlns:a16="http://schemas.microsoft.com/office/drawing/2014/main" id="{68A79641-AF9A-6AE9-1442-ACA4A2B9A68A}"/>
              </a:ext>
            </a:extLst>
          </p:cNvPr>
          <p:cNvSpPr txBox="1">
            <a:spLocks/>
          </p:cNvSpPr>
          <p:nvPr/>
        </p:nvSpPr>
        <p:spPr>
          <a:xfrm>
            <a:off x="264415" y="321979"/>
            <a:ext cx="11475734" cy="5078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3000" b="1" dirty="0">
                <a:solidFill>
                  <a:srgbClr val="210773"/>
                </a:solidFill>
                <a:latin typeface="Segoe UI Semibold" panose="020B0702040204020203" pitchFamily="34" charset="0"/>
                <a:ea typeface="Sans Serif Collection" panose="020B0502040504020204" pitchFamily="34" charset="0"/>
                <a:cs typeface="Segoe UI Semibold" panose="020B0702040204020203" pitchFamily="34" charset="0"/>
              </a:rPr>
              <a:t>Nabór cz. 5</a:t>
            </a:r>
          </a:p>
        </p:txBody>
      </p:sp>
      <p:sp>
        <p:nvSpPr>
          <p:cNvPr id="10" name="CustomShape 3">
            <a:extLst>
              <a:ext uri="{FF2B5EF4-FFF2-40B4-BE49-F238E27FC236}">
                <a16:creationId xmlns:a16="http://schemas.microsoft.com/office/drawing/2014/main" id="{14F2A554-947A-99C8-D974-A46C71BD6FD1}"/>
              </a:ext>
            </a:extLst>
          </p:cNvPr>
          <p:cNvSpPr/>
          <p:nvPr/>
        </p:nvSpPr>
        <p:spPr>
          <a:xfrm>
            <a:off x="720000" y="848160"/>
            <a:ext cx="10800000" cy="398655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lvl="0"/>
            <a:r>
              <a:rPr lang="pl-PL" sz="2000" b="1" dirty="0"/>
              <a:t>Obostrzenia zastosowane w naborze</a:t>
            </a:r>
          </a:p>
        </p:txBody>
      </p:sp>
      <p:sp>
        <p:nvSpPr>
          <p:cNvPr id="6" name="CustomShape 1">
            <a:extLst>
              <a:ext uri="{FF2B5EF4-FFF2-40B4-BE49-F238E27FC236}">
                <a16:creationId xmlns:a16="http://schemas.microsoft.com/office/drawing/2014/main" id="{218DC4DD-7E53-5ED2-19D2-3DD798C0B114}"/>
              </a:ext>
            </a:extLst>
          </p:cNvPr>
          <p:cNvSpPr/>
          <p:nvPr/>
        </p:nvSpPr>
        <p:spPr>
          <a:xfrm>
            <a:off x="339937" y="1306286"/>
            <a:ext cx="11628000" cy="499291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pPr lvl="0"/>
            <a:r>
              <a:rPr lang="pl-PL" dirty="0"/>
              <a:t>W przypadku, gdy wartość projektów zgłoszonych do Wydziału Zarządzania ZIT AJ przez 1 gminę, w ramach propozycji dotyczących jednego typu działań, przekraczała limit wskazany w tabeli nr 2, propozycje projektów nie mieszczące się w limicie pozostawały bez rozpatrzenia.</a:t>
            </a:r>
          </a:p>
          <a:p>
            <a:pPr lvl="0"/>
            <a:endParaRPr lang="pl-PL" dirty="0"/>
          </a:p>
          <a:p>
            <a:pPr lvl="0"/>
            <a:r>
              <a:rPr lang="pl-PL" dirty="0"/>
              <a:t>KOMENTARZ: alokacja podana dla ZIT AJ jest w €, co powodowało konieczność przeliczenia alokacji na PLN na potrzeby naboru i Strategii ZIT AJ; na potrzeby naboru przyjęty został kurs € obowiązujący dla zamówień publicznych zgodnie z aktualnym Obwieszczeniem prezesa UZP.</a:t>
            </a:r>
          </a:p>
          <a:p>
            <a:pPr lvl="0"/>
            <a:endParaRPr lang="pl-PL" dirty="0"/>
          </a:p>
          <a:p>
            <a:pPr lvl="0"/>
            <a:r>
              <a:rPr lang="pl-PL" dirty="0"/>
              <a:t>Minimalna wartość </a:t>
            </a:r>
            <a:r>
              <a:rPr lang="pl-PL" u="sng" dirty="0"/>
              <a:t>całkowita</a:t>
            </a:r>
            <a:r>
              <a:rPr lang="pl-PL" dirty="0"/>
              <a:t> projektu to 500 000 PLN.</a:t>
            </a:r>
          </a:p>
          <a:p>
            <a:pPr lvl="0"/>
            <a:endParaRPr lang="pl-PL" dirty="0"/>
          </a:p>
          <a:p>
            <a:pPr lvl="0"/>
            <a:r>
              <a:rPr lang="pl-PL" dirty="0"/>
              <a:t>Maksymalny poziom dofinansowania UE na poziomie projektu wynosi 70% kosztów kwalifikowanych.</a:t>
            </a:r>
          </a:p>
          <a:p>
            <a:pPr lvl="0"/>
            <a:endParaRPr lang="pl-PL" dirty="0"/>
          </a:p>
          <a:p>
            <a:pPr lvl="0"/>
            <a:r>
              <a:rPr lang="pl-PL" u="sng" dirty="0"/>
              <a:t>Jedno konkretne zadanie</a:t>
            </a:r>
            <a:r>
              <a:rPr lang="pl-PL" dirty="0"/>
              <a:t> planowane do realizacji przez dany podmiot </a:t>
            </a:r>
            <a:r>
              <a:rPr lang="pl-PL" u="sng" dirty="0"/>
              <a:t>mogło być wpisane tylko do jednego projektu</a:t>
            </a:r>
            <a:r>
              <a:rPr lang="pl-PL" dirty="0"/>
              <a:t> – partnerskiego lub indywidualnego, jeżeli to samo zadanie zostało wskazane przez jeden podmiot w dwóch lub więcej propozycjach projektu, propozycje te nie podlegały rozpatrzeniu.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48286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158538-47D5-16A6-010E-1927C8640B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146B14-A38C-0BB9-8AE4-D689E7950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B1E51B7B-7EED-8965-53B7-433F40169D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4" y="0"/>
            <a:ext cx="12219838" cy="6857999"/>
          </a:xfrm>
        </p:spPr>
      </p:pic>
      <p:sp>
        <p:nvSpPr>
          <p:cNvPr id="3" name="Tytuł 3">
            <a:extLst>
              <a:ext uri="{FF2B5EF4-FFF2-40B4-BE49-F238E27FC236}">
                <a16:creationId xmlns:a16="http://schemas.microsoft.com/office/drawing/2014/main" id="{AE6EC15D-D102-60BA-3BED-AE60081B9572}"/>
              </a:ext>
            </a:extLst>
          </p:cNvPr>
          <p:cNvSpPr txBox="1">
            <a:spLocks/>
          </p:cNvSpPr>
          <p:nvPr/>
        </p:nvSpPr>
        <p:spPr>
          <a:xfrm>
            <a:off x="264415" y="321979"/>
            <a:ext cx="11475734" cy="5078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3000" b="1" dirty="0">
                <a:solidFill>
                  <a:srgbClr val="210773"/>
                </a:solidFill>
                <a:latin typeface="Segoe UI Semibold" panose="020B0702040204020203" pitchFamily="34" charset="0"/>
                <a:ea typeface="Sans Serif Collection" panose="020B0502040504020204" pitchFamily="34" charset="0"/>
                <a:cs typeface="Segoe UI Semibold" panose="020B0702040204020203" pitchFamily="34" charset="0"/>
              </a:rPr>
              <a:t>Nabór cz. 6</a:t>
            </a:r>
          </a:p>
        </p:txBody>
      </p:sp>
      <p:sp>
        <p:nvSpPr>
          <p:cNvPr id="10" name="CustomShape 3">
            <a:extLst>
              <a:ext uri="{FF2B5EF4-FFF2-40B4-BE49-F238E27FC236}">
                <a16:creationId xmlns:a16="http://schemas.microsoft.com/office/drawing/2014/main" id="{3B58CB39-A27C-536B-398F-451139055E7C}"/>
              </a:ext>
            </a:extLst>
          </p:cNvPr>
          <p:cNvSpPr/>
          <p:nvPr/>
        </p:nvSpPr>
        <p:spPr>
          <a:xfrm>
            <a:off x="720000" y="848160"/>
            <a:ext cx="10800000" cy="398655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lvl="0"/>
            <a:r>
              <a:rPr lang="pl-PL" sz="2000" b="1" dirty="0"/>
              <a:t>Dodatkowe warunki przedmiotowe</a:t>
            </a:r>
          </a:p>
        </p:txBody>
      </p:sp>
      <p:sp>
        <p:nvSpPr>
          <p:cNvPr id="6" name="CustomShape 1">
            <a:extLst>
              <a:ext uri="{FF2B5EF4-FFF2-40B4-BE49-F238E27FC236}">
                <a16:creationId xmlns:a16="http://schemas.microsoft.com/office/drawing/2014/main" id="{217C6400-8CB0-A77D-51EB-4BB30125998A}"/>
              </a:ext>
            </a:extLst>
          </p:cNvPr>
          <p:cNvSpPr/>
          <p:nvPr/>
        </p:nvSpPr>
        <p:spPr>
          <a:xfrm>
            <a:off x="339937" y="1306286"/>
            <a:ext cx="11628000" cy="499291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pPr lvl="0"/>
            <a:r>
              <a:rPr lang="pl-PL" sz="2400" dirty="0"/>
              <a:t>Przykłady (EFRR, EFS+):</a:t>
            </a:r>
          </a:p>
          <a:p>
            <a:pPr lvl="0"/>
            <a:endParaRPr lang="pl-PL" dirty="0"/>
          </a:p>
          <a:p>
            <a:pPr lvl="0"/>
            <a:r>
              <a:rPr lang="pl-PL" dirty="0"/>
              <a:t>Szczegółowe warunki przedmiotowe dla typu działań Efektywność energetyczna (CP2):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/>
              <a:t>propozycja projektu musi być zgodna z zapisami Programu FEDS Priorytet: 2. Fundusze Europejskie na rzecz środowiska na Dolnym Śląsku; Cel szczegółowy: RSO2.1. Wspieranie efektywności energetycznej i redukcji emisji gazów cieplarnianych;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/>
              <a:t>wsparciem w ramach ZIT AJ objęte zostaną wyłącznie budynki użyteczności publicznej;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/>
              <a:t>poprzez instrument ZIT AJ nie przewiduje się wsparcia dla budynków mieszkalnych oraz projektów otrzymujących wsparcie w formie instrumentów finansowych;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/>
              <a:t>preferowane będą projekty dotyczące budynków zabytkowych.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pl-PL" dirty="0"/>
          </a:p>
          <a:p>
            <a:pPr lvl="0"/>
            <a:r>
              <a:rPr lang="pl-PL" dirty="0"/>
              <a:t>Szczegółowe warunki przedmiotowe dla typu działań Dostęp do edukacji - w zakresie przedszkoli i typu działań Dostęp do edukacji - w zakresie szkół zawodowych (CP4):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/>
              <a:t>w zakresie przedszkoli preferowane będą projekty z obszaru gmin, w których odsetek dzieci objętych wychowaniem przedszkolnym wynosi nie więcej niż 85%.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pl-PL" dirty="0"/>
          </a:p>
          <a:p>
            <a:endParaRPr lang="pl-PL" sz="1600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734783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2F09BA-5FA7-4A1C-21D7-21649F470C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2113C9-9CDF-0636-B9F4-1DA12F063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3DEA54BC-9804-9ECF-98BE-E0AC0D9B62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4" y="0"/>
            <a:ext cx="12219838" cy="6857999"/>
          </a:xfrm>
        </p:spPr>
      </p:pic>
      <p:sp>
        <p:nvSpPr>
          <p:cNvPr id="3" name="Tytuł 3">
            <a:extLst>
              <a:ext uri="{FF2B5EF4-FFF2-40B4-BE49-F238E27FC236}">
                <a16:creationId xmlns:a16="http://schemas.microsoft.com/office/drawing/2014/main" id="{4D5E686C-D450-A70C-F8AD-24AF1642B792}"/>
              </a:ext>
            </a:extLst>
          </p:cNvPr>
          <p:cNvSpPr txBox="1">
            <a:spLocks/>
          </p:cNvSpPr>
          <p:nvPr/>
        </p:nvSpPr>
        <p:spPr>
          <a:xfrm>
            <a:off x="264415" y="321979"/>
            <a:ext cx="11475734" cy="5078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3000" b="1" dirty="0">
                <a:solidFill>
                  <a:srgbClr val="210773"/>
                </a:solidFill>
                <a:latin typeface="Segoe UI Semibold" panose="020B0702040204020203" pitchFamily="34" charset="0"/>
                <a:ea typeface="Sans Serif Collection" panose="020B0502040504020204" pitchFamily="34" charset="0"/>
                <a:cs typeface="Segoe UI Semibold" panose="020B0702040204020203" pitchFamily="34" charset="0"/>
              </a:rPr>
              <a:t>Wyniki naboru</a:t>
            </a:r>
          </a:p>
        </p:txBody>
      </p:sp>
      <p:sp>
        <p:nvSpPr>
          <p:cNvPr id="4" name="CustomShape 3">
            <a:extLst>
              <a:ext uri="{FF2B5EF4-FFF2-40B4-BE49-F238E27FC236}">
                <a16:creationId xmlns:a16="http://schemas.microsoft.com/office/drawing/2014/main" id="{D21916E8-093A-3015-806D-886ED97A154C}"/>
              </a:ext>
            </a:extLst>
          </p:cNvPr>
          <p:cNvSpPr/>
          <p:nvPr/>
        </p:nvSpPr>
        <p:spPr>
          <a:xfrm>
            <a:off x="696000" y="902023"/>
            <a:ext cx="10800000" cy="433601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360" algn="ctr">
              <a:lnSpc>
                <a:spcPct val="120000"/>
              </a:lnSpc>
              <a:spcAft>
                <a:spcPts val="1199"/>
              </a:spcAft>
              <a:buClr>
                <a:srgbClr val="000000"/>
              </a:buClr>
            </a:pPr>
            <a:r>
              <a:rPr lang="pl-PL" sz="2000" b="1" spc="-1" dirty="0">
                <a:solidFill>
                  <a:srgbClr val="000000"/>
                </a:solidFill>
                <a:latin typeface="Calibri"/>
                <a:ea typeface="SimSun"/>
              </a:rPr>
              <a:t>Podsumowanie naboru propozycji projektów do Strategii ZIT AJ na lata 2021-2029</a:t>
            </a:r>
            <a:endParaRPr lang="pl-PL" sz="2000" b="1" spc="-1" dirty="0"/>
          </a:p>
        </p:txBody>
      </p:sp>
      <p:sp>
        <p:nvSpPr>
          <p:cNvPr id="7" name="CustomShape 6">
            <a:extLst>
              <a:ext uri="{FF2B5EF4-FFF2-40B4-BE49-F238E27FC236}">
                <a16:creationId xmlns:a16="http://schemas.microsoft.com/office/drawing/2014/main" id="{494EA3C2-93E9-F8CC-77A5-B758E97DC9B8}"/>
              </a:ext>
            </a:extLst>
          </p:cNvPr>
          <p:cNvSpPr/>
          <p:nvPr/>
        </p:nvSpPr>
        <p:spPr>
          <a:xfrm>
            <a:off x="872282" y="1733834"/>
            <a:ext cx="10260000" cy="4338195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pl-PL" sz="2000" spc="-1" dirty="0">
                <a:solidFill>
                  <a:srgbClr val="000000"/>
                </a:solidFill>
                <a:latin typeface="Calibri"/>
                <a:ea typeface="SimSun"/>
              </a:rPr>
              <a:t>Nabór przeprowadzony w dniach 1-26 marca 2023 r.  przez Wydział Zarządzania ZIT AJ oraz zaangażowane w nabór Gminy z obszaru Aglomeracji Jeleniogórskiej.</a:t>
            </a:r>
          </a:p>
          <a:p>
            <a:pPr algn="just">
              <a:lnSpc>
                <a:spcPct val="115000"/>
              </a:lnSpc>
            </a:pPr>
            <a:endParaRPr lang="pl-PL" sz="2000" spc="-1" dirty="0">
              <a:solidFill>
                <a:srgbClr val="000000"/>
              </a:solidFill>
              <a:latin typeface="Calibri"/>
              <a:ea typeface="SimSun"/>
            </a:endParaRPr>
          </a:p>
          <a:p>
            <a:pPr algn="just">
              <a:lnSpc>
                <a:spcPct val="115000"/>
              </a:lnSpc>
            </a:pPr>
            <a:r>
              <a:rPr lang="pl-PL" sz="2000" spc="-1" dirty="0">
                <a:solidFill>
                  <a:srgbClr val="000000"/>
                </a:solidFill>
                <a:latin typeface="Calibri"/>
                <a:ea typeface="SimSun"/>
              </a:rPr>
              <a:t>Z obszaru AJ do Wydziału Zarządzania ZIT AJ wpłynęło 78 formularzy zgłoszeniowych przy udziale 21 Urzędów Miast i Gmin.</a:t>
            </a:r>
          </a:p>
          <a:p>
            <a:pPr algn="just">
              <a:lnSpc>
                <a:spcPct val="115000"/>
              </a:lnSpc>
            </a:pPr>
            <a:endParaRPr lang="pl-PL" sz="2000" spc="-1" dirty="0">
              <a:solidFill>
                <a:srgbClr val="000000"/>
              </a:solidFill>
              <a:latin typeface="Calibri"/>
              <a:ea typeface="SimSun"/>
            </a:endParaRPr>
          </a:p>
          <a:p>
            <a:pPr algn="just">
              <a:lnSpc>
                <a:spcPct val="115000"/>
              </a:lnSpc>
            </a:pPr>
            <a:r>
              <a:rPr lang="pl-PL" sz="2000" b="1" spc="-1" dirty="0">
                <a:solidFill>
                  <a:srgbClr val="000000"/>
                </a:solidFill>
                <a:latin typeface="Calibri"/>
                <a:ea typeface="SimSun"/>
              </a:rPr>
              <a:t>71 </a:t>
            </a:r>
            <a:r>
              <a:rPr lang="pl-PL" sz="2000" spc="-1" dirty="0">
                <a:solidFill>
                  <a:srgbClr val="000000"/>
                </a:solidFill>
                <a:latin typeface="Calibri"/>
                <a:ea typeface="SimSun"/>
              </a:rPr>
              <a:t>formularzy zgłoszeniowych dotyczyło przedsięwzięć zgłoszonych do współfinansowania w ramach programu regionalnego Fundusze Europejskie dla Dolnego Śląska na lata 2021-2027 </a:t>
            </a:r>
            <a:r>
              <a:rPr lang="pl-PL" sz="2000" b="1" spc="-1" dirty="0">
                <a:solidFill>
                  <a:srgbClr val="000000"/>
                </a:solidFill>
                <a:latin typeface="Calibri"/>
                <a:ea typeface="SimSun"/>
              </a:rPr>
              <a:t>(FEDS). </a:t>
            </a:r>
          </a:p>
          <a:p>
            <a:pPr algn="just">
              <a:lnSpc>
                <a:spcPct val="115000"/>
              </a:lnSpc>
            </a:pPr>
            <a:endParaRPr lang="pl-PL" sz="2000" b="1" spc="-1" dirty="0">
              <a:solidFill>
                <a:srgbClr val="000000"/>
              </a:solidFill>
              <a:latin typeface="Calibri"/>
              <a:ea typeface="SimSun"/>
            </a:endParaRPr>
          </a:p>
          <a:p>
            <a:pPr algn="just">
              <a:lnSpc>
                <a:spcPct val="115000"/>
              </a:lnSpc>
            </a:pPr>
            <a:r>
              <a:rPr lang="pl-PL" sz="2000" spc="-1" dirty="0">
                <a:solidFill>
                  <a:srgbClr val="000000"/>
                </a:solidFill>
                <a:latin typeface="Calibri"/>
                <a:ea typeface="SimSun"/>
              </a:rPr>
              <a:t>Łączna wartość przedsięwzięć dotyczących programu FEDS : </a:t>
            </a:r>
            <a:r>
              <a:rPr lang="pl-PL" sz="2000" b="1" spc="-1" dirty="0">
                <a:solidFill>
                  <a:srgbClr val="000000"/>
                </a:solidFill>
                <a:latin typeface="Calibri"/>
                <a:ea typeface="SimSun"/>
              </a:rPr>
              <a:t>516 157 033,77 PLN </a:t>
            </a:r>
            <a:r>
              <a:rPr lang="pl-PL" sz="2000" spc="-1" dirty="0">
                <a:solidFill>
                  <a:srgbClr val="000000"/>
                </a:solidFill>
                <a:latin typeface="Calibri"/>
                <a:ea typeface="SimSun"/>
              </a:rPr>
              <a:t>– w tym: </a:t>
            </a:r>
            <a:r>
              <a:rPr lang="pl-PL" sz="2000" b="1" spc="-1" dirty="0">
                <a:solidFill>
                  <a:srgbClr val="000000"/>
                </a:solidFill>
                <a:latin typeface="Calibri"/>
                <a:ea typeface="SimSun"/>
              </a:rPr>
              <a:t>491 469 433,12 PLN </a:t>
            </a:r>
            <a:r>
              <a:rPr lang="pl-PL" sz="2000" spc="-1" dirty="0">
                <a:solidFill>
                  <a:srgbClr val="000000"/>
                </a:solidFill>
                <a:latin typeface="Calibri"/>
                <a:ea typeface="SimSun"/>
              </a:rPr>
              <a:t>dla alokacji z </a:t>
            </a:r>
            <a:r>
              <a:rPr lang="pl-PL" sz="2000" b="1" spc="-1" dirty="0">
                <a:solidFill>
                  <a:srgbClr val="000000"/>
                </a:solidFill>
                <a:latin typeface="Calibri"/>
                <a:ea typeface="SimSun"/>
              </a:rPr>
              <a:t>EFRR</a:t>
            </a:r>
            <a:r>
              <a:rPr lang="pl-PL" sz="2000" spc="-1" dirty="0">
                <a:solidFill>
                  <a:srgbClr val="000000"/>
                </a:solidFill>
                <a:latin typeface="Calibri"/>
                <a:ea typeface="SimSun"/>
              </a:rPr>
              <a:t> oraz </a:t>
            </a:r>
            <a:r>
              <a:rPr lang="pl-PL" sz="2000" b="1" spc="-1" dirty="0">
                <a:solidFill>
                  <a:srgbClr val="000000"/>
                </a:solidFill>
                <a:latin typeface="Calibri"/>
                <a:ea typeface="SimSun"/>
              </a:rPr>
              <a:t>24 687 600,65 PLN </a:t>
            </a:r>
            <a:r>
              <a:rPr lang="pl-PL" sz="2000" spc="-1" dirty="0">
                <a:solidFill>
                  <a:srgbClr val="000000"/>
                </a:solidFill>
                <a:latin typeface="Calibri"/>
                <a:ea typeface="SimSun"/>
              </a:rPr>
              <a:t>dla alokacji z </a:t>
            </a:r>
            <a:r>
              <a:rPr lang="pl-PL" sz="2000" b="1" spc="-1" dirty="0">
                <a:solidFill>
                  <a:srgbClr val="000000"/>
                </a:solidFill>
                <a:latin typeface="Calibri"/>
                <a:ea typeface="SimSun"/>
              </a:rPr>
              <a:t>EFS+</a:t>
            </a:r>
            <a:r>
              <a:rPr lang="pl-PL" sz="2000" spc="-1" dirty="0">
                <a:solidFill>
                  <a:srgbClr val="000000"/>
                </a:solidFill>
                <a:latin typeface="Calibri"/>
                <a:ea typeface="SimSu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339156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4645D7-C96C-E182-097F-6FE98A65FF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D60B76A-87BB-ECEE-625D-F5115A748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5359B176-668F-DF40-7DB6-5B52A3DFBB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4" y="0"/>
            <a:ext cx="12219838" cy="6857999"/>
          </a:xfrm>
        </p:spPr>
      </p:pic>
      <p:sp>
        <p:nvSpPr>
          <p:cNvPr id="3" name="Tytuł 3">
            <a:extLst>
              <a:ext uri="{FF2B5EF4-FFF2-40B4-BE49-F238E27FC236}">
                <a16:creationId xmlns:a16="http://schemas.microsoft.com/office/drawing/2014/main" id="{EC0BA470-429E-C25A-2F1E-2D9526B44E65}"/>
              </a:ext>
            </a:extLst>
          </p:cNvPr>
          <p:cNvSpPr txBox="1">
            <a:spLocks/>
          </p:cNvSpPr>
          <p:nvPr/>
        </p:nvSpPr>
        <p:spPr>
          <a:xfrm>
            <a:off x="264415" y="321979"/>
            <a:ext cx="11475734" cy="5078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3000" b="1" dirty="0">
                <a:solidFill>
                  <a:srgbClr val="210773"/>
                </a:solidFill>
                <a:latin typeface="Segoe UI Semibold" panose="020B0702040204020203" pitchFamily="34" charset="0"/>
                <a:ea typeface="Sans Serif Collection" panose="020B0502040504020204" pitchFamily="34" charset="0"/>
                <a:cs typeface="Segoe UI Semibold" panose="020B0702040204020203" pitchFamily="34" charset="0"/>
              </a:rPr>
              <a:t>Wyniki naboru cz. 2</a:t>
            </a:r>
          </a:p>
        </p:txBody>
      </p:sp>
      <p:sp>
        <p:nvSpPr>
          <p:cNvPr id="6" name="CustomShape 6">
            <a:extLst>
              <a:ext uri="{FF2B5EF4-FFF2-40B4-BE49-F238E27FC236}">
                <a16:creationId xmlns:a16="http://schemas.microsoft.com/office/drawing/2014/main" id="{6B6AB89F-9BE3-090B-AEC9-A9F6EB2DC780}"/>
              </a:ext>
            </a:extLst>
          </p:cNvPr>
          <p:cNvSpPr/>
          <p:nvPr/>
        </p:nvSpPr>
        <p:spPr>
          <a:xfrm>
            <a:off x="737553" y="1027906"/>
            <a:ext cx="10260000" cy="798765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pl-PL" sz="2000" spc="-1" dirty="0">
                <a:solidFill>
                  <a:srgbClr val="000000"/>
                </a:solidFill>
                <a:latin typeface="Calibri"/>
                <a:ea typeface="SimSun"/>
              </a:rPr>
              <a:t>Łączna wartość wnioskowanego dofinansowania z FEDS : </a:t>
            </a:r>
            <a:r>
              <a:rPr lang="pl-PL" sz="2000" b="1" spc="-1" dirty="0">
                <a:solidFill>
                  <a:srgbClr val="000000"/>
                </a:solidFill>
                <a:latin typeface="Calibri"/>
                <a:ea typeface="SimSun"/>
              </a:rPr>
              <a:t>334 523 910,69 PLN</a:t>
            </a:r>
            <a:r>
              <a:rPr lang="pl-PL" sz="2000" spc="-1" dirty="0">
                <a:solidFill>
                  <a:srgbClr val="000000"/>
                </a:solidFill>
                <a:latin typeface="Calibri"/>
                <a:ea typeface="SimSun"/>
              </a:rPr>
              <a:t>,  w tym:</a:t>
            </a:r>
          </a:p>
          <a:p>
            <a:pPr algn="just">
              <a:lnSpc>
                <a:spcPct val="115000"/>
              </a:lnSpc>
            </a:pPr>
            <a:r>
              <a:rPr lang="pl-PL" sz="2000" spc="-1" dirty="0">
                <a:solidFill>
                  <a:srgbClr val="000000"/>
                </a:solidFill>
                <a:latin typeface="Calibri"/>
                <a:ea typeface="SimSun"/>
              </a:rPr>
              <a:t> </a:t>
            </a:r>
            <a:r>
              <a:rPr lang="pl-PL" sz="2000" b="1" spc="-1" dirty="0">
                <a:solidFill>
                  <a:srgbClr val="000000"/>
                </a:solidFill>
                <a:latin typeface="Calibri"/>
                <a:ea typeface="SimSun"/>
              </a:rPr>
              <a:t>317 242 590,24 PLN </a:t>
            </a:r>
            <a:r>
              <a:rPr lang="pl-PL" sz="2000" spc="-1" dirty="0">
                <a:solidFill>
                  <a:srgbClr val="000000"/>
                </a:solidFill>
                <a:latin typeface="Calibri"/>
                <a:ea typeface="SimSun"/>
              </a:rPr>
              <a:t>z EFRR a </a:t>
            </a:r>
            <a:r>
              <a:rPr lang="pl-PL" sz="2000" b="1" spc="-1" dirty="0">
                <a:solidFill>
                  <a:srgbClr val="000000"/>
                </a:solidFill>
                <a:latin typeface="Calibri"/>
                <a:ea typeface="SimSun"/>
              </a:rPr>
              <a:t>17 281 320,45 PLN </a:t>
            </a:r>
            <a:r>
              <a:rPr lang="pl-PL" sz="2000" spc="-1" dirty="0">
                <a:solidFill>
                  <a:srgbClr val="000000"/>
                </a:solidFill>
                <a:latin typeface="Calibri"/>
                <a:ea typeface="SimSun"/>
              </a:rPr>
              <a:t>z EFS+.</a:t>
            </a:r>
          </a:p>
        </p:txBody>
      </p:sp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0D238E37-AA2B-88CA-4A82-FE1E5396F7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921132"/>
              </p:ext>
            </p:extLst>
          </p:nvPr>
        </p:nvGraphicFramePr>
        <p:xfrm>
          <a:off x="1530430" y="1904744"/>
          <a:ext cx="8943704" cy="47391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3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3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33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8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60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17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65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84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Typ działań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5" marR="10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Cel</a:t>
                      </a:r>
                      <a:endParaRPr lang="pl-PL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szczegółowy</a:t>
                      </a:r>
                      <a:endParaRPr lang="pl-PL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FEDS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5" marR="10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Alokacja</a:t>
                      </a:r>
                      <a:endParaRPr lang="pl-PL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w PLN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5" marR="10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Wnioskowane wsparcie w PLN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5" marR="10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Procent alokacji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5" marR="10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Liczba propozycji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5" marR="10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Fundusz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5" marR="1065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6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Efektywność energetyczna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5" marR="10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RSO2.1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5" marR="10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9 886 992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5" marR="10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30 169 436,06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5" marR="10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305,14%</a:t>
                      </a:r>
                      <a:endParaRPr lang="pl-PL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5" marR="10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11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5" marR="10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EFRR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5" marR="1065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57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Gospodarka-wodno-ściekowa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5" marR="10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RSO2.5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5" marR="10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71 201 164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5" marR="10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118 229 799,50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5" marR="10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166,05%</a:t>
                      </a:r>
                      <a:endParaRPr lang="pl-PL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5" marR="10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8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5" marR="10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EFRR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5" marR="1065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15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Ochrona przyrody i klimatu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5" marR="10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RSO2.7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5" marR="10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11 325 175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5" marR="10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17 801 070,10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5" marR="10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157,18%</a:t>
                      </a:r>
                      <a:endParaRPr lang="pl-PL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5" marR="10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11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5" marR="10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EFRR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5" marR="1065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26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Mobilność miejska i aglomeracyjna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5" marR="10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RSO2.8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5" marR="10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36 857 072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5" marR="10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35 840 529,27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5" marR="10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97,24%</a:t>
                      </a:r>
                      <a:endParaRPr lang="pl-PL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5" marR="10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7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5" marR="10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EFRR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5" marR="1065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10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Zrównoważony rozwój terytorialny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5" marR="10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RSO5.1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5" marR="10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53 411 170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5" marR="10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115 201 755,31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5" marR="10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215,68%</a:t>
                      </a:r>
                      <a:endParaRPr lang="pl-PL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5" marR="10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28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5" marR="10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EFRR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5" marR="1065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38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Dostęp do edukacji - w zakresie przedszkoli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5" marR="10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ESO4.6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5" marR="10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4 008 240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5" marR="10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2 627 045,00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5" marR="10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65,54%</a:t>
                      </a:r>
                      <a:endParaRPr lang="pl-PL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5" marR="10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4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5" marR="10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EFS+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5" marR="1065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40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Dostęp do edukacji - w zakresie szkół zawodowych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5" marR="10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ESO4.6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5" marR="10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6 454 135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5" marR="10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6 454 135,00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5" marR="10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100%</a:t>
                      </a:r>
                      <a:endParaRPr lang="pl-PL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5" marR="10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1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5" marR="10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EFS+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5" marR="1065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70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Usługi społeczne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5" marR="10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ESO4.11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5" marR="10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7 427 514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5" marR="10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6 292 142,50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5" marR="10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84,71%</a:t>
                      </a:r>
                      <a:endParaRPr lang="pl-PL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5" marR="10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1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5" marR="10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EFS+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65" marR="1065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7953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BDE9C0-2772-DA05-2E33-CA1A59C87E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91366ED-FB5A-BAAB-EC04-8B4C2A2E5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E1D90C3D-A8CA-9787-CA41-18CD1EEA82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19838" cy="6857999"/>
          </a:xfrm>
        </p:spPr>
      </p:pic>
      <p:sp>
        <p:nvSpPr>
          <p:cNvPr id="3" name="Tytuł 3">
            <a:extLst>
              <a:ext uri="{FF2B5EF4-FFF2-40B4-BE49-F238E27FC236}">
                <a16:creationId xmlns:a16="http://schemas.microsoft.com/office/drawing/2014/main" id="{03E8F200-7DB8-F368-55DD-09006AA189C1}"/>
              </a:ext>
            </a:extLst>
          </p:cNvPr>
          <p:cNvSpPr txBox="1">
            <a:spLocks/>
          </p:cNvSpPr>
          <p:nvPr/>
        </p:nvSpPr>
        <p:spPr>
          <a:xfrm>
            <a:off x="1271219" y="591446"/>
            <a:ext cx="10515600" cy="5078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000" b="1" dirty="0">
                <a:solidFill>
                  <a:srgbClr val="210773"/>
                </a:solidFill>
                <a:latin typeface="Segoe UI Semibold" panose="020B0702040204020203" pitchFamily="34" charset="0"/>
                <a:ea typeface="Sans Serif Collection" panose="020B0502040504020204" pitchFamily="34" charset="0"/>
                <a:cs typeface="Segoe UI Semibold" panose="020B0702040204020203" pitchFamily="34" charset="0"/>
              </a:rPr>
              <a:t>Przygotowanie instrumentu ZIT AJ </a:t>
            </a:r>
          </a:p>
        </p:txBody>
      </p:sp>
      <p:sp>
        <p:nvSpPr>
          <p:cNvPr id="4" name="Symbol zastępczy zawartości 4">
            <a:extLst>
              <a:ext uri="{FF2B5EF4-FFF2-40B4-BE49-F238E27FC236}">
                <a16:creationId xmlns:a16="http://schemas.microsoft.com/office/drawing/2014/main" id="{F9D7F9A3-E1DB-1A37-44DA-6A64B5288910}"/>
              </a:ext>
            </a:extLst>
          </p:cNvPr>
          <p:cNvSpPr txBox="1">
            <a:spLocks/>
          </p:cNvSpPr>
          <p:nvPr/>
        </p:nvSpPr>
        <p:spPr>
          <a:xfrm>
            <a:off x="852119" y="2055813"/>
            <a:ext cx="10515600" cy="4314001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Wstępne rozeznanie potrzeb – nabory fiszek projektowych do negocjacji programowych z IZ programu regionalnego i Rządem RP (do KPO)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Raport diagnostyczny obszaru AJ, zaktualizowany po pandemii COVID19 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Zespół ds. przygotowania Strategii ZIT AJ na lata 2021-2029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Opracowanie wizji i matrycy celów do Strategii ZIT AJ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Negocjacje programowe dot. przyszłości instrumentu ZIT AJ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Porozumienie terytorialne z IZ FEDS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Opracowanie Strategii ZIT AJ wraz z identyfikacją projektów do umieszczenia w Strategii ZIT AJ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Opiniowanie Strategii ZIT AJ i uzgadnianie fiszek projektowych z IZ</a:t>
            </a:r>
          </a:p>
        </p:txBody>
      </p:sp>
      <p:sp>
        <p:nvSpPr>
          <p:cNvPr id="6" name="Tytuł 3">
            <a:extLst>
              <a:ext uri="{FF2B5EF4-FFF2-40B4-BE49-F238E27FC236}">
                <a16:creationId xmlns:a16="http://schemas.microsoft.com/office/drawing/2014/main" id="{49B3379D-88E4-B4F7-6E0C-9D0995482EBA}"/>
              </a:ext>
            </a:extLst>
          </p:cNvPr>
          <p:cNvSpPr txBox="1">
            <a:spLocks/>
          </p:cNvSpPr>
          <p:nvPr/>
        </p:nvSpPr>
        <p:spPr>
          <a:xfrm>
            <a:off x="852119" y="1325598"/>
            <a:ext cx="11475734" cy="42473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400" dirty="0">
                <a:solidFill>
                  <a:schemeClr val="accent1"/>
                </a:solidFill>
                <a:latin typeface="Segoe UI Semibold" panose="020B0702040204020203" pitchFamily="34" charset="0"/>
                <a:ea typeface="Sans Serif Collection" panose="020B0502040504020204" pitchFamily="34" charset="0"/>
                <a:cs typeface="Segoe UI Semibold" panose="020B0702040204020203" pitchFamily="34" charset="0"/>
              </a:rPr>
              <a:t>Najważniejsze etapy</a:t>
            </a:r>
            <a:endParaRPr lang="pl-PL" sz="3000" dirty="0">
              <a:solidFill>
                <a:schemeClr val="accent1"/>
              </a:solidFill>
              <a:latin typeface="Segoe UI Semibold" panose="020B0702040204020203" pitchFamily="34" charset="0"/>
              <a:ea typeface="Sans Serif Collection" panose="020B0502040504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2225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0E5E7F-436C-D4CB-67F2-084629E8F5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17FEECF-0508-3A73-6BEB-EE2B098BC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84DA772A-E224-55DE-CA65-6D8950047D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4" y="0"/>
            <a:ext cx="12219838" cy="6857999"/>
          </a:xfrm>
        </p:spPr>
      </p:pic>
      <p:sp>
        <p:nvSpPr>
          <p:cNvPr id="3" name="Tytuł 3">
            <a:extLst>
              <a:ext uri="{FF2B5EF4-FFF2-40B4-BE49-F238E27FC236}">
                <a16:creationId xmlns:a16="http://schemas.microsoft.com/office/drawing/2014/main" id="{8107DF8C-F7B2-6D79-38AA-82B6FC013019}"/>
              </a:ext>
            </a:extLst>
          </p:cNvPr>
          <p:cNvSpPr txBox="1">
            <a:spLocks/>
          </p:cNvSpPr>
          <p:nvPr/>
        </p:nvSpPr>
        <p:spPr>
          <a:xfrm>
            <a:off x="264415" y="321979"/>
            <a:ext cx="11475734" cy="5078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3000" b="1" dirty="0">
                <a:solidFill>
                  <a:srgbClr val="210773"/>
                </a:solidFill>
                <a:latin typeface="Segoe UI Semibold" panose="020B0702040204020203" pitchFamily="34" charset="0"/>
                <a:ea typeface="Sans Serif Collection" panose="020B0502040504020204" pitchFamily="34" charset="0"/>
                <a:cs typeface="Segoe UI Semibold" panose="020B0702040204020203" pitchFamily="34" charset="0"/>
              </a:rPr>
              <a:t>Wyniki naboru cz. 3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288BE7E0-284E-10BF-7CA0-B7F2D57E22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0098050"/>
              </p:ext>
            </p:extLst>
          </p:nvPr>
        </p:nvGraphicFramePr>
        <p:xfrm>
          <a:off x="1225485" y="4450241"/>
          <a:ext cx="8624081" cy="11212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4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45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86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35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43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45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41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769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Typ działań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" marR="12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50" dirty="0">
                          <a:effectLst/>
                        </a:rPr>
                        <a:t>Działanie</a:t>
                      </a:r>
                      <a:endParaRPr lang="pl-PL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50" dirty="0" err="1">
                          <a:effectLst/>
                        </a:rPr>
                        <a:t>FEnIKS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" marR="12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Alokacja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w PLN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" marR="12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Wnioskowane wsparcie w PLN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" marR="12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Procent alokacji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" marR="12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Liczba propozycji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" marR="12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Fundusz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" marR="127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4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Transport miejski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" marR="12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spc="-15">
                          <a:effectLst/>
                        </a:rPr>
                        <a:t>FENX.03.01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" marR="12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180 000 000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" marR="12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183 205 904,15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" marR="12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101,78%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" marR="12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7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" marR="12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Fundusz Spójności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" marR="127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ustomShape 6">
            <a:extLst>
              <a:ext uri="{FF2B5EF4-FFF2-40B4-BE49-F238E27FC236}">
                <a16:creationId xmlns:a16="http://schemas.microsoft.com/office/drawing/2014/main" id="{0B13B69A-D789-9E1E-D4AE-18CFFF74F6A6}"/>
              </a:ext>
            </a:extLst>
          </p:cNvPr>
          <p:cNvSpPr/>
          <p:nvPr/>
        </p:nvSpPr>
        <p:spPr>
          <a:xfrm>
            <a:off x="610560" y="1072841"/>
            <a:ext cx="10260000" cy="3168645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altLang="pl-PL" sz="2000" spc="-1" dirty="0">
                <a:solidFill>
                  <a:srgbClr val="000000"/>
                </a:solidFill>
                <a:latin typeface="Calibri"/>
                <a:ea typeface="SimSun"/>
              </a:rPr>
              <a:t>7 formularzy zgłoszeniowych dla przedsięwzięć zgłoszonych do współfinansowania w ramach programu krajowego </a:t>
            </a:r>
            <a:r>
              <a:rPr lang="pl-PL" altLang="pl-PL" sz="2000" b="1" spc="-1" dirty="0">
                <a:solidFill>
                  <a:srgbClr val="000000"/>
                </a:solidFill>
                <a:latin typeface="Calibri"/>
                <a:ea typeface="SimSun"/>
              </a:rPr>
              <a:t>Fundusze Europejskie na Infrastrukturę, Klimat i Środowisko 2021-2027 (</a:t>
            </a:r>
            <a:r>
              <a:rPr lang="pl-PL" altLang="pl-PL" sz="2000" b="1" spc="-1" dirty="0" err="1">
                <a:solidFill>
                  <a:srgbClr val="000000"/>
                </a:solidFill>
                <a:latin typeface="Calibri"/>
                <a:ea typeface="SimSun"/>
              </a:rPr>
              <a:t>FEnIKS</a:t>
            </a:r>
            <a:r>
              <a:rPr lang="pl-PL" altLang="pl-PL" sz="2000" b="1" spc="-1" dirty="0">
                <a:solidFill>
                  <a:srgbClr val="000000"/>
                </a:solidFill>
                <a:latin typeface="Calibri"/>
                <a:ea typeface="SimSun"/>
              </a:rPr>
              <a:t>).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altLang="pl-PL" sz="2000" b="1" spc="-1" dirty="0">
              <a:solidFill>
                <a:srgbClr val="000000"/>
              </a:solidFill>
              <a:latin typeface="Calibri"/>
              <a:ea typeface="SimSun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altLang="pl-PL" sz="2000" spc="-1" dirty="0">
                <a:solidFill>
                  <a:srgbClr val="000000"/>
                </a:solidFill>
                <a:latin typeface="Calibri"/>
                <a:ea typeface="SimSun"/>
              </a:rPr>
              <a:t>Łączna wartość przedsięwzięć dotyczących programu </a:t>
            </a:r>
            <a:r>
              <a:rPr lang="pl-PL" altLang="pl-PL" sz="2000" spc="-1" dirty="0" err="1">
                <a:solidFill>
                  <a:srgbClr val="000000"/>
                </a:solidFill>
                <a:latin typeface="Calibri"/>
                <a:ea typeface="SimSun"/>
              </a:rPr>
              <a:t>FENiKS</a:t>
            </a:r>
            <a:r>
              <a:rPr lang="pl-PL" altLang="pl-PL" sz="2000" spc="-1" dirty="0">
                <a:solidFill>
                  <a:srgbClr val="000000"/>
                </a:solidFill>
                <a:latin typeface="Calibri"/>
                <a:ea typeface="SimSun"/>
              </a:rPr>
              <a:t> zgłoszonych w ramach naboru: </a:t>
            </a:r>
            <a:r>
              <a:rPr lang="pl-PL" altLang="pl-PL" sz="2000" b="1" spc="-1" dirty="0">
                <a:solidFill>
                  <a:srgbClr val="000000"/>
                </a:solidFill>
                <a:latin typeface="Calibri"/>
                <a:ea typeface="SimSun"/>
              </a:rPr>
              <a:t>246 274 699,53 PLN</a:t>
            </a:r>
            <a:r>
              <a:rPr lang="pl-PL" altLang="pl-PL" sz="2000" spc="-1" dirty="0">
                <a:solidFill>
                  <a:srgbClr val="000000"/>
                </a:solidFill>
                <a:latin typeface="Calibri"/>
                <a:ea typeface="SimSun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altLang="pl-PL" sz="2000" spc="-1" dirty="0">
              <a:solidFill>
                <a:srgbClr val="000000"/>
              </a:solidFill>
              <a:latin typeface="Calibri"/>
              <a:ea typeface="SimSun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altLang="pl-PL" sz="2000" spc="-1" dirty="0">
                <a:solidFill>
                  <a:srgbClr val="000000"/>
                </a:solidFill>
                <a:latin typeface="Calibri"/>
                <a:ea typeface="SimSun"/>
              </a:rPr>
              <a:t>Łączna wartość wnioskowanego dofinansowania z Funduszu Spójności w ramach programu </a:t>
            </a:r>
            <a:r>
              <a:rPr lang="pl-PL" altLang="pl-PL" sz="2000" spc="-1" dirty="0" err="1">
                <a:solidFill>
                  <a:srgbClr val="000000"/>
                </a:solidFill>
                <a:latin typeface="Calibri"/>
                <a:ea typeface="SimSun"/>
              </a:rPr>
              <a:t>FEnIKS</a:t>
            </a:r>
            <a:r>
              <a:rPr lang="pl-PL" altLang="pl-PL" sz="2000" spc="-1" dirty="0">
                <a:solidFill>
                  <a:srgbClr val="000000"/>
                </a:solidFill>
                <a:latin typeface="Calibri"/>
                <a:ea typeface="SimSun"/>
              </a:rPr>
              <a:t> wyniosła: </a:t>
            </a:r>
            <a:r>
              <a:rPr lang="pl-PL" altLang="pl-PL" sz="2000" b="1" spc="-1" dirty="0">
                <a:solidFill>
                  <a:srgbClr val="000000"/>
                </a:solidFill>
                <a:latin typeface="Calibri"/>
                <a:ea typeface="SimSun"/>
              </a:rPr>
              <a:t>183 205 904,15 PLN</a:t>
            </a:r>
            <a:r>
              <a:rPr lang="pl-PL" altLang="pl-PL" sz="2000" spc="-1" dirty="0">
                <a:solidFill>
                  <a:srgbClr val="000000"/>
                </a:solidFill>
                <a:latin typeface="Calibri"/>
                <a:ea typeface="SimSun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altLang="pl-PL" sz="2000" spc="-1" dirty="0">
              <a:solidFill>
                <a:srgbClr val="000000"/>
              </a:solidFill>
              <a:latin typeface="Calibri"/>
              <a:ea typeface="SimSun"/>
            </a:endParaRPr>
          </a:p>
        </p:txBody>
      </p:sp>
    </p:spTree>
    <p:extLst>
      <p:ext uri="{BB962C8B-B14F-4D97-AF65-F5344CB8AC3E}">
        <p14:creationId xmlns:p14="http://schemas.microsoft.com/office/powerpoint/2010/main" val="39706200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7BFDAB-1051-7A8E-53C6-DA3694E592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62A08AC-9936-F2A7-21A5-3439066C3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9FB6FC66-F12E-F367-ABB8-B91CA4AD5C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4" y="0"/>
            <a:ext cx="12219838" cy="6857999"/>
          </a:xfrm>
        </p:spPr>
      </p:pic>
      <p:sp>
        <p:nvSpPr>
          <p:cNvPr id="3" name="Tytuł 3">
            <a:extLst>
              <a:ext uri="{FF2B5EF4-FFF2-40B4-BE49-F238E27FC236}">
                <a16:creationId xmlns:a16="http://schemas.microsoft.com/office/drawing/2014/main" id="{D8C9B824-EEDA-C102-3C9D-4F1A6F781B43}"/>
              </a:ext>
            </a:extLst>
          </p:cNvPr>
          <p:cNvSpPr txBox="1">
            <a:spLocks/>
          </p:cNvSpPr>
          <p:nvPr/>
        </p:nvSpPr>
        <p:spPr>
          <a:xfrm>
            <a:off x="264415" y="321979"/>
            <a:ext cx="11475734" cy="5078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3000" b="1" dirty="0">
                <a:solidFill>
                  <a:srgbClr val="210773"/>
                </a:solidFill>
                <a:latin typeface="Segoe UI Semibold" panose="020B0702040204020203" pitchFamily="34" charset="0"/>
                <a:ea typeface="Sans Serif Collection" panose="020B0502040504020204" pitchFamily="34" charset="0"/>
                <a:cs typeface="Segoe UI Semibold" panose="020B0702040204020203" pitchFamily="34" charset="0"/>
              </a:rPr>
              <a:t>Refleksje po naborze</a:t>
            </a:r>
          </a:p>
        </p:txBody>
      </p:sp>
      <p:sp>
        <p:nvSpPr>
          <p:cNvPr id="7" name="CustomShape 6">
            <a:extLst>
              <a:ext uri="{FF2B5EF4-FFF2-40B4-BE49-F238E27FC236}">
                <a16:creationId xmlns:a16="http://schemas.microsoft.com/office/drawing/2014/main" id="{26B6D8B6-087E-115C-3770-229BB2C041C1}"/>
              </a:ext>
            </a:extLst>
          </p:cNvPr>
          <p:cNvSpPr/>
          <p:nvPr/>
        </p:nvSpPr>
        <p:spPr>
          <a:xfrm>
            <a:off x="872282" y="1117372"/>
            <a:ext cx="10260000" cy="5121487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2000" spc="-1" dirty="0">
                <a:solidFill>
                  <a:srgbClr val="000000"/>
                </a:solidFill>
                <a:latin typeface="Calibri"/>
                <a:ea typeface="SimSun"/>
              </a:rPr>
              <a:t>Limity spowodowały: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spc="-1" dirty="0">
                <a:solidFill>
                  <a:srgbClr val="000000"/>
                </a:solidFill>
                <a:latin typeface="Calibri"/>
                <a:ea typeface="SimSun"/>
              </a:rPr>
              <a:t>Zgłoszenie rozsądnej ilości propozycji (nie za dużej), mimo otwartego charakteru naboru.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spc="-1" dirty="0">
                <a:solidFill>
                  <a:srgbClr val="000000"/>
                </a:solidFill>
                <a:latin typeface="Calibri"/>
                <a:ea typeface="SimSun"/>
              </a:rPr>
              <a:t>Wzrósł w zgłoszeniach udział w projektów partnerskich.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spc="-1" dirty="0">
                <a:solidFill>
                  <a:srgbClr val="000000"/>
                </a:solidFill>
                <a:latin typeface="Calibri"/>
                <a:ea typeface="SimSun"/>
              </a:rPr>
              <a:t>Wnioskodawcy staranniej wybierali propozycje projektów zgłaszane do Strategii ZIT AJ.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spc="-1" dirty="0">
                <a:solidFill>
                  <a:srgbClr val="000000"/>
                </a:solidFill>
                <a:latin typeface="Calibri"/>
                <a:ea typeface="SimSun"/>
              </a:rPr>
              <a:t>Maksymalne przekroczenie limitu alokacji wyniosło 305% i dotyczyło najmniejszej części alokacji w naborze dotyczącym działania, gdzie identyfikowano jedno z największych zapotrzebowanie (termomodernizacja budynków publicznych).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spc="-1" dirty="0">
                <a:solidFill>
                  <a:srgbClr val="000000"/>
                </a:solidFill>
                <a:latin typeface="Calibri"/>
                <a:ea typeface="SimSun"/>
              </a:rPr>
              <a:t>Wymóg </a:t>
            </a:r>
            <a:r>
              <a:rPr lang="pl-PL" sz="2000" spc="-1" dirty="0" err="1">
                <a:solidFill>
                  <a:srgbClr val="000000"/>
                </a:solidFill>
                <a:latin typeface="Calibri"/>
                <a:ea typeface="SimSun"/>
              </a:rPr>
              <a:t>priorytetyzacji</a:t>
            </a:r>
            <a:r>
              <a:rPr lang="pl-PL" sz="2000" spc="-1" dirty="0">
                <a:solidFill>
                  <a:srgbClr val="000000"/>
                </a:solidFill>
                <a:latin typeface="Calibri"/>
                <a:ea typeface="SimSun"/>
              </a:rPr>
              <a:t> projektów z obszaru jednej gminy ułatwił selekcję projektów i przedstawienie rekomendacji listy projektów do umieszczenia w Strategii ZIT AJ. Zarekomendowana lista nie uległa zasadniczo modyfikacjom w toku prac Komitetu Sterującego ZIT AJ. Do kształtu listy po rekomendacji zgłoszono zaledwie 2 uwagi. </a:t>
            </a:r>
          </a:p>
        </p:txBody>
      </p:sp>
    </p:spTree>
    <p:extLst>
      <p:ext uri="{BB962C8B-B14F-4D97-AF65-F5344CB8AC3E}">
        <p14:creationId xmlns:p14="http://schemas.microsoft.com/office/powerpoint/2010/main" val="3280747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3B5190-01D7-EC60-7358-BBC020A047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43B9532-E284-7A8E-C6F8-6DFB41593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1BC9A569-E649-83E3-58C0-F01619027D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19838" cy="6857999"/>
          </a:xfrm>
        </p:spPr>
      </p:pic>
      <p:sp>
        <p:nvSpPr>
          <p:cNvPr id="3" name="Tytuł 3">
            <a:extLst>
              <a:ext uri="{FF2B5EF4-FFF2-40B4-BE49-F238E27FC236}">
                <a16:creationId xmlns:a16="http://schemas.microsoft.com/office/drawing/2014/main" id="{FD51FC36-1E9B-F0F4-39C1-EC4E30D4104B}"/>
              </a:ext>
            </a:extLst>
          </p:cNvPr>
          <p:cNvSpPr txBox="1">
            <a:spLocks/>
          </p:cNvSpPr>
          <p:nvPr/>
        </p:nvSpPr>
        <p:spPr>
          <a:xfrm>
            <a:off x="1093510" y="468162"/>
            <a:ext cx="10693309" cy="5078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000" b="1" dirty="0">
                <a:solidFill>
                  <a:srgbClr val="210773"/>
                </a:solidFill>
                <a:latin typeface="Segoe UI Semibold" panose="020B0702040204020203" pitchFamily="34" charset="0"/>
                <a:ea typeface="Sans Serif Collection" panose="020B0502040504020204" pitchFamily="34" charset="0"/>
                <a:cs typeface="Segoe UI Semibold" panose="020B0702040204020203" pitchFamily="34" charset="0"/>
              </a:rPr>
              <a:t>Dalsze działania po naborze</a:t>
            </a:r>
          </a:p>
        </p:txBody>
      </p:sp>
      <p:sp>
        <p:nvSpPr>
          <p:cNvPr id="4" name="Symbol zastępczy zawartości 4">
            <a:extLst>
              <a:ext uri="{FF2B5EF4-FFF2-40B4-BE49-F238E27FC236}">
                <a16:creationId xmlns:a16="http://schemas.microsoft.com/office/drawing/2014/main" id="{32755981-0AD9-5BFF-0525-AD6FB6971947}"/>
              </a:ext>
            </a:extLst>
          </p:cNvPr>
          <p:cNvSpPr txBox="1">
            <a:spLocks/>
          </p:cNvSpPr>
          <p:nvPr/>
        </p:nvSpPr>
        <p:spPr>
          <a:xfrm>
            <a:off x="560416" y="4470387"/>
            <a:ext cx="10515600" cy="1806648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wolne środki – różnice kursowe, alokacja w €, projekty w PLN</a:t>
            </a:r>
          </a:p>
          <a:p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harmonogram, aplikowanie, kontraktacja, realizacja</a:t>
            </a:r>
          </a:p>
          <a:p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brak dostępu do CST2021, raportowanie IZ raz na pół roku</a:t>
            </a:r>
          </a:p>
          <a:p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różny poziom rzetelności danych zwrotnych od beneficjentów</a:t>
            </a:r>
          </a:p>
        </p:txBody>
      </p:sp>
      <p:sp>
        <p:nvSpPr>
          <p:cNvPr id="6" name="Tytuł 3">
            <a:extLst>
              <a:ext uri="{FF2B5EF4-FFF2-40B4-BE49-F238E27FC236}">
                <a16:creationId xmlns:a16="http://schemas.microsoft.com/office/drawing/2014/main" id="{E469E9F5-A465-19B9-8182-B0208056FD2B}"/>
              </a:ext>
            </a:extLst>
          </p:cNvPr>
          <p:cNvSpPr txBox="1">
            <a:spLocks/>
          </p:cNvSpPr>
          <p:nvPr/>
        </p:nvSpPr>
        <p:spPr>
          <a:xfrm>
            <a:off x="560416" y="4017956"/>
            <a:ext cx="11475734" cy="4801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800" dirty="0">
                <a:solidFill>
                  <a:schemeClr val="accent1"/>
                </a:solidFill>
                <a:latin typeface="Segoe UI Semibold" panose="020B0702040204020203" pitchFamily="34" charset="0"/>
                <a:ea typeface="Sans Serif Collection" panose="020B0502040504020204" pitchFamily="34" charset="0"/>
                <a:cs typeface="Segoe UI Semibold" panose="020B0702040204020203" pitchFamily="34" charset="0"/>
              </a:rPr>
              <a:t>Monitoring</a:t>
            </a:r>
            <a:endParaRPr lang="pl-PL" sz="3000" dirty="0">
              <a:solidFill>
                <a:schemeClr val="accent1"/>
              </a:solidFill>
              <a:latin typeface="Segoe UI Semibold" panose="020B0702040204020203" pitchFamily="34" charset="0"/>
              <a:ea typeface="Sans Serif Collection" panose="020B0502040504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9" name="Symbol zastępczy zawartości 4">
            <a:extLst>
              <a:ext uri="{FF2B5EF4-FFF2-40B4-BE49-F238E27FC236}">
                <a16:creationId xmlns:a16="http://schemas.microsoft.com/office/drawing/2014/main" id="{45DA8F7B-AA75-441E-A5DD-1E87782E7113}"/>
              </a:ext>
            </a:extLst>
          </p:cNvPr>
          <p:cNvSpPr txBox="1">
            <a:spLocks/>
          </p:cNvSpPr>
          <p:nvPr/>
        </p:nvSpPr>
        <p:spPr>
          <a:xfrm>
            <a:off x="546497" y="1896567"/>
            <a:ext cx="10515600" cy="1806648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zmiany w toku przygotowań projektu</a:t>
            </a:r>
          </a:p>
          <a:p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interpretacje zapisów programowych</a:t>
            </a:r>
          </a:p>
          <a:p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opóźnienia aplikacyjne – ze strony instytucji lub wnioskodawcy</a:t>
            </a:r>
          </a:p>
          <a:p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siła wyższa (np. powódź)</a:t>
            </a:r>
          </a:p>
        </p:txBody>
      </p:sp>
      <p:sp>
        <p:nvSpPr>
          <p:cNvPr id="10" name="Tytuł 3">
            <a:extLst>
              <a:ext uri="{FF2B5EF4-FFF2-40B4-BE49-F238E27FC236}">
                <a16:creationId xmlns:a16="http://schemas.microsoft.com/office/drawing/2014/main" id="{2DF8E398-54EF-E8FA-1D9F-D79AE4E722E6}"/>
              </a:ext>
            </a:extLst>
          </p:cNvPr>
          <p:cNvSpPr txBox="1">
            <a:spLocks/>
          </p:cNvSpPr>
          <p:nvPr/>
        </p:nvSpPr>
        <p:spPr>
          <a:xfrm>
            <a:off x="546497" y="1410937"/>
            <a:ext cx="11475734" cy="42473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400" dirty="0">
                <a:solidFill>
                  <a:schemeClr val="accent1"/>
                </a:solidFill>
                <a:latin typeface="Segoe UI Semibold" panose="020B0702040204020203" pitchFamily="34" charset="0"/>
                <a:ea typeface="Sans Serif Collection" panose="020B0502040504020204" pitchFamily="34" charset="0"/>
                <a:cs typeface="Segoe UI Semibold" panose="020B0702040204020203" pitchFamily="34" charset="0"/>
              </a:rPr>
              <a:t>Opiniowanie Strategii ZIT AJ i fiszek projektowych z właściwą IZ </a:t>
            </a:r>
            <a:endParaRPr lang="pl-PL" sz="3000" dirty="0">
              <a:solidFill>
                <a:schemeClr val="accent1"/>
              </a:solidFill>
              <a:latin typeface="Segoe UI Semibold" panose="020B0702040204020203" pitchFamily="34" charset="0"/>
              <a:ea typeface="Sans Serif Collection" panose="020B0502040504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2094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3D51C3-8CDA-BFA7-7B64-0CF5FF50F8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C20DC77-A2C7-4F13-6392-B1254616A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AA7AC38D-9586-FC4E-CEC3-37EEFABFBD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19838" cy="6857999"/>
          </a:xfrm>
        </p:spPr>
      </p:pic>
      <p:sp>
        <p:nvSpPr>
          <p:cNvPr id="3" name="Tytuł 3">
            <a:extLst>
              <a:ext uri="{FF2B5EF4-FFF2-40B4-BE49-F238E27FC236}">
                <a16:creationId xmlns:a16="http://schemas.microsoft.com/office/drawing/2014/main" id="{A76C6EDF-0190-6B4A-D74F-F7595FB3702C}"/>
              </a:ext>
            </a:extLst>
          </p:cNvPr>
          <p:cNvSpPr txBox="1">
            <a:spLocks/>
          </p:cNvSpPr>
          <p:nvPr/>
        </p:nvSpPr>
        <p:spPr>
          <a:xfrm>
            <a:off x="1093510" y="468162"/>
            <a:ext cx="10693309" cy="5078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000" b="1" dirty="0">
                <a:solidFill>
                  <a:srgbClr val="210773"/>
                </a:solidFill>
                <a:latin typeface="Segoe UI Semibold" panose="020B0702040204020203" pitchFamily="34" charset="0"/>
                <a:ea typeface="Sans Serif Collection" panose="020B0502040504020204" pitchFamily="34" charset="0"/>
                <a:cs typeface="Segoe UI Semibold" panose="020B0702040204020203" pitchFamily="34" charset="0"/>
              </a:rPr>
              <a:t>Czynniki ryzyka</a:t>
            </a:r>
          </a:p>
        </p:txBody>
      </p:sp>
      <p:sp>
        <p:nvSpPr>
          <p:cNvPr id="9" name="Symbol zastępczy zawartości 4">
            <a:extLst>
              <a:ext uri="{FF2B5EF4-FFF2-40B4-BE49-F238E27FC236}">
                <a16:creationId xmlns:a16="http://schemas.microsoft.com/office/drawing/2014/main" id="{78034253-C414-FD5D-AB37-CE3A8FAD387B}"/>
              </a:ext>
            </a:extLst>
          </p:cNvPr>
          <p:cNvSpPr txBox="1">
            <a:spLocks/>
          </p:cNvSpPr>
          <p:nvPr/>
        </p:nvSpPr>
        <p:spPr>
          <a:xfrm>
            <a:off x="560416" y="1988500"/>
            <a:ext cx="10515600" cy="4057521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inflacja, wzrost kosztów, wynagrodzeń itd. – im dłużej trwa proces, tym skutki są mocniej odczuwalne</a:t>
            </a:r>
          </a:p>
          <a:p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brak środków na zwiększenia wartości projektów</a:t>
            </a:r>
          </a:p>
          <a:p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niechęć wnioskodawców do rozpoczynania projektu przed aplikowaniem lub wyborem do dofinansowania</a:t>
            </a:r>
          </a:p>
          <a:p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zmiana koncepcji rozwojowych lub priorytetów inwestycyjnych</a:t>
            </a:r>
          </a:p>
          <a:p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zmiany osób decyzyjnych np. po wyborach samorządowych 2023 r. , w ZIT AJ zmiana 11 włodarzy na 26 JST</a:t>
            </a:r>
          </a:p>
          <a:p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dopóki ostatni projekt niekonkurencyjny nie zostanie złożony trudności z uruchomieniem rezerwy na zwiększenia dofinansowania.</a:t>
            </a:r>
          </a:p>
        </p:txBody>
      </p:sp>
      <p:sp>
        <p:nvSpPr>
          <p:cNvPr id="10" name="Tytuł 3">
            <a:extLst>
              <a:ext uri="{FF2B5EF4-FFF2-40B4-BE49-F238E27FC236}">
                <a16:creationId xmlns:a16="http://schemas.microsoft.com/office/drawing/2014/main" id="{FA113B75-3E0B-8AC6-6631-9155A96FBC1A}"/>
              </a:ext>
            </a:extLst>
          </p:cNvPr>
          <p:cNvSpPr txBox="1">
            <a:spLocks/>
          </p:cNvSpPr>
          <p:nvPr/>
        </p:nvSpPr>
        <p:spPr>
          <a:xfrm>
            <a:off x="546497" y="1012507"/>
            <a:ext cx="11475734" cy="75713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400" dirty="0">
                <a:solidFill>
                  <a:schemeClr val="accent1"/>
                </a:solidFill>
                <a:latin typeface="Segoe UI Semibold" panose="020B0702040204020203" pitchFamily="34" charset="0"/>
                <a:ea typeface="Sans Serif Collection" panose="020B0502040504020204" pitchFamily="34" charset="0"/>
                <a:cs typeface="Segoe UI Semibold" panose="020B0702040204020203" pitchFamily="34" charset="0"/>
              </a:rPr>
              <a:t>Długotrwałość procesu przygotowania, wyboru i realizacji projektu wybieranego w trybie niekonkurencyjnym</a:t>
            </a:r>
            <a:endParaRPr lang="pl-PL" sz="3000" dirty="0">
              <a:solidFill>
                <a:schemeClr val="accent1"/>
              </a:solidFill>
              <a:latin typeface="Segoe UI Semibold" panose="020B0702040204020203" pitchFamily="34" charset="0"/>
              <a:ea typeface="Sans Serif Collection" panose="020B0502040504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31568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92E069-D645-6F34-89D0-6033C16A3A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B6ACB7-070D-C8F0-9747-9F37228C3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C80A0F1A-FE64-0FD8-BDA8-AC91DE911F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19838" cy="6857999"/>
          </a:xfrm>
        </p:spPr>
      </p:pic>
      <p:sp>
        <p:nvSpPr>
          <p:cNvPr id="3" name="Tytuł 3">
            <a:extLst>
              <a:ext uri="{FF2B5EF4-FFF2-40B4-BE49-F238E27FC236}">
                <a16:creationId xmlns:a16="http://schemas.microsoft.com/office/drawing/2014/main" id="{67C65EC8-B81B-B6EA-D4CC-C5281CEB74BF}"/>
              </a:ext>
            </a:extLst>
          </p:cNvPr>
          <p:cNvSpPr txBox="1">
            <a:spLocks/>
          </p:cNvSpPr>
          <p:nvPr/>
        </p:nvSpPr>
        <p:spPr>
          <a:xfrm>
            <a:off x="1093510" y="468162"/>
            <a:ext cx="10693309" cy="5078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000" b="1" dirty="0">
                <a:solidFill>
                  <a:srgbClr val="210773"/>
                </a:solidFill>
                <a:latin typeface="Segoe UI Semibold" panose="020B0702040204020203" pitchFamily="34" charset="0"/>
                <a:ea typeface="Sans Serif Collection" panose="020B0502040504020204" pitchFamily="34" charset="0"/>
                <a:cs typeface="Segoe UI Semibold" panose="020B0702040204020203" pitchFamily="34" charset="0"/>
              </a:rPr>
              <a:t>Ryzyko kursowe</a:t>
            </a:r>
          </a:p>
        </p:txBody>
      </p:sp>
      <p:sp>
        <p:nvSpPr>
          <p:cNvPr id="10" name="Tytuł 3">
            <a:extLst>
              <a:ext uri="{FF2B5EF4-FFF2-40B4-BE49-F238E27FC236}">
                <a16:creationId xmlns:a16="http://schemas.microsoft.com/office/drawing/2014/main" id="{32B514D2-3E30-8FBE-EFAC-97E119003214}"/>
              </a:ext>
            </a:extLst>
          </p:cNvPr>
          <p:cNvSpPr txBox="1">
            <a:spLocks/>
          </p:cNvSpPr>
          <p:nvPr/>
        </p:nvSpPr>
        <p:spPr>
          <a:xfrm>
            <a:off x="1093510" y="1245229"/>
            <a:ext cx="10260290" cy="474591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400" dirty="0">
                <a:solidFill>
                  <a:schemeClr val="accent1"/>
                </a:solidFill>
                <a:latin typeface="Segoe UI Semibold" panose="020B0702040204020203" pitchFamily="34" charset="0"/>
                <a:ea typeface="Sans Serif Collection" panose="020B0502040504020204" pitchFamily="34" charset="0"/>
                <a:cs typeface="Segoe UI Semibold" panose="020B0702040204020203" pitchFamily="34" charset="0"/>
              </a:rPr>
              <a:t>Alokacja w EURO.</a:t>
            </a:r>
          </a:p>
          <a:p>
            <a:endParaRPr lang="pl-PL" sz="2400" dirty="0">
              <a:solidFill>
                <a:schemeClr val="accent1"/>
              </a:solidFill>
              <a:latin typeface="Segoe UI Semibold" panose="020B0702040204020203" pitchFamily="34" charset="0"/>
              <a:ea typeface="Sans Serif Collection" panose="020B0502040504020204" pitchFamily="34" charset="0"/>
              <a:cs typeface="Segoe UI Semibold" panose="020B0702040204020203" pitchFamily="34" charset="0"/>
            </a:endParaRPr>
          </a:p>
          <a:p>
            <a:r>
              <a:rPr lang="pl-PL" sz="2400" dirty="0">
                <a:solidFill>
                  <a:schemeClr val="accent1"/>
                </a:solidFill>
                <a:latin typeface="Segoe UI Semibold" panose="020B0702040204020203" pitchFamily="34" charset="0"/>
                <a:ea typeface="Sans Serif Collection" panose="020B0502040504020204" pitchFamily="34" charset="0"/>
                <a:cs typeface="Segoe UI Semibold" panose="020B0702040204020203" pitchFamily="34" charset="0"/>
              </a:rPr>
              <a:t>Projekty zidentyfikowane w Strategii ZIT AJ z wartościami w PLN.</a:t>
            </a:r>
          </a:p>
          <a:p>
            <a:endParaRPr lang="pl-PL" sz="2400" dirty="0">
              <a:solidFill>
                <a:schemeClr val="accent1"/>
              </a:solidFill>
              <a:latin typeface="Segoe UI Semibold" panose="020B0702040204020203" pitchFamily="34" charset="0"/>
              <a:ea typeface="Sans Serif Collection" panose="020B0502040504020204" pitchFamily="34" charset="0"/>
              <a:cs typeface="Segoe UI Semibold" panose="020B0702040204020203" pitchFamily="34" charset="0"/>
            </a:endParaRPr>
          </a:p>
          <a:p>
            <a:r>
              <a:rPr lang="pl-PL" sz="2400" dirty="0">
                <a:solidFill>
                  <a:schemeClr val="accent1"/>
                </a:solidFill>
                <a:latin typeface="Segoe UI Semibold" panose="020B0702040204020203" pitchFamily="34" charset="0"/>
                <a:ea typeface="Sans Serif Collection" panose="020B0502040504020204" pitchFamily="34" charset="0"/>
                <a:cs typeface="Segoe UI Semibold" panose="020B0702040204020203" pitchFamily="34" charset="0"/>
              </a:rPr>
              <a:t>Różnice kursowe.</a:t>
            </a:r>
          </a:p>
          <a:p>
            <a:endParaRPr lang="pl-PL" sz="2400" dirty="0">
              <a:solidFill>
                <a:schemeClr val="accent1"/>
              </a:solidFill>
              <a:latin typeface="Segoe UI Semibold" panose="020B0702040204020203" pitchFamily="34" charset="0"/>
              <a:ea typeface="Sans Serif Collection" panose="020B0502040504020204" pitchFamily="34" charset="0"/>
              <a:cs typeface="Segoe UI Semibold" panose="020B0702040204020203" pitchFamily="34" charset="0"/>
            </a:endParaRPr>
          </a:p>
          <a:p>
            <a:r>
              <a:rPr lang="pl-PL" sz="2400" dirty="0">
                <a:solidFill>
                  <a:schemeClr val="accent1"/>
                </a:solidFill>
                <a:latin typeface="Segoe UI Semibold" panose="020B0702040204020203" pitchFamily="34" charset="0"/>
                <a:ea typeface="Sans Serif Collection" panose="020B0502040504020204" pitchFamily="34" charset="0"/>
                <a:cs typeface="Segoe UI Semibold" panose="020B0702040204020203" pitchFamily="34" charset="0"/>
              </a:rPr>
              <a:t>Niepewność, ile środków będzie dostępnych dla projektów z końca listy.</a:t>
            </a:r>
          </a:p>
          <a:p>
            <a:endParaRPr lang="pl-PL" sz="2400" dirty="0">
              <a:solidFill>
                <a:schemeClr val="accent1"/>
              </a:solidFill>
              <a:latin typeface="Segoe UI Semibold" panose="020B0702040204020203" pitchFamily="34" charset="0"/>
              <a:ea typeface="Sans Serif Collection" panose="020B0502040504020204" pitchFamily="34" charset="0"/>
              <a:cs typeface="Segoe UI Semibold" panose="020B0702040204020203" pitchFamily="34" charset="0"/>
            </a:endParaRPr>
          </a:p>
          <a:p>
            <a:r>
              <a:rPr lang="pl-PL" sz="2400" dirty="0">
                <a:solidFill>
                  <a:schemeClr val="accent1"/>
                </a:solidFill>
                <a:latin typeface="Segoe UI Semibold" panose="020B0702040204020203" pitchFamily="34" charset="0"/>
                <a:ea typeface="Sans Serif Collection" panose="020B0502040504020204" pitchFamily="34" charset="0"/>
                <a:cs typeface="Segoe UI Semibold" panose="020B0702040204020203" pitchFamily="34" charset="0"/>
              </a:rPr>
              <a:t>Brak „wolnych środków” do momentu ogłoszenia ostatniego naboru w danym działaniu.</a:t>
            </a:r>
          </a:p>
          <a:p>
            <a:endParaRPr lang="pl-PL" sz="2400" dirty="0">
              <a:solidFill>
                <a:schemeClr val="accent1"/>
              </a:solidFill>
              <a:latin typeface="Segoe UI Semibold" panose="020B0702040204020203" pitchFamily="34" charset="0"/>
              <a:ea typeface="Sans Serif Collection" panose="020B0502040504020204" pitchFamily="34" charset="0"/>
              <a:cs typeface="Segoe UI Semibold" panose="020B0702040204020203" pitchFamily="34" charset="0"/>
            </a:endParaRPr>
          </a:p>
          <a:p>
            <a:r>
              <a:rPr lang="pl-PL" sz="2400" dirty="0">
                <a:solidFill>
                  <a:schemeClr val="accent1"/>
                </a:solidFill>
                <a:latin typeface="Segoe UI Semibold" panose="020B0702040204020203" pitchFamily="34" charset="0"/>
                <a:ea typeface="Sans Serif Collection" panose="020B0502040504020204" pitchFamily="34" charset="0"/>
                <a:cs typeface="Segoe UI Semibold" panose="020B0702040204020203" pitchFamily="34" charset="0"/>
              </a:rPr>
              <a:t>Synchroniczność i „kaskadowość” wdrażania projektów – ograniczone możliwości zwiększenia wartości projektów np. po rozstrzygnięciach przetargowych.</a:t>
            </a:r>
            <a:endParaRPr lang="pl-PL" sz="3000" dirty="0">
              <a:solidFill>
                <a:schemeClr val="accent1"/>
              </a:solidFill>
              <a:latin typeface="Segoe UI Semibold" panose="020B0702040204020203" pitchFamily="34" charset="0"/>
              <a:ea typeface="Sans Serif Collection" panose="020B0502040504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7432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8938BE-3F5A-7608-5323-6F8DB67718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E784366-286D-C8C9-40C8-E9D1E322C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83F7D9E3-ADD1-AEA9-5D15-3527558AB5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19838" cy="6857999"/>
          </a:xfrm>
        </p:spPr>
      </p:pic>
      <p:sp>
        <p:nvSpPr>
          <p:cNvPr id="3" name="Tytuł 3">
            <a:extLst>
              <a:ext uri="{FF2B5EF4-FFF2-40B4-BE49-F238E27FC236}">
                <a16:creationId xmlns:a16="http://schemas.microsoft.com/office/drawing/2014/main" id="{93C860EF-7925-1CB8-1196-696C60514968}"/>
              </a:ext>
            </a:extLst>
          </p:cNvPr>
          <p:cNvSpPr txBox="1">
            <a:spLocks/>
          </p:cNvSpPr>
          <p:nvPr/>
        </p:nvSpPr>
        <p:spPr>
          <a:xfrm>
            <a:off x="937574" y="367334"/>
            <a:ext cx="10515600" cy="5078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l-PL" sz="3000" b="1" dirty="0">
                <a:solidFill>
                  <a:srgbClr val="210773"/>
                </a:solidFill>
                <a:latin typeface="Segoe UI Semibold" panose="020B0702040204020203" pitchFamily="34" charset="0"/>
                <a:ea typeface="Sans Serif Collection" panose="020B0502040504020204" pitchFamily="34" charset="0"/>
                <a:cs typeface="Segoe UI Semibold" panose="020B0702040204020203" pitchFamily="34" charset="0"/>
              </a:rPr>
              <a:t>Zagrożenie dla projektów</a:t>
            </a:r>
          </a:p>
        </p:txBody>
      </p:sp>
      <p:sp>
        <p:nvSpPr>
          <p:cNvPr id="6" name="Tytuł 3">
            <a:extLst>
              <a:ext uri="{FF2B5EF4-FFF2-40B4-BE49-F238E27FC236}">
                <a16:creationId xmlns:a16="http://schemas.microsoft.com/office/drawing/2014/main" id="{53A0A0B7-9314-EAF3-EC06-CF7E1F60A39F}"/>
              </a:ext>
            </a:extLst>
          </p:cNvPr>
          <p:cNvSpPr txBox="1">
            <a:spLocks/>
          </p:cNvSpPr>
          <p:nvPr/>
        </p:nvSpPr>
        <p:spPr>
          <a:xfrm>
            <a:off x="8606673" y="2099572"/>
            <a:ext cx="3099012" cy="42473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400" dirty="0">
                <a:solidFill>
                  <a:schemeClr val="accent1"/>
                </a:solidFill>
                <a:latin typeface="Segoe UI Semibold" panose="020B0702040204020203" pitchFamily="34" charset="0"/>
                <a:ea typeface="Sans Serif Collection" panose="020B0502040504020204" pitchFamily="34" charset="0"/>
                <a:cs typeface="Segoe UI Semibold" panose="020B0702040204020203" pitchFamily="34" charset="0"/>
              </a:rPr>
              <a:t>„wir bezwładności” </a:t>
            </a:r>
            <a:endParaRPr lang="pl-PL" sz="3000" dirty="0">
              <a:solidFill>
                <a:schemeClr val="accent1"/>
              </a:solidFill>
              <a:latin typeface="Segoe UI Semibold" panose="020B0702040204020203" pitchFamily="34" charset="0"/>
              <a:ea typeface="Sans Serif Collection" panose="020B0502040504020204" pitchFamily="34" charset="0"/>
              <a:cs typeface="Segoe UI Semibold" panose="020B0702040204020203" pitchFamily="34" charset="0"/>
            </a:endParaRP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B9CBAEF4-F712-2D45-78A5-3F5E6BADE3E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92562669"/>
              </p:ext>
            </p:extLst>
          </p:nvPr>
        </p:nvGraphicFramePr>
        <p:xfrm>
          <a:off x="738826" y="621250"/>
          <a:ext cx="8845968" cy="6298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F9858C9-7F00-7F4B-44B3-1C6634DD39C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69698924"/>
              </p:ext>
            </p:extLst>
          </p:nvPr>
        </p:nvGraphicFramePr>
        <p:xfrm>
          <a:off x="3692448" y="1537964"/>
          <a:ext cx="3165310" cy="29897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66743100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52CC95-1319-B5C9-9DB7-DEEAEC85D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447" y="414035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pl-PL" sz="2000" dirty="0"/>
              <a:t>Prezentacja opracowana w ramach projektu:</a:t>
            </a:r>
            <a:br>
              <a:rPr lang="pl-PL" sz="2000" dirty="0"/>
            </a:br>
            <a:r>
              <a:rPr lang="pl-PL" sz="2000" dirty="0"/>
              <a:t>„Kształtowanie umiejętności zarządzania w Związkach ZIT – Zintegrowani”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F7F773B4-C75B-F318-EAAB-A618AD280A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764"/>
          <a:stretch/>
        </p:blipFill>
        <p:spPr>
          <a:xfrm>
            <a:off x="-91980" y="-355226"/>
            <a:ext cx="10593189" cy="4091827"/>
          </a:xfr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E69F623E-3FC8-4E24-79C5-D1318753FF92}"/>
              </a:ext>
            </a:extLst>
          </p:cNvPr>
          <p:cNvSpPr txBox="1"/>
          <p:nvPr/>
        </p:nvSpPr>
        <p:spPr>
          <a:xfrm>
            <a:off x="4169696" y="1630953"/>
            <a:ext cx="53561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>
                <a:solidFill>
                  <a:srgbClr val="210773"/>
                </a:solidFill>
                <a:latin typeface="Segoe UI Semibold" panose="020B0702040204020203" pitchFamily="34" charset="0"/>
                <a:ea typeface="Sans Serif Collection" panose="020B0502040504020204" pitchFamily="34" charset="0"/>
                <a:cs typeface="Segoe UI Semibold" panose="020B0702040204020203" pitchFamily="34" charset="0"/>
              </a:rPr>
              <a:t>Dziękuję za uwagę!</a:t>
            </a: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6387" y="5786805"/>
            <a:ext cx="6072142" cy="94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611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BF8F66-C7BD-653C-B3E4-E17AF1CF6E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E3F331C-AAFA-DBCC-6350-8C07A8102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FE34DF74-86A9-6B54-8D57-5396B42558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19838" cy="6857999"/>
          </a:xfrm>
        </p:spPr>
      </p:pic>
      <p:sp>
        <p:nvSpPr>
          <p:cNvPr id="3" name="Tytuł 3">
            <a:extLst>
              <a:ext uri="{FF2B5EF4-FFF2-40B4-BE49-F238E27FC236}">
                <a16:creationId xmlns:a16="http://schemas.microsoft.com/office/drawing/2014/main" id="{1B7DA466-7AEF-7650-95FD-0C54F3902624}"/>
              </a:ext>
            </a:extLst>
          </p:cNvPr>
          <p:cNvSpPr txBox="1">
            <a:spLocks/>
          </p:cNvSpPr>
          <p:nvPr/>
        </p:nvSpPr>
        <p:spPr>
          <a:xfrm>
            <a:off x="311085" y="175948"/>
            <a:ext cx="11475734" cy="133882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000" b="1" dirty="0">
                <a:solidFill>
                  <a:srgbClr val="210773"/>
                </a:solidFill>
                <a:latin typeface="Segoe UI Semibold" panose="020B0702040204020203" pitchFamily="34" charset="0"/>
                <a:ea typeface="Sans Serif Collection" panose="020B0502040504020204" pitchFamily="34" charset="0"/>
                <a:cs typeface="Segoe UI Semibold" panose="020B0702040204020203" pitchFamily="34" charset="0"/>
              </a:rPr>
              <a:t>Wstępne rozeznanie potrzeb – nabory fiszek projektowych na potrzeby negocjacji programowych z IZ programu regionalnego i Rządem RP (do KPO)</a:t>
            </a:r>
          </a:p>
        </p:txBody>
      </p:sp>
      <p:sp>
        <p:nvSpPr>
          <p:cNvPr id="4" name="Symbol zastępczy zawartości 4">
            <a:extLst>
              <a:ext uri="{FF2B5EF4-FFF2-40B4-BE49-F238E27FC236}">
                <a16:creationId xmlns:a16="http://schemas.microsoft.com/office/drawing/2014/main" id="{69783AEC-DFAC-0EE6-CF39-09ED3D4174D1}"/>
              </a:ext>
            </a:extLst>
          </p:cNvPr>
          <p:cNvSpPr txBox="1">
            <a:spLocks/>
          </p:cNvSpPr>
          <p:nvPr/>
        </p:nvSpPr>
        <p:spPr>
          <a:xfrm>
            <a:off x="706052" y="5800272"/>
            <a:ext cx="10515600" cy="646331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Na moment finalizacji rozeznania nie było zapisów programowych nt. szczegółowych warunków i zakresów wsparcia.</a:t>
            </a:r>
          </a:p>
        </p:txBody>
      </p:sp>
      <p:sp>
        <p:nvSpPr>
          <p:cNvPr id="6" name="Tytuł 3">
            <a:extLst>
              <a:ext uri="{FF2B5EF4-FFF2-40B4-BE49-F238E27FC236}">
                <a16:creationId xmlns:a16="http://schemas.microsoft.com/office/drawing/2014/main" id="{634C9AF9-B4BA-37F7-AAA3-94ACD3B0C906}"/>
              </a:ext>
            </a:extLst>
          </p:cNvPr>
          <p:cNvSpPr txBox="1">
            <a:spLocks/>
          </p:cNvSpPr>
          <p:nvPr/>
        </p:nvSpPr>
        <p:spPr>
          <a:xfrm>
            <a:off x="838200" y="1596821"/>
            <a:ext cx="8180759" cy="75713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400" dirty="0">
                <a:solidFill>
                  <a:schemeClr val="accent1"/>
                </a:solidFill>
                <a:latin typeface="Segoe UI Semibold" panose="020B0702040204020203" pitchFamily="34" charset="0"/>
                <a:ea typeface="Sans Serif Collection" panose="020B0502040504020204" pitchFamily="34" charset="0"/>
                <a:cs typeface="Segoe UI Semibold" panose="020B0702040204020203" pitchFamily="34" charset="0"/>
              </a:rPr>
              <a:t>Rozeznanie przeprowadzone wśród JST z obszaru ZIT AJ w latach 2020-2021</a:t>
            </a:r>
            <a:endParaRPr lang="pl-PL" sz="3000" dirty="0">
              <a:solidFill>
                <a:schemeClr val="accent1"/>
              </a:solidFill>
              <a:latin typeface="Segoe UI Semibold" panose="020B0702040204020203" pitchFamily="34" charset="0"/>
              <a:ea typeface="Sans Serif Collection" panose="020B0502040504020204" pitchFamily="34" charset="0"/>
              <a:cs typeface="Segoe UI Semibold" panose="020B0702040204020203" pitchFamily="34" charset="0"/>
            </a:endParaRPr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76668093-8A70-C8FA-93B6-CA5FC7115A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7136192"/>
              </p:ext>
            </p:extLst>
          </p:nvPr>
        </p:nvGraphicFramePr>
        <p:xfrm>
          <a:off x="838200" y="2472853"/>
          <a:ext cx="9205424" cy="313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8041">
                  <a:extLst>
                    <a:ext uri="{9D8B030D-6E8A-4147-A177-3AD203B41FA5}">
                      <a16:colId xmlns:a16="http://schemas.microsoft.com/office/drawing/2014/main" val="532692420"/>
                    </a:ext>
                  </a:extLst>
                </a:gridCol>
                <a:gridCol w="1308041">
                  <a:extLst>
                    <a:ext uri="{9D8B030D-6E8A-4147-A177-3AD203B41FA5}">
                      <a16:colId xmlns:a16="http://schemas.microsoft.com/office/drawing/2014/main" val="3542915870"/>
                    </a:ext>
                  </a:extLst>
                </a:gridCol>
                <a:gridCol w="1911014">
                  <a:extLst>
                    <a:ext uri="{9D8B030D-6E8A-4147-A177-3AD203B41FA5}">
                      <a16:colId xmlns:a16="http://schemas.microsoft.com/office/drawing/2014/main" val="2205650124"/>
                    </a:ext>
                  </a:extLst>
                </a:gridCol>
                <a:gridCol w="1680604">
                  <a:extLst>
                    <a:ext uri="{9D8B030D-6E8A-4147-A177-3AD203B41FA5}">
                      <a16:colId xmlns:a16="http://schemas.microsoft.com/office/drawing/2014/main" val="1653205114"/>
                    </a:ext>
                  </a:extLst>
                </a:gridCol>
                <a:gridCol w="1972203">
                  <a:extLst>
                    <a:ext uri="{9D8B030D-6E8A-4147-A177-3AD203B41FA5}">
                      <a16:colId xmlns:a16="http://schemas.microsoft.com/office/drawing/2014/main" val="3537312753"/>
                    </a:ext>
                  </a:extLst>
                </a:gridCol>
                <a:gridCol w="1025521">
                  <a:extLst>
                    <a:ext uri="{9D8B030D-6E8A-4147-A177-3AD203B41FA5}">
                      <a16:colId xmlns:a16="http://schemas.microsoft.com/office/drawing/2014/main" val="38742104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Cel polityki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Liczba fiszek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Wartość całkowita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Wkład własny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Wartość dofinansowania</a:t>
                      </a:r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Procent wsparcia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5844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CP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/>
                        <a:t>23 600 000,00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/>
                        <a:t>7 080 000,00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/>
                        <a:t>16 520 000,00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/>
                        <a:t>70%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7770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CP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/>
                        <a:t>124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/>
                        <a:t>1 014 449 933,93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/>
                        <a:t>304 334 980,18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/>
                        <a:t>710 114 953,75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70%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2340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CP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/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/>
                        <a:t>119 806 392,00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/>
                        <a:t>35 941 917,60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/>
                        <a:t>83 864 474,40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70%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2661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CP 4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/>
                        <a:t>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/>
                        <a:t>335 964 939,70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/>
                        <a:t>100 789 481,91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/>
                        <a:t>235 175 457,79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70%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8069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CP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/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/>
                        <a:t>386 698 663,96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/>
                        <a:t>116 009 599,19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/>
                        <a:t>270 689 064,77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70%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76641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Razem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/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/>
                        <a:t>1 880 519 929,59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/>
                        <a:t>564 155 978,88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dirty="0"/>
                        <a:t>1 316 363 950,71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70%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1878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6838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7476EB-352B-A360-ED94-EAE3852DA4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231AD60-86BD-0A18-E7A9-163C66C59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6B7F2E5C-93AD-CF2C-CD8F-6BD9C2F4D8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19838" cy="6857999"/>
          </a:xfrm>
        </p:spPr>
      </p:pic>
      <p:sp>
        <p:nvSpPr>
          <p:cNvPr id="3" name="Tytuł 3">
            <a:extLst>
              <a:ext uri="{FF2B5EF4-FFF2-40B4-BE49-F238E27FC236}">
                <a16:creationId xmlns:a16="http://schemas.microsoft.com/office/drawing/2014/main" id="{FA6416FD-77D9-1AFE-313A-834416394ACF}"/>
              </a:ext>
            </a:extLst>
          </p:cNvPr>
          <p:cNvSpPr txBox="1">
            <a:spLocks/>
          </p:cNvSpPr>
          <p:nvPr/>
        </p:nvSpPr>
        <p:spPr>
          <a:xfrm>
            <a:off x="311085" y="175948"/>
            <a:ext cx="11475734" cy="133882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000" b="1" dirty="0">
                <a:solidFill>
                  <a:srgbClr val="210773"/>
                </a:solidFill>
                <a:latin typeface="Segoe UI Semibold" panose="020B0702040204020203" pitchFamily="34" charset="0"/>
                <a:ea typeface="Sans Serif Collection" panose="020B0502040504020204" pitchFamily="34" charset="0"/>
                <a:cs typeface="Segoe UI Semibold" panose="020B0702040204020203" pitchFamily="34" charset="0"/>
              </a:rPr>
              <a:t>Wstępne rozeznanie potrzeb – nabory fiszek projektowych na potrzeby negocjacji programowych z IZ programu regionalnego i Rządem RP (do KPO)</a:t>
            </a:r>
          </a:p>
        </p:txBody>
      </p:sp>
      <p:sp>
        <p:nvSpPr>
          <p:cNvPr id="4" name="Symbol zastępczy zawartości 4">
            <a:extLst>
              <a:ext uri="{FF2B5EF4-FFF2-40B4-BE49-F238E27FC236}">
                <a16:creationId xmlns:a16="http://schemas.microsoft.com/office/drawing/2014/main" id="{B78E22FE-7F08-7829-9512-79133AEA624A}"/>
              </a:ext>
            </a:extLst>
          </p:cNvPr>
          <p:cNvSpPr txBox="1">
            <a:spLocks/>
          </p:cNvSpPr>
          <p:nvPr/>
        </p:nvSpPr>
        <p:spPr>
          <a:xfrm>
            <a:off x="780000" y="5720269"/>
            <a:ext cx="10515600" cy="1051570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Na moment finalizacji rozeznania nie było zapisów programowych nt. szczegółowych warunków i zakresów wsparcia. </a:t>
            </a:r>
          </a:p>
          <a:p>
            <a:pPr marL="0" indent="0">
              <a:buNone/>
            </a:pPr>
            <a:r>
              <a:rPr lang="pl-PL" sz="20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Pierwsze dane z rozeznania przesłano do IZ FEDS w połowie 2020 roku, kolejne w X.2020 r.</a:t>
            </a:r>
          </a:p>
        </p:txBody>
      </p:sp>
      <p:sp>
        <p:nvSpPr>
          <p:cNvPr id="6" name="Tytuł 3">
            <a:extLst>
              <a:ext uri="{FF2B5EF4-FFF2-40B4-BE49-F238E27FC236}">
                <a16:creationId xmlns:a16="http://schemas.microsoft.com/office/drawing/2014/main" id="{071B7953-5104-E6EB-72A4-67B50DADAF85}"/>
              </a:ext>
            </a:extLst>
          </p:cNvPr>
          <p:cNvSpPr txBox="1">
            <a:spLocks/>
          </p:cNvSpPr>
          <p:nvPr/>
        </p:nvSpPr>
        <p:spPr>
          <a:xfrm>
            <a:off x="852119" y="1573577"/>
            <a:ext cx="8180759" cy="42473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400" dirty="0">
                <a:solidFill>
                  <a:schemeClr val="accent1"/>
                </a:solidFill>
                <a:latin typeface="Segoe UI Semibold" panose="020B0702040204020203" pitchFamily="34" charset="0"/>
                <a:ea typeface="Sans Serif Collection" panose="020B0502040504020204" pitchFamily="34" charset="0"/>
                <a:cs typeface="Segoe UI Semibold" panose="020B0702040204020203" pitchFamily="34" charset="0"/>
              </a:rPr>
              <a:t>Największe zdiagnozowane potrzeby</a:t>
            </a:r>
            <a:endParaRPr lang="pl-PL" sz="3000" dirty="0">
              <a:solidFill>
                <a:schemeClr val="accent1"/>
              </a:solidFill>
              <a:latin typeface="Segoe UI Semibold" panose="020B0702040204020203" pitchFamily="34" charset="0"/>
              <a:ea typeface="Sans Serif Collection" panose="020B0502040504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8" name="Symbol zastępczy zawartości 4">
            <a:extLst>
              <a:ext uri="{FF2B5EF4-FFF2-40B4-BE49-F238E27FC236}">
                <a16:creationId xmlns:a16="http://schemas.microsoft.com/office/drawing/2014/main" id="{65B7A27F-742C-9A4F-58AA-5FE41B8E0013}"/>
              </a:ext>
            </a:extLst>
          </p:cNvPr>
          <p:cNvSpPr txBox="1">
            <a:spLocks/>
          </p:cNvSpPr>
          <p:nvPr/>
        </p:nvSpPr>
        <p:spPr>
          <a:xfrm>
            <a:off x="852119" y="2055813"/>
            <a:ext cx="10515600" cy="3649204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Gospodarka niskoemisyjna i wymiana źródeł ciepła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Kanalizacja i oczyszczalnie ścieków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Zaopatrzenie w wodę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Rewitalizacja 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Infrastruktura edukacji – szkoły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Zabytki, dziedzictwo kulturowe i obiekty turystyczne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Rozwój edukacji przedszkolnej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Drogi rowerowe</a:t>
            </a:r>
          </a:p>
        </p:txBody>
      </p:sp>
    </p:spTree>
    <p:extLst>
      <p:ext uri="{BB962C8B-B14F-4D97-AF65-F5344CB8AC3E}">
        <p14:creationId xmlns:p14="http://schemas.microsoft.com/office/powerpoint/2010/main" val="2886610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0656A9-B6E6-B3F7-B748-88AB59B1B8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DB1E84-A68F-F9E9-2495-1062F3CF0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15DC8C8B-A645-4A31-CDA5-4918C86623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19838" cy="6857999"/>
          </a:xfrm>
        </p:spPr>
      </p:pic>
      <p:sp>
        <p:nvSpPr>
          <p:cNvPr id="3" name="Tytuł 3">
            <a:extLst>
              <a:ext uri="{FF2B5EF4-FFF2-40B4-BE49-F238E27FC236}">
                <a16:creationId xmlns:a16="http://schemas.microsoft.com/office/drawing/2014/main" id="{749751C9-3058-18D8-40D1-3734010C431B}"/>
              </a:ext>
            </a:extLst>
          </p:cNvPr>
          <p:cNvSpPr txBox="1">
            <a:spLocks/>
          </p:cNvSpPr>
          <p:nvPr/>
        </p:nvSpPr>
        <p:spPr>
          <a:xfrm>
            <a:off x="311085" y="591446"/>
            <a:ext cx="11475734" cy="5078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3000" b="1" dirty="0">
                <a:solidFill>
                  <a:srgbClr val="210773"/>
                </a:solidFill>
                <a:latin typeface="Segoe UI Semibold" panose="020B0702040204020203" pitchFamily="34" charset="0"/>
                <a:ea typeface="Sans Serif Collection" panose="020B0502040504020204" pitchFamily="34" charset="0"/>
                <a:cs typeface="Segoe UI Semibold" panose="020B0702040204020203" pitchFamily="34" charset="0"/>
              </a:rPr>
              <a:t>Raport diagnostyczny</a:t>
            </a:r>
          </a:p>
        </p:txBody>
      </p:sp>
      <p:sp>
        <p:nvSpPr>
          <p:cNvPr id="8" name="Symbol zastępczy zawartości 4">
            <a:extLst>
              <a:ext uri="{FF2B5EF4-FFF2-40B4-BE49-F238E27FC236}">
                <a16:creationId xmlns:a16="http://schemas.microsoft.com/office/drawing/2014/main" id="{88822B01-9B0C-0EE6-49BA-BAD4427EC6EE}"/>
              </a:ext>
            </a:extLst>
          </p:cNvPr>
          <p:cNvSpPr txBox="1">
            <a:spLocks/>
          </p:cNvSpPr>
          <p:nvPr/>
        </p:nvSpPr>
        <p:spPr>
          <a:xfrm>
            <a:off x="852119" y="2055813"/>
            <a:ext cx="10515600" cy="3188565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Przygotowany siłami Wydziału Zarządzania ZIT AJ</a:t>
            </a:r>
          </a:p>
          <a:p>
            <a:pPr marL="0" indent="0">
              <a:buNone/>
            </a:pP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Projekt raportu diagnostycznego opracowany w okresie X 2020 r. – II 2021 r.</a:t>
            </a:r>
          </a:p>
          <a:p>
            <a:pPr marL="0" indent="0">
              <a:buNone/>
            </a:pP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Skutki pandemia - istotna zmiana danych (statystyki opóźnione)</a:t>
            </a:r>
          </a:p>
          <a:p>
            <a:pPr marL="0" indent="0">
              <a:buNone/>
            </a:pP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Rozpoczęcie aktualizacji raportu – III 2022 r.</a:t>
            </a:r>
          </a:p>
          <a:p>
            <a:pPr marL="0" indent="0">
              <a:buNone/>
            </a:pP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Konsultacje projektu raportu – IV-VI 2022 r.</a:t>
            </a:r>
          </a:p>
          <a:p>
            <a:pPr marL="0" indent="0">
              <a:buNone/>
            </a:pP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Aktualizacja raportu zakończona w lipcu 2022 r.</a:t>
            </a:r>
          </a:p>
          <a:p>
            <a:pPr marL="0" indent="0">
              <a:buNone/>
            </a:pP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Konkluzje z diagnozy</a:t>
            </a:r>
          </a:p>
        </p:txBody>
      </p:sp>
    </p:spTree>
    <p:extLst>
      <p:ext uri="{BB962C8B-B14F-4D97-AF65-F5344CB8AC3E}">
        <p14:creationId xmlns:p14="http://schemas.microsoft.com/office/powerpoint/2010/main" val="4254587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6D9E3C-5163-D97F-7E82-593C643E01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3FB3B51-8D91-E0B6-F78E-D0CB02904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E94745DD-D763-1F8E-4555-74AD09AA73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19838" cy="6857999"/>
          </a:xfrm>
        </p:spPr>
      </p:pic>
      <p:sp>
        <p:nvSpPr>
          <p:cNvPr id="3" name="Tytuł 3">
            <a:extLst>
              <a:ext uri="{FF2B5EF4-FFF2-40B4-BE49-F238E27FC236}">
                <a16:creationId xmlns:a16="http://schemas.microsoft.com/office/drawing/2014/main" id="{FDA2C7F3-ECE4-3943-58C8-48589415C33A}"/>
              </a:ext>
            </a:extLst>
          </p:cNvPr>
          <p:cNvSpPr txBox="1">
            <a:spLocks/>
          </p:cNvSpPr>
          <p:nvPr/>
        </p:nvSpPr>
        <p:spPr>
          <a:xfrm>
            <a:off x="311085" y="591446"/>
            <a:ext cx="11475734" cy="5078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3000" b="1" dirty="0">
                <a:solidFill>
                  <a:srgbClr val="210773"/>
                </a:solidFill>
                <a:latin typeface="Segoe UI Semibold" panose="020B0702040204020203" pitchFamily="34" charset="0"/>
                <a:ea typeface="Sans Serif Collection" panose="020B0502040504020204" pitchFamily="34" charset="0"/>
                <a:cs typeface="Segoe UI Semibold" panose="020B0702040204020203" pitchFamily="34" charset="0"/>
              </a:rPr>
              <a:t>Zespół ds. przygotowania Strategii ZIT AJ na lata 2021-2029</a:t>
            </a:r>
          </a:p>
        </p:txBody>
      </p:sp>
      <p:sp>
        <p:nvSpPr>
          <p:cNvPr id="8" name="Symbol zastępczy zawartości 4">
            <a:extLst>
              <a:ext uri="{FF2B5EF4-FFF2-40B4-BE49-F238E27FC236}">
                <a16:creationId xmlns:a16="http://schemas.microsoft.com/office/drawing/2014/main" id="{D8AC7DF2-B7E7-6542-7DAF-3CF75A7940F6}"/>
              </a:ext>
            </a:extLst>
          </p:cNvPr>
          <p:cNvSpPr txBox="1">
            <a:spLocks/>
          </p:cNvSpPr>
          <p:nvPr/>
        </p:nvSpPr>
        <p:spPr>
          <a:xfrm>
            <a:off x="852118" y="2055813"/>
            <a:ext cx="10799411" cy="3725122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Otwarty nabór zgłoszeń do Zespołu – lipiec 2022 r.</a:t>
            </a:r>
          </a:p>
          <a:p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Zbiórka zgłoszeń.</a:t>
            </a:r>
          </a:p>
          <a:p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Powołanie Zespołu przez Prezydenta Miasta Jeleniej Góry w sierpniu 2022 r.</a:t>
            </a:r>
          </a:p>
          <a:p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Skład Zespołu: 44 członków, w tym 11 partnerów społeczno-gospodarczych i 33 przedstawicieli miast, gmin i powiatów</a:t>
            </a:r>
          </a:p>
          <a:p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Spotkania on-line i stacjonarne</a:t>
            </a:r>
          </a:p>
          <a:p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Opracowanie i konsultacje w gronie Zespołu projektu celów strategicznych oraz wizji a także pozostałych części Strategii ZIT AJ tworzonej samodzielnie przez Wydział Zarządzania ZIT AJ </a:t>
            </a:r>
          </a:p>
        </p:txBody>
      </p:sp>
    </p:spTree>
    <p:extLst>
      <p:ext uri="{BB962C8B-B14F-4D97-AF65-F5344CB8AC3E}">
        <p14:creationId xmlns:p14="http://schemas.microsoft.com/office/powerpoint/2010/main" val="2431920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14DD71-1701-3208-A7F2-049F9892D9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4A1A37-2F8E-558C-47BF-F71F685EE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EF82C5AC-C4AF-0366-C3E9-03DEE1D28A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19838" cy="6857999"/>
          </a:xfrm>
        </p:spPr>
      </p:pic>
      <p:sp>
        <p:nvSpPr>
          <p:cNvPr id="3" name="Tytuł 3">
            <a:extLst>
              <a:ext uri="{FF2B5EF4-FFF2-40B4-BE49-F238E27FC236}">
                <a16:creationId xmlns:a16="http://schemas.microsoft.com/office/drawing/2014/main" id="{7811E8AA-FEEF-028D-337E-E4AAF362510F}"/>
              </a:ext>
            </a:extLst>
          </p:cNvPr>
          <p:cNvSpPr txBox="1">
            <a:spLocks/>
          </p:cNvSpPr>
          <p:nvPr/>
        </p:nvSpPr>
        <p:spPr>
          <a:xfrm>
            <a:off x="311085" y="591446"/>
            <a:ext cx="11475734" cy="5078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3000" b="1" dirty="0">
                <a:solidFill>
                  <a:srgbClr val="210773"/>
                </a:solidFill>
                <a:latin typeface="Segoe UI Semibold" panose="020B0702040204020203" pitchFamily="34" charset="0"/>
                <a:ea typeface="Sans Serif Collection" panose="020B0502040504020204" pitchFamily="34" charset="0"/>
                <a:cs typeface="Segoe UI Semibold" panose="020B0702040204020203" pitchFamily="34" charset="0"/>
              </a:rPr>
              <a:t>Negocjacje programowe dot. przyszłości instrumentu ZIT AJ</a:t>
            </a:r>
          </a:p>
        </p:txBody>
      </p:sp>
      <p:sp>
        <p:nvSpPr>
          <p:cNvPr id="8" name="Symbol zastępczy zawartości 4">
            <a:extLst>
              <a:ext uri="{FF2B5EF4-FFF2-40B4-BE49-F238E27FC236}">
                <a16:creationId xmlns:a16="http://schemas.microsoft.com/office/drawing/2014/main" id="{755751AF-2964-E5B2-C6C7-FFF47891F028}"/>
              </a:ext>
            </a:extLst>
          </p:cNvPr>
          <p:cNvSpPr txBox="1">
            <a:spLocks/>
          </p:cNvSpPr>
          <p:nvPr/>
        </p:nvSpPr>
        <p:spPr>
          <a:xfrm>
            <a:off x="838200" y="1443070"/>
            <a:ext cx="10799411" cy="5346079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Główne postulaty:</a:t>
            </a:r>
          </a:p>
          <a:p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uwzględnienie ZIT AJ jako IP w systemie wdrażania programu regionalnego,</a:t>
            </a:r>
          </a:p>
          <a:p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zaplanowanie alokacji dla ZIT AJ w wysokości odpowiadającej zdiagnozowanym potrzebom,</a:t>
            </a:r>
          </a:p>
          <a:p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tryb konkurencyjny wyboru dla projektów ZIT AJ</a:t>
            </a:r>
          </a:p>
          <a:p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dodatkowe środki na pokrycie zwiększonych kosztów wkładu własnego (przynajmniej dla najuboższych wnioskodawców)</a:t>
            </a:r>
          </a:p>
          <a:p>
            <a:pPr marL="0" indent="0">
              <a:buNone/>
            </a:pPr>
            <a:endParaRPr lang="pl-PL" sz="1100" dirty="0">
              <a:latin typeface="Segoe UI Historic" panose="020B0502040204020203" pitchFamily="34" charset="0"/>
              <a:ea typeface="Segoe UI Historic" panose="020B0502040204020203" pitchFamily="34" charset="0"/>
              <a:cs typeface="Segoe UI Historic" panose="020B0502040204020203" pitchFamily="34" charset="0"/>
            </a:endParaRPr>
          </a:p>
          <a:p>
            <a:pPr marL="0" indent="0">
              <a:buNone/>
            </a:pP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Korespondencja m.in. z ZWD i UMWD, </a:t>
            </a:r>
            <a:r>
              <a:rPr lang="pl-PL" sz="2400" dirty="0" err="1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MFiPR</a:t>
            </a: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 , KE DG </a:t>
            </a:r>
            <a:r>
              <a:rPr lang="pl-PL" sz="2400" dirty="0" err="1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Regio</a:t>
            </a:r>
            <a:endParaRPr lang="pl-PL" sz="2400" dirty="0">
              <a:latin typeface="Segoe UI Historic" panose="020B0502040204020203" pitchFamily="34" charset="0"/>
              <a:ea typeface="Segoe UI Historic" panose="020B0502040204020203" pitchFamily="34" charset="0"/>
              <a:cs typeface="Segoe UI Historic" panose="020B0502040204020203" pitchFamily="34" charset="0"/>
            </a:endParaRPr>
          </a:p>
          <a:p>
            <a:pPr marL="0" indent="0">
              <a:buNone/>
            </a:pP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Uwagi KE</a:t>
            </a:r>
          </a:p>
          <a:p>
            <a:pPr marL="0" indent="0">
              <a:buNone/>
            </a:pPr>
            <a:endParaRPr lang="pl-PL" sz="800" dirty="0">
              <a:latin typeface="Segoe UI Historic" panose="020B0502040204020203" pitchFamily="34" charset="0"/>
              <a:ea typeface="Segoe UI Historic" panose="020B0502040204020203" pitchFamily="34" charset="0"/>
              <a:cs typeface="Segoe UI Historic" panose="020B0502040204020203" pitchFamily="34" charset="0"/>
            </a:endParaRPr>
          </a:p>
          <a:p>
            <a:pPr marL="0" indent="0">
              <a:buNone/>
            </a:pP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Równoległe prace na poziomie wojewódzkim nad aktualizacją delimitacji statystycznej WD. Zakończone fiaskiem.</a:t>
            </a:r>
          </a:p>
        </p:txBody>
      </p:sp>
    </p:spTree>
    <p:extLst>
      <p:ext uri="{BB962C8B-B14F-4D97-AF65-F5344CB8AC3E}">
        <p14:creationId xmlns:p14="http://schemas.microsoft.com/office/powerpoint/2010/main" val="785747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119F1C-17B2-803D-8CE0-831E352211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58F3F4-B9CF-9138-118C-D1F8CC6A1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762EE679-0EAA-0E82-3551-F4A338DAD5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19838" cy="6857999"/>
          </a:xfrm>
        </p:spPr>
      </p:pic>
      <p:sp>
        <p:nvSpPr>
          <p:cNvPr id="3" name="Tytuł 3">
            <a:extLst>
              <a:ext uri="{FF2B5EF4-FFF2-40B4-BE49-F238E27FC236}">
                <a16:creationId xmlns:a16="http://schemas.microsoft.com/office/drawing/2014/main" id="{6427E405-6184-3818-1577-D1FAFE2E57E8}"/>
              </a:ext>
            </a:extLst>
          </p:cNvPr>
          <p:cNvSpPr txBox="1">
            <a:spLocks/>
          </p:cNvSpPr>
          <p:nvPr/>
        </p:nvSpPr>
        <p:spPr>
          <a:xfrm>
            <a:off x="311085" y="591446"/>
            <a:ext cx="11475734" cy="5078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3000" b="1" dirty="0">
                <a:solidFill>
                  <a:srgbClr val="210773"/>
                </a:solidFill>
                <a:latin typeface="Segoe UI Semibold" panose="020B0702040204020203" pitchFamily="34" charset="0"/>
                <a:ea typeface="Sans Serif Collection" panose="020B0502040504020204" pitchFamily="34" charset="0"/>
                <a:cs typeface="Segoe UI Semibold" panose="020B0702040204020203" pitchFamily="34" charset="0"/>
              </a:rPr>
              <a:t>Propozycja alokacji dla ZIT AJ</a:t>
            </a:r>
          </a:p>
        </p:txBody>
      </p:sp>
      <p:sp>
        <p:nvSpPr>
          <p:cNvPr id="8" name="Symbol zastępczy zawartości 4">
            <a:extLst>
              <a:ext uri="{FF2B5EF4-FFF2-40B4-BE49-F238E27FC236}">
                <a16:creationId xmlns:a16="http://schemas.microsoft.com/office/drawing/2014/main" id="{32F1DCF2-8BE0-B8D8-952D-B9E0FB132583}"/>
              </a:ext>
            </a:extLst>
          </p:cNvPr>
          <p:cNvSpPr txBox="1">
            <a:spLocks/>
          </p:cNvSpPr>
          <p:nvPr/>
        </p:nvSpPr>
        <p:spPr>
          <a:xfrm>
            <a:off x="471340" y="1438198"/>
            <a:ext cx="11166271" cy="6589433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Propozycja IZ FEDS alokacji na wszystkie ZIT w WD: 62€ per capita</a:t>
            </a:r>
          </a:p>
          <a:p>
            <a:pPr>
              <a:lnSpc>
                <a:spcPct val="150000"/>
              </a:lnSpc>
            </a:pP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Symulacja alokacji dla ZIT AJ - ok.16 mln €</a:t>
            </a:r>
          </a:p>
          <a:p>
            <a:pPr>
              <a:lnSpc>
                <a:spcPct val="150000"/>
              </a:lnSpc>
            </a:pP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Protest ZIT AJ – październik 2021, wniosek o zwiększenie nakładów na instrumenty terytorialne do co najmniej 207€ per capita</a:t>
            </a:r>
          </a:p>
          <a:p>
            <a:pPr>
              <a:lnSpc>
                <a:spcPct val="150000"/>
              </a:lnSpc>
            </a:pP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Pismo IZ FEDS z kwietnia 2022 r. z propozycją alokacji </a:t>
            </a:r>
            <a:r>
              <a:rPr lang="pl-PL" sz="2400" b="1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45,4</a:t>
            </a: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 mln €</a:t>
            </a:r>
          </a:p>
          <a:p>
            <a:pPr>
              <a:lnSpc>
                <a:spcPct val="150000"/>
              </a:lnSpc>
            </a:pP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Decyzja IZ FEDS z lipca 2023 r. o zwiększeniu alokacji ZIT AJ do </a:t>
            </a:r>
            <a:r>
              <a:rPr lang="pl-PL" sz="2400" b="1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54,1 </a:t>
            </a: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mln €</a:t>
            </a:r>
          </a:p>
          <a:p>
            <a:pPr>
              <a:lnSpc>
                <a:spcPct val="150000"/>
              </a:lnSpc>
            </a:pPr>
            <a:r>
              <a:rPr lang="pl-PL" sz="24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Decyzja IZ FEDS z listopada 2024 r. o zwiększeniu alokacji ZIT AJ do 56,5 mln €</a:t>
            </a:r>
          </a:p>
          <a:p>
            <a:pPr>
              <a:lnSpc>
                <a:spcPct val="150000"/>
              </a:lnSpc>
            </a:pPr>
            <a:endParaRPr lang="pl-PL" sz="2400" dirty="0">
              <a:latin typeface="Segoe UI Historic" panose="020B0502040204020203" pitchFamily="34" charset="0"/>
              <a:ea typeface="Segoe UI Historic" panose="020B0502040204020203" pitchFamily="34" charset="0"/>
              <a:cs typeface="Segoe UI Historic" panose="020B0502040204020203" pitchFamily="34" charset="0"/>
            </a:endParaRPr>
          </a:p>
          <a:p>
            <a:pPr>
              <a:lnSpc>
                <a:spcPct val="150000"/>
              </a:lnSpc>
            </a:pPr>
            <a:endParaRPr lang="pl-PL" sz="2400" dirty="0">
              <a:latin typeface="Segoe UI Historic" panose="020B0502040204020203" pitchFamily="34" charset="0"/>
              <a:ea typeface="Segoe UI Historic" panose="020B0502040204020203" pitchFamily="34" charset="0"/>
              <a:cs typeface="Segoe UI Historic" panose="020B0502040204020203" pitchFamily="34" charset="0"/>
            </a:endParaRPr>
          </a:p>
          <a:p>
            <a:pPr>
              <a:lnSpc>
                <a:spcPct val="150000"/>
              </a:lnSpc>
            </a:pPr>
            <a:endParaRPr lang="pl-PL" sz="2400" dirty="0">
              <a:latin typeface="Segoe UI Historic" panose="020B0502040204020203" pitchFamily="34" charset="0"/>
              <a:ea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15829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585</TotalTime>
  <Words>3393</Words>
  <Application>Microsoft Office PowerPoint</Application>
  <PresentationFormat>Panoramiczny</PresentationFormat>
  <Paragraphs>520</Paragraphs>
  <Slides>36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36</vt:i4>
      </vt:variant>
    </vt:vector>
  </HeadingPairs>
  <TitlesOfParts>
    <vt:vector size="44" baseType="lpstr">
      <vt:lpstr>Arial</vt:lpstr>
      <vt:lpstr>Calibri</vt:lpstr>
      <vt:lpstr>Calibri Light</vt:lpstr>
      <vt:lpstr>Liberation Serif</vt:lpstr>
      <vt:lpstr>Segoe UI Historic</vt:lpstr>
      <vt:lpstr>Segoe UI Semibold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opracowana w ramach projektu: „Kształtowanie umiejętności zarządzania w Związkach ZIT – Zintegrowani”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Michał Guz</dc:creator>
  <cp:lastModifiedBy>Michał Guz</cp:lastModifiedBy>
  <cp:revision>33</cp:revision>
  <dcterms:created xsi:type="dcterms:W3CDTF">2024-04-10T22:50:18Z</dcterms:created>
  <dcterms:modified xsi:type="dcterms:W3CDTF">2025-05-27T06:56:41Z</dcterms:modified>
</cp:coreProperties>
</file>