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0" r:id="rId2"/>
    <p:sldId id="257" r:id="rId3"/>
    <p:sldId id="262" r:id="rId4"/>
    <p:sldId id="274" r:id="rId5"/>
    <p:sldId id="278" r:id="rId6"/>
    <p:sldId id="280" r:id="rId7"/>
    <p:sldId id="263" r:id="rId8"/>
    <p:sldId id="264" r:id="rId9"/>
    <p:sldId id="276" r:id="rId10"/>
    <p:sldId id="273" r:id="rId11"/>
    <p:sldId id="267" r:id="rId12"/>
    <p:sldId id="284" r:id="rId13"/>
    <p:sldId id="283" r:id="rId14"/>
    <p:sldId id="277" r:id="rId15"/>
    <p:sldId id="282" r:id="rId16"/>
    <p:sldId id="275" r:id="rId17"/>
    <p:sldId id="268" r:id="rId18"/>
    <p:sldId id="279" r:id="rId19"/>
    <p:sldId id="272" r:id="rId20"/>
    <p:sldId id="265" r:id="rId21"/>
    <p:sldId id="269" r:id="rId22"/>
    <p:sldId id="281" r:id="rId23"/>
    <p:sldId id="271" r:id="rId24"/>
    <p:sldId id="285" r:id="rId25"/>
    <p:sldId id="261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Kulik" initials="MK" lastIdx="1" clrIdx="0">
    <p:extLst>
      <p:ext uri="{19B8F6BF-5375-455C-9EA6-DF929625EA0E}">
        <p15:presenceInfo xmlns:p15="http://schemas.microsoft.com/office/powerpoint/2012/main" userId="Marta Kul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773"/>
    <a:srgbClr val="1D0C54"/>
    <a:srgbClr val="040470"/>
    <a:srgbClr val="050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F363F-2B5E-4C52-B3AD-C9FEBD912B1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4D193-DB1F-4659-952D-E31D5F734C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62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4D193-DB1F-4659-952D-E31D5F734C6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97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10BEE7-7DA8-73C2-C8F8-1F14CDB9F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D7AD72F-8656-7111-F3F0-FC0832ED6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991AF5-560E-CE69-748E-1325E1AA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8A723D-1C4B-999E-99C3-9188D155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38D9A8-5D3C-C8B2-3E1F-D364D6EF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07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02528E-A84E-322B-7564-450E7D08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D86DDD7-ACCC-25EC-5C4A-1BACAA8CA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311258-6589-7548-AE49-4B4CA485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E473F3-EA55-6F8A-B559-55BDCADB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0BABFB-33C3-7320-A518-60A0BA7C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15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6925C44-DEB1-D645-CC07-46A75074C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146440E-18B5-24D6-8C4D-7C7E14A25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17667B-8932-38F3-95DB-860EB9EA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6EE728-670D-F08C-F1B2-9A230E2B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7AEE66-E4D4-A733-E935-9C8B2563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81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89AE2C-60E6-3C91-E4B1-363C45F3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4361F9-7E5B-D827-94CF-865D00B2E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96602F-99EB-82CF-6049-29494EF6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60569C-1BB5-B400-8D0F-DD81383C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9E3D05-ECD1-98F5-7165-8EE9C4A5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22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3C4C1-0209-9747-12FB-DE5AD53B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6C0C41-2277-2C30-CC65-F10C1300B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6EC1A2-FD18-C2B5-A3A8-56438F80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B6879B-C63E-FA80-87D3-15368B69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F52A53-8872-684E-7AA3-6509B1B1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1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2B9843-E4C9-27B7-E9A4-93D9A9D5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8C12A2-34EA-BD64-0BAD-A93691726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FE6D8C-27EA-433A-F284-0CC93D21A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E8986C-0611-2678-429C-55257A1E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00933F-C314-166B-6D0A-2DE9A490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CF0754D-0A88-CA53-788C-8E1C22DC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7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916BEB-2620-48CF-D060-28DD59B4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5D8EA8-9C44-3080-5C36-8881BD1CC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BD8CFE-561C-7C8B-BD46-7C3CAB81C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4D56C7-CB69-3ACC-A271-BECA07702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454E1F0-FAF2-0116-A5D6-4E5A9E96A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A07FC4F-E194-EAFA-6ADC-784AED42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8B76C4B-EE86-E727-864C-4F32D72F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AAA79C7-F2EA-4AEF-8FB8-A4CDC2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0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0814B-4D2E-C809-9C2B-C9E288FD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2B25607-5201-C1BE-2E70-11CC3F43E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0EA2451-E97D-FE30-6E8E-2A45C5C1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5DFB71-9B0C-6DD7-5DCA-5D8E98E3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99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C209A66-2DD4-D08A-F391-599813B3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C72CC3D-C59A-E603-9909-D3CDFA30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A4F5BE-0EB6-08BF-5B81-4CE8606C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87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156D98-BC00-6A92-5D0D-45FA0260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D6AEA3-FC64-5CD1-BD84-F3F0F3F3C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9AFC74-5F31-E50E-8168-1F7C206CC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681902-006C-E780-170E-9741D075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2748D3-3D74-D878-39A5-5B7FAA92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812D06-FCA3-4F10-581A-E1359052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39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1D4256-E892-0C5B-234D-DAFB83E0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5D816DE-D0F5-173C-026F-B3E655072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A2D8BDA-3CEA-00AB-9820-25F90AD8F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8445F9-03C6-AE25-4828-C1A03370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5B73B08-C5D2-DDCD-8A70-43643186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5332A7-38FF-2314-852E-F2B1C806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06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A065902-FE89-7003-937D-E020B021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73A7A1-1119-700E-6E43-DB6D06AFB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56999F-68F6-AB83-6A12-0A1ED3340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1308-7CCB-49AA-BA8D-95749F695C8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6CBA9D-12F4-8664-E5B2-6BECE1905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48BA7E-BE1E-EF0A-92D1-1B60ACB95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5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arolina.parkitny@dolnyslask.p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BCBE0-DAD7-B84D-7CD2-4270B5DD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7DD29-7E3B-DC8A-5FBD-1BBB6038C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A672228-066F-7876-E96C-44E52C6606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561F22-AF4E-C02C-7518-103BD2B03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1010460" y="0"/>
            <a:ext cx="10171079" cy="57302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E76F55B-9733-A5F7-7467-FD82EA467724}"/>
              </a:ext>
            </a:extLst>
          </p:cNvPr>
          <p:cNvSpPr txBox="1"/>
          <p:nvPr/>
        </p:nvSpPr>
        <p:spPr>
          <a:xfrm>
            <a:off x="3267633" y="3152001"/>
            <a:ext cx="53561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Instrumenty terytorialne</a:t>
            </a:r>
            <a:br>
              <a:rPr lang="pl-PL" sz="3000" b="1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</a:br>
            <a:r>
              <a:rPr lang="pl-PL" sz="3000" b="1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 na Dolnym Śląsku</a:t>
            </a:r>
            <a:br>
              <a:rPr lang="pl-PL" sz="3000" b="1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</a:br>
            <a:r>
              <a:rPr lang="pl-PL" sz="3000" b="1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 w perspektywie 2021-2027</a:t>
            </a:r>
          </a:p>
          <a:p>
            <a:pPr algn="ctr"/>
            <a:endParaRPr lang="pl-PL" sz="3000" b="1" dirty="0">
              <a:solidFill>
                <a:srgbClr val="210773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27 maja 2025 r., Jelenia Góra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530984-01C9-AD4E-A4AB-E240782D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53" y="5874975"/>
            <a:ext cx="6070492" cy="9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1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E4D4-2622-1DB3-F080-C09A2221E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19FBF3-6EE6-F249-901E-53B3D66C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4C8CBFB-183E-D29E-3AE9-DC342A54B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424129C-FEBE-63D2-289D-0CF5331476C4}"/>
              </a:ext>
            </a:extLst>
          </p:cNvPr>
          <p:cNvSpPr txBox="1"/>
          <p:nvPr/>
        </p:nvSpPr>
        <p:spPr>
          <a:xfrm>
            <a:off x="517236" y="365125"/>
            <a:ext cx="11360727" cy="5223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Jak wygląda wdrażanie Strategii terytorialnych na Dolnym Śląsku:</a:t>
            </a:r>
          </a:p>
          <a:p>
            <a:pPr algn="ctr">
              <a:lnSpc>
                <a:spcPct val="150000"/>
              </a:lnSpc>
            </a:pPr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12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ramach środków FEDS 2021-2027 Zarząd Województwa Dolnośląskiego dedykował ponad 550 mln euro środków do realizacji w ramach instrumentów terytorialnych (ZIT oraz IIT) głównie poprzez niekonkurencyjny tryb wyboru projektów. </a:t>
            </a:r>
          </a:p>
          <a:p>
            <a:pPr>
              <a:buNone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 prawie 24% alokacji całego programu FEDS 2021-2027, z czego 284 mln euro dedykowane jest na obszary południowe województwa, tj. ZIT Wałbrzyskiego Obszaru Funkcjonalnego oraz ZIT Południowego Obszaru Funkcjonalnego, aby umożliwić zmniejszenie występujących dysproporcji i dać impuls do rozwoju (obydwa ZIT korzystają dodatkowo ze środków FST).</a:t>
            </a:r>
          </a:p>
          <a:p>
            <a:pPr>
              <a:buNone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>
              <a:buNone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>
              <a:buNone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>
              <a:buNone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>
              <a:buNone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</a:t>
            </a: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Łącznie alokacja na 7 IT w FEDS 2021-2027</a:t>
            </a:r>
          </a:p>
          <a:p>
            <a:pPr algn="ctr">
              <a:buNone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 </a:t>
            </a:r>
          </a:p>
          <a:p>
            <a:pPr algn="ctr">
              <a:buNone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wynosi              </a:t>
            </a:r>
          </a:p>
          <a:p>
            <a:pPr algn="ctr">
              <a:buNone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  </a:t>
            </a:r>
          </a:p>
          <a:p>
            <a:pPr algn="ctr">
              <a:buNone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(środki EFRR, EFS+ oraz FST):</a:t>
            </a:r>
          </a:p>
          <a:p>
            <a:pPr algn="ctr">
              <a:buNone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 </a:t>
            </a:r>
          </a:p>
          <a:p>
            <a:pPr algn="ctr">
              <a:buNone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                                                                                                 </a:t>
            </a: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550 616 782 </a:t>
            </a:r>
            <a:r>
              <a:rPr lang="pl-PL" sz="1600" b="1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eur</a:t>
            </a: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CEC8D2-CF4B-2D24-4DF4-C5E09AAC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92" y="2934318"/>
            <a:ext cx="6065085" cy="36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0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7FD1D-B194-3F43-2E2B-A069C468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310775-9C2D-7E66-8EB3-9A1BE28C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3371130-F8C0-7D06-9F7E-E51D3ACCC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8" y="0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5B28F34-C8BF-FFF3-3FD9-EDFEA53EA61E}"/>
              </a:ext>
            </a:extLst>
          </p:cNvPr>
          <p:cNvSpPr txBox="1"/>
          <p:nvPr/>
        </p:nvSpPr>
        <p:spPr>
          <a:xfrm>
            <a:off x="575187" y="447799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Projekty EFRR:</a:t>
            </a:r>
          </a:p>
          <a:p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Efektywność energetyczna             Infrastruktura </a:t>
            </a:r>
            <a:r>
              <a:rPr lang="pl-PL" sz="2000" b="1" dirty="0" err="1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wod-kan</a:t>
            </a:r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Bioróżnorodność</a:t>
            </a:r>
            <a:endParaRPr lang="pl-PL" sz="2000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31E010C-978F-8E9D-DAB6-4E63E1356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6" y="4250398"/>
            <a:ext cx="3363440" cy="22424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1800D6-505A-D8B8-42BC-EFA756F51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6" y="1283269"/>
            <a:ext cx="2905765" cy="193566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2F15F8C-115F-E749-D166-93A8F0212E6D}"/>
              </a:ext>
            </a:extLst>
          </p:cNvPr>
          <p:cNvSpPr txBox="1"/>
          <p:nvPr/>
        </p:nvSpPr>
        <p:spPr>
          <a:xfrm>
            <a:off x="334297" y="3485661"/>
            <a:ext cx="95422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lang="pl-PL" sz="2000" b="1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Mobilność miejska                                            Rozwój przestrzeni publicznej (CP5)</a:t>
            </a:r>
            <a:endParaRPr lang="pl-PL" sz="2000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6144C8C-C1CB-EEBE-2275-4E87065E7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36" y="1185047"/>
            <a:ext cx="3406878" cy="227125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49A37D-471F-F779-66DE-29C800423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31" y="4193547"/>
            <a:ext cx="3530626" cy="235392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06711E1-5BCC-D927-BBF8-D89E4D153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2" y="4250397"/>
            <a:ext cx="3296500" cy="224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C1A2A70-5317-94AB-3C0C-3C089EFF2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24" y="1155685"/>
            <a:ext cx="3390333" cy="22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CB00C-593F-93B9-D681-F85828859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E3F10-4677-ECA8-547F-066C6D34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518785-A903-D792-EE5A-077519D3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350C183-B3E3-523F-C73A-A6BB834EC19A}"/>
              </a:ext>
            </a:extLst>
          </p:cNvPr>
          <p:cNvSpPr txBox="1"/>
          <p:nvPr/>
        </p:nvSpPr>
        <p:spPr>
          <a:xfrm>
            <a:off x="575187" y="447799"/>
            <a:ext cx="1051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Projekty EFS+:</a:t>
            </a:r>
          </a:p>
          <a:p>
            <a:pPr algn="ctr"/>
            <a:endParaRPr lang="pl-PL" sz="2000" b="1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Przedszkola                                          Szkoły zawodowe                      Usługi społeczne</a:t>
            </a:r>
            <a:endParaRPr lang="pl-PL" sz="2000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80BB1F-A68F-5B38-7173-D3416970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0" y="2290916"/>
            <a:ext cx="3474552" cy="231636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425C590-4297-8929-EBD3-D056390A2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74" y="2290916"/>
            <a:ext cx="3474552" cy="231636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D996C57-3CEA-A16D-2CA0-DD21DA868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56" y="2270903"/>
            <a:ext cx="3474552" cy="2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225F-9FD8-B39D-505B-E8FF49BBC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4A9314-AB08-1FD6-7490-0093117BC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179A94-F6C4-9B0E-40E3-A561D87A7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8" y="0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FF24F50-4567-1685-3F3D-5CE10C09FE3D}"/>
              </a:ext>
            </a:extLst>
          </p:cNvPr>
          <p:cNvSpPr txBox="1"/>
          <p:nvPr/>
        </p:nvSpPr>
        <p:spPr>
          <a:xfrm>
            <a:off x="1896508" y="447799"/>
            <a:ext cx="8426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b="1" i="0" u="none" strike="noStrike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Alokacja oraz obszary wsparcia Instrumentów Terytorialnych :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EDC774A-000D-FD9D-2C63-4DA2045881A8}"/>
              </a:ext>
            </a:extLst>
          </p:cNvPr>
          <p:cNvGraphicFramePr>
            <a:graphicFrameLocks noGrp="1"/>
          </p:cNvGraphicFramePr>
          <p:nvPr/>
        </p:nvGraphicFramePr>
        <p:xfrm>
          <a:off x="108155" y="1094130"/>
          <a:ext cx="11818374" cy="5316074"/>
        </p:xfrm>
        <a:graphic>
          <a:graphicData uri="http://schemas.openxmlformats.org/drawingml/2006/table">
            <a:tbl>
              <a:tblPr/>
              <a:tblGrid>
                <a:gridCol w="881968">
                  <a:extLst>
                    <a:ext uri="{9D8B030D-6E8A-4147-A177-3AD203B41FA5}">
                      <a16:colId xmlns:a16="http://schemas.microsoft.com/office/drawing/2014/main" val="2080998244"/>
                    </a:ext>
                  </a:extLst>
                </a:gridCol>
                <a:gridCol w="1435384">
                  <a:extLst>
                    <a:ext uri="{9D8B030D-6E8A-4147-A177-3AD203B41FA5}">
                      <a16:colId xmlns:a16="http://schemas.microsoft.com/office/drawing/2014/main" val="2319753716"/>
                    </a:ext>
                  </a:extLst>
                </a:gridCol>
                <a:gridCol w="1289545">
                  <a:extLst>
                    <a:ext uri="{9D8B030D-6E8A-4147-A177-3AD203B41FA5}">
                      <a16:colId xmlns:a16="http://schemas.microsoft.com/office/drawing/2014/main" val="593339440"/>
                    </a:ext>
                  </a:extLst>
                </a:gridCol>
                <a:gridCol w="1327849">
                  <a:extLst>
                    <a:ext uri="{9D8B030D-6E8A-4147-A177-3AD203B41FA5}">
                      <a16:colId xmlns:a16="http://schemas.microsoft.com/office/drawing/2014/main" val="3516021421"/>
                    </a:ext>
                  </a:extLst>
                </a:gridCol>
                <a:gridCol w="1532133">
                  <a:extLst>
                    <a:ext uri="{9D8B030D-6E8A-4147-A177-3AD203B41FA5}">
                      <a16:colId xmlns:a16="http://schemas.microsoft.com/office/drawing/2014/main" val="3293040017"/>
                    </a:ext>
                  </a:extLst>
                </a:gridCol>
                <a:gridCol w="1599165">
                  <a:extLst>
                    <a:ext uri="{9D8B030D-6E8A-4147-A177-3AD203B41FA5}">
                      <a16:colId xmlns:a16="http://schemas.microsoft.com/office/drawing/2014/main" val="1654631797"/>
                    </a:ext>
                  </a:extLst>
                </a:gridCol>
                <a:gridCol w="1302312">
                  <a:extLst>
                    <a:ext uri="{9D8B030D-6E8A-4147-A177-3AD203B41FA5}">
                      <a16:colId xmlns:a16="http://schemas.microsoft.com/office/drawing/2014/main" val="4089976735"/>
                    </a:ext>
                  </a:extLst>
                </a:gridCol>
                <a:gridCol w="1098027">
                  <a:extLst>
                    <a:ext uri="{9D8B030D-6E8A-4147-A177-3AD203B41FA5}">
                      <a16:colId xmlns:a16="http://schemas.microsoft.com/office/drawing/2014/main" val="3531676200"/>
                    </a:ext>
                  </a:extLst>
                </a:gridCol>
                <a:gridCol w="1351991">
                  <a:extLst>
                    <a:ext uri="{9D8B030D-6E8A-4147-A177-3AD203B41FA5}">
                      <a16:colId xmlns:a16="http://schemas.microsoft.com/office/drawing/2014/main" val="3789401494"/>
                    </a:ext>
                  </a:extLst>
                </a:gridCol>
              </a:tblGrid>
              <a:tr h="8357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Cel szczegółowy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Cel polityki / obszar wsparcia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Zachodniego Obszaru Funkcjonalnego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 Jeleniogórskiego Obszaru Funkcjonalnego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Legnicko-Głogowskiego Obszaru Funkcjonalnego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 Wałbrzyskiego Obszaru Funkcjonalnego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Wrocławskiego Obszaru Funkcjonalnego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fontAlgn="ctr" latinLnBrk="0" hangingPunct="1"/>
                      <a:r>
                        <a:rPr lang="pl-PL" sz="10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</a:t>
                      </a:r>
                      <a:br>
                        <a:rPr lang="pl-PL" sz="10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0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Południowego Obszaru Funkcjonalnego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fontAlgn="ctr" latinLnBrk="0" hangingPunct="1"/>
                      <a:r>
                        <a:rPr lang="pl-PL" sz="10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IIT Subregionu Wrocławskiego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383679"/>
                  </a:ext>
                </a:extLst>
              </a:tr>
              <a:tr h="422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RSO 2.1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CP2  efektywność energetyczna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2 220 000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2 220 000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3 355 442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2 009 558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2 590 000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2 405 000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3 700 000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36046"/>
                  </a:ext>
                </a:extLst>
              </a:tr>
              <a:tr h="422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RSO 2.5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CP2  gospodarka wodno-ściekowa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            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24 698 495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19 015 750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662 507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22 677 751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5 606 192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1 288 618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956306"/>
                  </a:ext>
                </a:extLst>
              </a:tr>
              <a:tr h="422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RSO 2.7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CP2 ochrona bioróżnorodności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4 830 502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4 902 211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5 668 788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4 726 287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7 219 088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4 368 160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7 193 059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652"/>
                  </a:ext>
                </a:extLst>
              </a:tr>
              <a:tr h="422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RSO 2.8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CP2 mobilność miejska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8 275 793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8 275 793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12 508 535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7 491 299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9 655 092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8 965 443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13 792 989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500239"/>
                  </a:ext>
                </a:extLst>
              </a:tr>
              <a:tr h="216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RSO 5.1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CP5 obszary miejskie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10 665 905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11 992 808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19 161 169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17 216 337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17 140 829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13 712 175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10 423 425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89825"/>
                  </a:ext>
                </a:extLst>
              </a:tr>
              <a:tr h="216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ESO 4.6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EFS+ Przedszkola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2 100 000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1 537 000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1 071 772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1 774 909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2 210 989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48186"/>
                  </a:ext>
                </a:extLst>
              </a:tr>
              <a:tr h="422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ESO 4.6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EFS+ Szkoły zawodowe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1 743 051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1 449 195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3 063 000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1 628 228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1 555 704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478 022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2 000 000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977166"/>
                  </a:ext>
                </a:extLst>
              </a:tr>
              <a:tr h="422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ESO 4.11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EFS+ Usługi społeczne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3 985 311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1 667 755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1 000 000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4 177 546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4 986 586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2 010 989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2 000 000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997440"/>
                  </a:ext>
                </a:extLst>
              </a:tr>
              <a:tr h="21606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7012"/>
                  </a:ext>
                </a:extLst>
              </a:tr>
              <a:tr h="216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EFS+ PT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427 714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22418"/>
                  </a:ext>
                </a:extLst>
              </a:tr>
              <a:tr h="216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JSO 8.1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FST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123 929 245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80 912 482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553865"/>
                  </a:ext>
                </a:extLst>
              </a:tr>
              <a:tr h="2160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Razem EFRR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25 992 200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52 089 307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59 709 684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32 105 988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59 282 760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35 056 970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36 398 091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728279"/>
                  </a:ext>
                </a:extLst>
              </a:tr>
              <a:tr h="2160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Razem EFS +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8 257 076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4 445 664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6 028 714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7 306 260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8 744 913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5 128 714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5 228 714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87055"/>
                  </a:ext>
                </a:extLst>
              </a:tr>
              <a:tr h="2160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Razem FST</a:t>
                      </a: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123 929 245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80 912 482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524719"/>
                  </a:ext>
                </a:extLst>
              </a:tr>
              <a:tr h="2160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Razem EFRR, EFS+, FST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34 249 276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56 534 971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65 738 398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163 341 493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68 027 673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121 098 166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41 626 805    </a:t>
                      </a:r>
                    </a:p>
                  </a:txBody>
                  <a:tcPr marL="7021" marR="7021" marT="7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061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24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E04E2-A044-4842-E291-BF260488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6058B-A398-C421-D06A-8CD55902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8E65DF5-F194-5083-074B-01062BB46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B95D27F-13DC-1F9A-B83A-1F854A32355E}"/>
              </a:ext>
            </a:extLst>
          </p:cNvPr>
          <p:cNvSpPr txBox="1"/>
          <p:nvPr/>
        </p:nvSpPr>
        <p:spPr>
          <a:xfrm>
            <a:off x="517236" y="365125"/>
            <a:ext cx="11360727" cy="1422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Jak wygląda wdrażanie instrumentów terytorialnych na Dolnym Śląsku:</a:t>
            </a:r>
          </a:p>
          <a:p>
            <a:pPr algn="ctr">
              <a:lnSpc>
                <a:spcPct val="150000"/>
              </a:lnSpc>
            </a:pPr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12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eriod"/>
            </a:pPr>
            <a:endParaRPr lang="pl-PL" sz="11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BE73B9-A80A-3ABD-F0A2-8A8CAD45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84" y="1027906"/>
            <a:ext cx="3324689" cy="578248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3B217EC-2799-6FFE-5EC4-519ACA030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985" y="1027906"/>
            <a:ext cx="3764746" cy="529636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A14C650-8B7A-6228-D3E2-F53730F4E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972" y="1504335"/>
            <a:ext cx="3275302" cy="4325759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3277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6965-F6D8-766E-E23E-501A3269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3C0EFA-0DCD-601D-7529-94713FAC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ECA9D99-B275-48F0-A928-99E0C386F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8DD287A-C1F3-18B1-B696-2325FD0B1896}"/>
              </a:ext>
            </a:extLst>
          </p:cNvPr>
          <p:cNvSpPr txBox="1"/>
          <p:nvPr/>
        </p:nvSpPr>
        <p:spPr>
          <a:xfrm>
            <a:off x="517236" y="365125"/>
            <a:ext cx="11360727" cy="645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Jak wygląda wdrażanie Strategii terytorialnych na Dolnym Śląsku:</a:t>
            </a:r>
          </a:p>
          <a:p>
            <a:pPr algn="ctr">
              <a:lnSpc>
                <a:spcPct val="150000"/>
              </a:lnSpc>
            </a:pPr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Realizowane projekty muszą spełniać wymóg zintegrowania (definicje ujęte w porozumieniach terytorialnych) poprzez: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wpisanie się w definicję projektu zintegrowanego</a:t>
            </a:r>
          </a:p>
          <a:p>
            <a:pPr algn="just"/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lub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wpisanie się w wiązkę projektów</a:t>
            </a:r>
          </a:p>
          <a:p>
            <a:pPr algn="just"/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spcAft>
                <a:spcPts val="600"/>
              </a:spcAft>
              <a:tabLst>
                <a:tab pos="1485900" algn="l"/>
              </a:tabLst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Projekt strategiczny, rozumiany jako projekt zintegrowany – 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 projekt, spełniający definicję określoną przez Ministerstwo Funduszy i Polityki Regionalnej w dokumencie pn. Zasady realizacji instrumentów terytorialnych w Polsce w perspektywie finansowej UE na lata 2021-2027, tj. projekt, który wpisuje się w cele rozwoju obszaru funkcjonalnego objętego instrumentem i jest ukierunkowany na rozwiązywanie wspólnych problemów rozwojowych – oznacza to, że projekt ten ma wpływ na więcej niż 1 gminę w Miejskim Obszarze Funkcjonalnym (MOF) oraz jego realizacja jest uzasadniona zarówno w części diagnostycznej, jak i w części kierunkowej strategii. Projekt zintegrowany powinien spełniać przynajmniej jeden z dwóch warunków: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jest projektem partnerskim w rozumieniu art. 39 ustawy wdrożeniowej;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deklarowany jest wspólny efekt, rezultat lub produkt końcowy projektu, np. wspólne wykorzystanie stworzonej w jego ramach infrastruktury w przypadku projektów „twardych”, lub objęcie wsparciem w przypadku projektów „miękkich”, mieszkańców co najmniej 2 gmin Miejskiego Obszaru Funkcjonalnego, co powinno znaleźć swoje uzasadnienie zarówno w części diagnostycznej, jak i kierunkowej strategii.</a:t>
            </a:r>
          </a:p>
          <a:p>
            <a:pPr algn="just">
              <a:lnSpc>
                <a:spcPct val="150000"/>
              </a:lnSpc>
            </a:pPr>
            <a:endParaRPr lang="pl-PL" sz="12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11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2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6D92C-5D3E-8C7F-18A3-7CF2F2970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D81A5-1326-6786-0C18-A3FD7A2B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C4E7B4-F3B7-BEDF-6A87-718B99A3A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0A5CC41-8C0A-87B0-2D8A-C8490E644CCA}"/>
              </a:ext>
            </a:extLst>
          </p:cNvPr>
          <p:cNvSpPr txBox="1"/>
          <p:nvPr/>
        </p:nvSpPr>
        <p:spPr>
          <a:xfrm>
            <a:off x="517236" y="365125"/>
            <a:ext cx="11360727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0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Wiązka projektów  </a:t>
            </a:r>
            <a:r>
              <a:rPr lang="pl-PL" sz="20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 </a:t>
            </a:r>
          </a:p>
          <a:p>
            <a:pPr algn="ctr">
              <a:buNone/>
            </a:pPr>
            <a:r>
              <a:rPr lang="pl-PL" sz="20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projekt strategiczny może wpisywać się w wiązkę projektów, traktujemy go wówczas jak projekt zintegrowany </a:t>
            </a:r>
          </a:p>
          <a:p>
            <a:pPr algn="ctr">
              <a:buNone/>
            </a:pPr>
            <a:endParaRPr lang="pl-PL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>
              <a:buNone/>
            </a:pPr>
            <a:endParaRPr lang="pl-PL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buNone/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Przez wiązkę projektów rozumiana jest grupa projektów powiązanych ze sobą merytorycznie lub funkcjonalnie w sposób na tyle bezpośredni i istotny, że ich planowanie, wdrażanie lub późniejsza eksploatacja wymaga skoordynowania.</a:t>
            </a:r>
          </a:p>
          <a:p>
            <a:pPr algn="just">
              <a:buNone/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  <a:p>
            <a:pPr algn="just">
              <a:buNone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Wiązka to grupa projektów, które spełniają co najmniej jeden z trzech warunków: </a:t>
            </a:r>
          </a:p>
          <a:p>
            <a:pPr algn="just">
              <a:buNone/>
            </a:pPr>
            <a:endParaRPr lang="pl-PL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 algn="just">
              <a:spcAft>
                <a:spcPts val="295"/>
              </a:spcAft>
              <a:buAutoNum type="arabicParenR"/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Na etapie przygotowania muszą być opracowywane równolegle i w sposób skoordynowany, z uwzględnieniem merytorycznej spójności między nimi lub synchroniczności późniejszego wdrażania; </a:t>
            </a:r>
          </a:p>
          <a:p>
            <a:pPr marL="342900" indent="-342900" algn="just">
              <a:spcAft>
                <a:spcPts val="295"/>
              </a:spcAft>
              <a:buAutoNum type="arabicParenR"/>
            </a:pPr>
            <a:endParaRPr lang="pl-PL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spcAft>
                <a:spcPts val="295"/>
              </a:spcAft>
              <a:buNone/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2) Na etapie realizacji wymagają wdrażania skoordynowanego z uwagi na ścisłe powiązanie merytoryczne lub funkcjonalne; </a:t>
            </a:r>
          </a:p>
          <a:p>
            <a:pPr algn="just">
              <a:spcAft>
                <a:spcPts val="295"/>
              </a:spcAft>
              <a:buNone/>
            </a:pPr>
            <a:endParaRPr lang="pl-PL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3) Na etapie eksploatacji wymagają skoordynowanego zarządzania. Projekty w ramach danej wiązki powinny więc wykazywać wzajemną komplementarność i synergię. Projekt strategiczny wpisujący się w wiązkę projektów, spełniającą jeden z wyżej wskazanych 3 warunków, również rozumiany jest jako projekt zintegrowany.</a:t>
            </a:r>
          </a:p>
        </p:txBody>
      </p:sp>
    </p:spTree>
    <p:extLst>
      <p:ext uri="{BB962C8B-B14F-4D97-AF65-F5344CB8AC3E}">
        <p14:creationId xmlns:p14="http://schemas.microsoft.com/office/powerpoint/2010/main" val="2023836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7B744-4EDC-3808-DF9B-95ACDD44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9DB0D9-9EEC-FF45-3A7A-9B30CA16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51AD655-0ED0-D0D5-9316-3B41662D6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698" y="0"/>
            <a:ext cx="13069536" cy="7334865"/>
          </a:xfr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9B6A4D67-BAF5-5DDA-08C1-5640847D74E9}"/>
              </a:ext>
            </a:extLst>
          </p:cNvPr>
          <p:cNvSpPr/>
          <p:nvPr/>
        </p:nvSpPr>
        <p:spPr>
          <a:xfrm>
            <a:off x="761312" y="808895"/>
            <a:ext cx="216024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Pozytywne zaakceptowanie strategii ZIT / IIT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78D45912-524D-D419-4ACB-5335ADB9811F}"/>
              </a:ext>
            </a:extLst>
          </p:cNvPr>
          <p:cNvSpPr/>
          <p:nvPr/>
        </p:nvSpPr>
        <p:spPr>
          <a:xfrm>
            <a:off x="3591569" y="912704"/>
            <a:ext cx="216024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Pozytywne zaopiniowanie fiszek projektowych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13719C08-B4C3-A981-815A-D92FA31CAF97}"/>
              </a:ext>
            </a:extLst>
          </p:cNvPr>
          <p:cNvSpPr/>
          <p:nvPr/>
        </p:nvSpPr>
        <p:spPr>
          <a:xfrm>
            <a:off x="6251534" y="924837"/>
            <a:ext cx="216024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Wydanie pozytywnej opinii przez ZWD</a:t>
            </a:r>
            <a:b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w zakresie możliwości finansowania strategii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12869B6B-A335-C182-C563-4C31EF0637D7}"/>
              </a:ext>
            </a:extLst>
          </p:cNvPr>
          <p:cNvSpPr/>
          <p:nvPr/>
        </p:nvSpPr>
        <p:spPr>
          <a:xfrm>
            <a:off x="8818621" y="839742"/>
            <a:ext cx="2490817" cy="11240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Wskazanie listy projektów strategicznych w ramach aneksów do porozumień terytorialnych 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D740B56F-A69B-07F1-D7B5-2AFC190E192D}"/>
              </a:ext>
            </a:extLst>
          </p:cNvPr>
          <p:cNvCxnSpPr>
            <a:cxnSpLocks/>
          </p:cNvCxnSpPr>
          <p:nvPr/>
        </p:nvCxnSpPr>
        <p:spPr>
          <a:xfrm>
            <a:off x="2919929" y="1266423"/>
            <a:ext cx="641798" cy="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7AD9DC02-DB44-58DA-2B31-01D441074E3D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5751809" y="1349011"/>
            <a:ext cx="422837" cy="20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955C711C-ED94-A574-01C1-3FFB2F2D6D4C}"/>
              </a:ext>
            </a:extLst>
          </p:cNvPr>
          <p:cNvCxnSpPr>
            <a:cxnSpLocks/>
          </p:cNvCxnSpPr>
          <p:nvPr/>
        </p:nvCxnSpPr>
        <p:spPr>
          <a:xfrm>
            <a:off x="4859401" y="3614813"/>
            <a:ext cx="0" cy="72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wal 15">
            <a:extLst>
              <a:ext uri="{FF2B5EF4-FFF2-40B4-BE49-F238E27FC236}">
                <a16:creationId xmlns:a16="http://schemas.microsoft.com/office/drawing/2014/main" id="{8F636F83-3FD3-98F2-67DE-0DA20334DE99}"/>
              </a:ext>
            </a:extLst>
          </p:cNvPr>
          <p:cNvSpPr/>
          <p:nvPr/>
        </p:nvSpPr>
        <p:spPr>
          <a:xfrm>
            <a:off x="8871503" y="2460010"/>
            <a:ext cx="2629731" cy="150841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Przekazanie listy projektów strategicznych wraz z zaakceptowanymi fiszkami do Departamentu Funduszy Europejskich (odpowiedzialny za ogłoszenie naboru i ocenę wniosków)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935FA36A-D648-ED32-112D-A99DAF59C4F6}"/>
              </a:ext>
            </a:extLst>
          </p:cNvPr>
          <p:cNvSpPr/>
          <p:nvPr/>
        </p:nvSpPr>
        <p:spPr>
          <a:xfrm>
            <a:off x="6435528" y="3214219"/>
            <a:ext cx="216024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Sporządzenie harmonogramu naborów oraz regulaminu naboru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986BA2D5-7DF7-5DF0-8E2E-0034C2BD342A}"/>
              </a:ext>
            </a:extLst>
          </p:cNvPr>
          <p:cNvSpPr/>
          <p:nvPr/>
        </p:nvSpPr>
        <p:spPr>
          <a:xfrm>
            <a:off x="6435528" y="2306729"/>
            <a:ext cx="216024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Wprowadzenie zmian* </a:t>
            </a:r>
            <a:b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projektach </a:t>
            </a:r>
            <a:b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000" b="1" u="sng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(najpóźniej do dnia ogłoszenia naboru</a:t>
            </a:r>
            <a:r>
              <a:rPr lang="pl-PL" sz="1000" b="1" u="sng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D1904EB6-868A-AAC1-29CD-F2FA74742353}"/>
              </a:ext>
            </a:extLst>
          </p:cNvPr>
          <p:cNvSpPr/>
          <p:nvPr/>
        </p:nvSpPr>
        <p:spPr>
          <a:xfrm>
            <a:off x="539177" y="4910069"/>
            <a:ext cx="216024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Zmiany w projekcie wpływające na zapisy strategii ZIT / IIT wymagają ponownego opiniowania</a:t>
            </a:r>
            <a:endParaRPr lang="pl-PL" sz="10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DCCAA60-1215-A234-8E2B-F435A9C6CC81}"/>
              </a:ext>
            </a:extLst>
          </p:cNvPr>
          <p:cNvCxnSpPr>
            <a:cxnSpLocks/>
          </p:cNvCxnSpPr>
          <p:nvPr/>
        </p:nvCxnSpPr>
        <p:spPr>
          <a:xfrm>
            <a:off x="10173860" y="1949012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7BD77476-9151-4D4F-338F-69DC70A5D53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7979013" y="3214219"/>
            <a:ext cx="8924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9E339D4A-BB9D-C1B6-D6CD-716260EF1DBC}"/>
              </a:ext>
            </a:extLst>
          </p:cNvPr>
          <p:cNvSpPr txBox="1"/>
          <p:nvPr/>
        </p:nvSpPr>
        <p:spPr>
          <a:xfrm>
            <a:off x="4705034" y="432151"/>
            <a:ext cx="2568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1800" b="1" dirty="0">
                <a:solidFill>
                  <a:srgbClr val="21077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</a:t>
            </a:r>
            <a:r>
              <a:rPr lang="pl-PL" sz="1800" b="1" dirty="0">
                <a:solidFill>
                  <a:srgbClr val="210773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Cykl życia projektów</a:t>
            </a:r>
            <a:r>
              <a:rPr lang="pl-PL" sz="1800" b="1" dirty="0">
                <a:solidFill>
                  <a:srgbClr val="21077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</a:p>
        </p:txBody>
      </p: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202D195C-A1B0-C948-6F45-B881DDFBEB8C}"/>
              </a:ext>
            </a:extLst>
          </p:cNvPr>
          <p:cNvCxnSpPr>
            <a:cxnSpLocks/>
          </p:cNvCxnSpPr>
          <p:nvPr/>
        </p:nvCxnSpPr>
        <p:spPr>
          <a:xfrm>
            <a:off x="8383567" y="1378314"/>
            <a:ext cx="379080" cy="3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ze strzałką 63">
            <a:extLst>
              <a:ext uri="{FF2B5EF4-FFF2-40B4-BE49-F238E27FC236}">
                <a16:creationId xmlns:a16="http://schemas.microsoft.com/office/drawing/2014/main" id="{F47FDC55-10C4-AAC0-CA40-378E37AC15C5}"/>
              </a:ext>
            </a:extLst>
          </p:cNvPr>
          <p:cNvCxnSpPr>
            <a:cxnSpLocks/>
          </p:cNvCxnSpPr>
          <p:nvPr/>
        </p:nvCxnSpPr>
        <p:spPr>
          <a:xfrm flipH="1">
            <a:off x="5989283" y="3221129"/>
            <a:ext cx="8924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: zakrzywiony 67">
            <a:extLst>
              <a:ext uri="{FF2B5EF4-FFF2-40B4-BE49-F238E27FC236}">
                <a16:creationId xmlns:a16="http://schemas.microsoft.com/office/drawing/2014/main" id="{23B26754-0120-2A4F-7E08-D69ED3B5CA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99417" y="3105048"/>
            <a:ext cx="3997476" cy="2029658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id="{01F49058-5C0F-1123-0C67-0934D84784F9}"/>
              </a:ext>
            </a:extLst>
          </p:cNvPr>
          <p:cNvSpPr/>
          <p:nvPr/>
        </p:nvSpPr>
        <p:spPr>
          <a:xfrm>
            <a:off x="3779281" y="4339794"/>
            <a:ext cx="2160240" cy="9985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Wybór projektu</a:t>
            </a:r>
            <a:b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do dofinansowania</a:t>
            </a: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19F53506-DB69-658E-8B89-7C14A24195FE}"/>
              </a:ext>
            </a:extLst>
          </p:cNvPr>
          <p:cNvSpPr/>
          <p:nvPr/>
        </p:nvSpPr>
        <p:spPr>
          <a:xfrm>
            <a:off x="3779281" y="2757019"/>
            <a:ext cx="2160240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Nabór niekonkurencyjny</a:t>
            </a:r>
          </a:p>
          <a:p>
            <a:pPr algn="ctr"/>
            <a:r>
              <a:rPr lang="pl-PL" sz="10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(ocena projektów)</a:t>
            </a:r>
          </a:p>
        </p:txBody>
      </p:sp>
    </p:spTree>
    <p:extLst>
      <p:ext uri="{BB962C8B-B14F-4D97-AF65-F5344CB8AC3E}">
        <p14:creationId xmlns:p14="http://schemas.microsoft.com/office/powerpoint/2010/main" val="339963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3DBBE-C258-7BF3-42D3-42809AD4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CE0A09-9CAF-95AD-32E5-2A7D7272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63955E4-A180-926C-0F4C-783026028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4E2FC4E-38B9-5973-AC41-1221A677B946}"/>
              </a:ext>
            </a:extLst>
          </p:cNvPr>
          <p:cNvSpPr txBox="1"/>
          <p:nvPr/>
        </p:nvSpPr>
        <p:spPr>
          <a:xfrm>
            <a:off x="517236" y="365125"/>
            <a:ext cx="11360727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Fiszki projektowe</a:t>
            </a:r>
          </a:p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terytorialne wprowadza wzór fiszki projektowej – obowiązkowego załącznika do Strategii terytorialnej </a:t>
            </a:r>
          </a:p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przypadku ujęcia w strategii listy projektów niekonkurencyjnych.</a:t>
            </a:r>
          </a:p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Jest to uproszczony „wniosek o dofinansowanie” ujmujący ogólne informacje o planowanym projekcie. Jest podstawą do zweryfikowania, czy ujęte w Strategii terytorialnej projekty wskazane do wybrania do realizacji w ramach FEDS w sposób niekonkurencyjny, wpisują się w zakres wsparcia w ramach programu, alokację przypisaną danemu ZIT/IIT, spełniają wymogi dot. zintegrowania etc. Zawierają też informację o gotowości aplikacyjnej projektu.</a:t>
            </a:r>
          </a:p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Pozytywne zaopiniowanie fiszki przez IZ FEDS jest warunkiem obligatoryjnym do tego, aby nabór w trybie </a:t>
            </a:r>
            <a:r>
              <a:rPr lang="pl-PL" sz="160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niekonkursowym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został ogłoszony dla konkretnego projektu. Fiszki mogą być na etapie zaopiniowania Strategii, ocenione negatywnie. Po dokonaniu przez ZIT/IIT korekty fiszki opinia do strategii w zakresie listy projektów jest aktualizowana i fiszka (projekt) może uzyskać statut pozytywnie zaopiniowanej.</a:t>
            </a:r>
          </a:p>
          <a:p>
            <a:pPr algn="just">
              <a:lnSpc>
                <a:spcPct val="150000"/>
              </a:lnSpc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Proces uzgadniania fiszek jest prowadzony mniej formalnie, niż nabory projektów. Często najpierw f</a:t>
            </a:r>
            <a:r>
              <a:rPr lang="pl-PL" sz="1600" b="1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iszki projektowe są w trybie roboczym przesyłane 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przez instytucję reprezentującą ZIT/IIT </a:t>
            </a:r>
            <a:r>
              <a:rPr lang="pl-PL" sz="1600" b="1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celu konsultacji </a:t>
            </a:r>
            <a:r>
              <a:rPr lang="pl-PL" sz="1600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 Departamentu Gospodarki i Promocji. </a:t>
            </a:r>
          </a:p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razie konieczności odbywają się dodatkowe konsultacje fiszek z Departamentem Funduszy Europejskich/Dolnośląskim Wojewódzkim Urzędem Pracy. Fiszki mogą być poprawiane dowolną ilość razy, zanim zostaną pozytywnie zaopiniowane.</a:t>
            </a:r>
          </a:p>
          <a:p>
            <a:pPr algn="just"/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65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288BB-E941-467B-4BEA-F6CB60AB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1F2C0-9739-58D6-BB28-736CCFF3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5DA5ED-F829-AEA1-766F-ED11634F7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7AF964A-6497-70CE-519A-88BE0E51E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" y="566632"/>
            <a:ext cx="4495017" cy="60997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240D07-F7E2-0CD6-B2A3-1575BAA54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206" y="740227"/>
            <a:ext cx="3689009" cy="51337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B9BDF6F-710E-5C76-18CA-B543BB44B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820" y="1846528"/>
            <a:ext cx="3871660" cy="442364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9C1D7AE-E280-C634-BFD5-428EFD62EF99}"/>
              </a:ext>
            </a:extLst>
          </p:cNvPr>
          <p:cNvSpPr txBox="1"/>
          <p:nvPr/>
        </p:nvSpPr>
        <p:spPr>
          <a:xfrm>
            <a:off x="663389" y="200239"/>
            <a:ext cx="10690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Wypracowany wzór fiszki projektowej (załącznik do Porozumień terytorialnych)</a:t>
            </a:r>
            <a:endParaRPr lang="pl-PL" sz="1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2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85C5E7-7536-0F45-9D70-77D70684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C36A74-3726-1DC3-C2AA-61839FF08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C374B32-40AB-47B7-32E8-588EA70808C9}"/>
              </a:ext>
            </a:extLst>
          </p:cNvPr>
          <p:cNvSpPr txBox="1"/>
          <p:nvPr/>
        </p:nvSpPr>
        <p:spPr>
          <a:xfrm>
            <a:off x="986119" y="249478"/>
            <a:ext cx="10121152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Podejście terytorialne w perspektywie 2021-2027</a:t>
            </a:r>
          </a:p>
          <a:p>
            <a:pPr algn="just"/>
            <a:endParaRPr lang="pl-PL" sz="1200" i="0" u="none" strike="noStrike" baseline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perspektywie finansowej 2014-2020 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Instrument ZIT realizowany był we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Wrocławskim Obszarze Funkcjonalnym 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oraz na obszarach funkcjonalnych głównych miast województwa: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Wałbrzycha i Jeleniej Góry.</a:t>
            </a:r>
            <a:endParaRPr lang="pl-PL" sz="160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600" i="0" u="none" strike="noStrike" baseline="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perspektywie 2021-2027 zmieniła się formuła podejścia do instrumentów terytorialnych (IT). W ramach instrumentów ZIT/IIT kluczowe było odpowiednie przygotowanie ich Strategii. Właściwe zdiagnozowanie potrzeb i potencjałów poszczególnych obszarów instrumentów terytorialnych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przy odpowiednich konsultacjach i zaangażowaniu partnerów społecznych w myśl zasady partnerstwa pozwoliło określić działania - projekty zintegrowane oraz wiązki projektów, predysponowane i preferowane do realizacji.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Zarząd Województwa Dolnośląskiego w dniu 12 marca 2020 r. podjął decyzję w sprawie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propozycji delimitacji 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podejścia terytorialnego realizowanego w ramach Regionalnego Programu Operacyjnego Województwa Dolnośląskiego 2021-2027. Przyjęto założenie, że do realizacji ZIT w perspektywie 2021-2027 jest konieczne zaangażowanie minimum 70% </a:t>
            </a:r>
            <a:r>
              <a:rPr lang="pl-PL" sz="1600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wskazanych w delimitacji.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18 marca 2020 r. zwrócono się do wszystkich </a:t>
            </a:r>
            <a:r>
              <a:rPr lang="pl-PL" sz="1600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o podjęcie działań mających na celu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nawiązanie oddolnej współpracy, której efektem będzie podpisanie listów intencyjnych lub zawiązanie porozumień pomiędzy </a:t>
            </a:r>
            <a:r>
              <a:rPr lang="pl-PL" sz="1600" b="1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ramach planowanych do realizacji instrumentów terytorialnych.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6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6DC0C-DF99-D166-67FE-AF2EF7519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61D5F1-FD75-D0F1-39D4-4FB741F7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3A01D62-5380-BF86-60B1-6A89B12EB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D8B0936-22D8-52B0-C7A0-49A5247DE9A0}"/>
              </a:ext>
            </a:extLst>
          </p:cNvPr>
          <p:cNvSpPr txBox="1"/>
          <p:nvPr/>
        </p:nvSpPr>
        <p:spPr>
          <a:xfrm>
            <a:off x="838200" y="365125"/>
            <a:ext cx="10174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Realizacja Strategii poszczególnych instrumentów terytorialnych (ZIT/IIT) - stan na 15.05.2025 r.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B96B0E5-52C1-79B3-EA7B-25365D949823}"/>
              </a:ext>
            </a:extLst>
          </p:cNvPr>
          <p:cNvSpPr txBox="1"/>
          <p:nvPr/>
        </p:nvSpPr>
        <p:spPr>
          <a:xfrm>
            <a:off x="291184" y="1027906"/>
            <a:ext cx="5543560" cy="542456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28600" indent="-228600">
              <a:buAutoNum type="arabicPeriod"/>
            </a:pPr>
            <a:r>
              <a:rPr lang="pl-PL" sz="1050" b="1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ZIT Wrocławskiego Obszaru Funkcjonalnego</a:t>
            </a:r>
            <a:endParaRPr lang="pl-PL" sz="105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l-PL" sz="105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DG-R/53/2023 z dnia 22.08.2023 r.:</a:t>
            </a:r>
          </a:p>
          <a:p>
            <a:r>
              <a:rPr lang="pl-PL" sz="105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6.10.2023 r.</a:t>
            </a:r>
          </a:p>
          <a:p>
            <a:r>
              <a:rPr lang="pl-PL" sz="105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Aneks 2 z dnia 21.12.2024 r</a:t>
            </a:r>
          </a:p>
          <a:p>
            <a:r>
              <a:rPr lang="pl-PL" sz="105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3 z dnia 04.04.2024 r.</a:t>
            </a:r>
          </a:p>
          <a:p>
            <a:r>
              <a:rPr lang="pl-PL" sz="105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d) Aneks 4 z dnia 02.01.2025 r.</a:t>
            </a:r>
          </a:p>
          <a:p>
            <a:endParaRPr lang="pl-PL" sz="1050" b="0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l-PL" sz="105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 </a:t>
            </a:r>
            <a:r>
              <a:rPr lang="pl-PL" sz="1050" b="1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ZIT Wałbrzyskiego Obszaru Funkcjonalnego</a:t>
            </a:r>
          </a:p>
          <a:p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DG-R/72/2023 z dnia 13.12.2023 r.:</a:t>
            </a:r>
          </a:p>
          <a:p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25.04.2024 r.</a:t>
            </a:r>
          </a:p>
          <a:p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Aneks 2 z dnia 24.07.2024 r</a:t>
            </a:r>
            <a:endParaRPr lang="pl-PL" sz="105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3 z dnia 6.12.2024 r.</a:t>
            </a:r>
          </a:p>
          <a:p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d) Aneks 4 z dnia 9.04.2025 r. </a:t>
            </a:r>
          </a:p>
          <a:p>
            <a:pPr marL="228600" indent="-228600">
              <a:buAutoNum type="alphaLcParenR" startAt="3"/>
            </a:pPr>
            <a:endParaRPr lang="pl-PL" sz="105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l-PL" sz="1050" b="1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3. ZIT Jeleniogórskiego Obszaru Funkcjonalnego</a:t>
            </a:r>
          </a:p>
          <a:p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DG-R/73/2023  z dnia 14.12.2023 r.:</a:t>
            </a:r>
          </a:p>
          <a:p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26.02.2024 r.</a:t>
            </a:r>
          </a:p>
          <a:p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</a:t>
            </a:r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Aneks 2 z dnia 24.04.2024 r.</a:t>
            </a:r>
          </a:p>
          <a:p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3 z dnia 07.04.2025 r.</a:t>
            </a:r>
            <a:endParaRPr lang="pl-PL" sz="1050" b="1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050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l-PL" sz="1050" b="1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4. ZIT Legnicko-Głogowskiego Obszaru Funkcjonalnego</a:t>
            </a:r>
          </a:p>
          <a:p>
            <a:r>
              <a:rPr lang="pl-PL" sz="1050" b="0" i="0" u="none" strike="noStrike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DG-R/55/2023 z dnia 10.10.2023 r.</a:t>
            </a:r>
          </a:p>
          <a:p>
            <a:pPr marL="0" algn="l" rtl="0" eaLnBrk="1" fontAlgn="b" latinLnBrk="0" hangingPunct="1"/>
            <a:r>
              <a:rPr lang="pl-PL" sz="1050" b="0" i="0" u="none" strike="noStrike" kern="1200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24.04.2024 r.</a:t>
            </a:r>
            <a:endParaRPr lang="pl-PL" sz="1050" b="0" i="0" u="none" strike="noStrike" dirty="0"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algn="l" rtl="0" eaLnBrk="1" fontAlgn="b" latinLnBrk="0" hangingPunct="1"/>
            <a:r>
              <a:rPr lang="pl-PL" sz="1050" b="0" i="0" u="none" strike="noStrike" kern="1200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Aneks 2 z dnia 23.08.2024 r.</a:t>
            </a:r>
          </a:p>
          <a:p>
            <a:pPr marL="0" algn="l" rtl="0" eaLnBrk="1" fontAlgn="b" latinLnBrk="0" hangingPunct="1"/>
            <a:r>
              <a:rPr lang="pl-PL" sz="1050" b="0" i="0" u="none" strike="noStrike" kern="1200" dirty="0"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 3 z dnia 18.11.2024 r.</a:t>
            </a:r>
          </a:p>
          <a:p>
            <a:pPr marL="0" algn="l" rtl="0" eaLnBrk="1" fontAlgn="b" latinLnBrk="0" hangingPunct="1"/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d) Aneks 4 z dnia 13.05.2025 r.</a:t>
            </a:r>
          </a:p>
          <a:p>
            <a:pPr marL="0" algn="l" rtl="0" eaLnBrk="1" fontAlgn="b" latinLnBrk="0" hangingPunct="1"/>
            <a:endParaRPr kumimoji="0" lang="pl-PL" sz="1050" b="1" i="0" u="none" strike="noStrike" kern="1200" cap="none" spc="0" normalizeH="0" baseline="0" noProof="0" dirty="0">
              <a:ln>
                <a:noFill/>
              </a:ln>
              <a:solidFill>
                <a:srgbClr val="210773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5. ZIT Południowego Obszaru Funkcjonalnego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DG-R/7/2024 z dnia 7.02.2024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08.07.2024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Aneks 2 z dnia 26.08.2024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3 z dnia 23.12.2024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d) Aneks 4 z dnia 17.02.2025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e) Aneks 5 z dnia 11.04.2025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50" b="1" i="0" u="none" strike="noStrike" kern="1200" cap="none" spc="0" normalizeH="0" baseline="0" noProof="0" dirty="0">
              <a:ln>
                <a:noFill/>
              </a:ln>
              <a:solidFill>
                <a:srgbClr val="210773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6. ZIT Zachodniego Obszaru Funkcjonalnego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DG-R/3/2024 z dnia 29.01.2024 r</a:t>
            </a:r>
            <a:r>
              <a:rPr kumimoji="0" lang="pl-PL" sz="1050" b="1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04.12.2024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Aneks 2 z dnia 30.12.2024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3 z dnia 17.04.2025 r.</a:t>
            </a:r>
            <a:endParaRPr kumimoji="0" lang="pl-PL" sz="1050" i="0" u="none" strike="noStrike" kern="1200" cap="none" spc="0" normalizeH="0" baseline="0" noProof="0" dirty="0">
              <a:ln>
                <a:noFill/>
              </a:ln>
              <a:solidFill>
                <a:srgbClr val="210773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50" b="1" i="0" u="none" strike="noStrike" kern="1200" cap="none" spc="0" normalizeH="0" baseline="0" noProof="0" dirty="0">
              <a:ln>
                <a:noFill/>
              </a:ln>
              <a:solidFill>
                <a:srgbClr val="210773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7. IIT Subregionu Wrocławskiego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Porozumienie nr DG-R/54/2023 z dnia 23.09.2023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a) Aneks 1 z dnia 22.11.2024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b) Aneks 2 z dnia 17.12.2024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5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c) Aneks 3 z dnia 27.01.2025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d) Aneks 4 z dnia 27.03.2025 r.</a:t>
            </a:r>
          </a:p>
          <a:p>
            <a:pPr marL="0" algn="l" rtl="0" eaLnBrk="1" fontAlgn="b" latinLnBrk="0" hangingPunct="1"/>
            <a:endParaRPr kumimoji="0" lang="pl-PL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23809A1-6ADE-8CC7-5D9F-C968C96F0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380173"/>
              </p:ext>
            </p:extLst>
          </p:nvPr>
        </p:nvGraphicFramePr>
        <p:xfrm>
          <a:off x="6496595" y="1382807"/>
          <a:ext cx="4778830" cy="471475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340488">
                  <a:extLst>
                    <a:ext uri="{9D8B030D-6E8A-4147-A177-3AD203B41FA5}">
                      <a16:colId xmlns:a16="http://schemas.microsoft.com/office/drawing/2014/main" val="934738377"/>
                    </a:ext>
                  </a:extLst>
                </a:gridCol>
                <a:gridCol w="1146114">
                  <a:extLst>
                    <a:ext uri="{9D8B030D-6E8A-4147-A177-3AD203B41FA5}">
                      <a16:colId xmlns:a16="http://schemas.microsoft.com/office/drawing/2014/main" val="1977439075"/>
                    </a:ext>
                  </a:extLst>
                </a:gridCol>
                <a:gridCol w="1146114">
                  <a:extLst>
                    <a:ext uri="{9D8B030D-6E8A-4147-A177-3AD203B41FA5}">
                      <a16:colId xmlns:a16="http://schemas.microsoft.com/office/drawing/2014/main" val="1763963858"/>
                    </a:ext>
                  </a:extLst>
                </a:gridCol>
                <a:gridCol w="1146114">
                  <a:extLst>
                    <a:ext uri="{9D8B030D-6E8A-4147-A177-3AD203B41FA5}">
                      <a16:colId xmlns:a16="http://schemas.microsoft.com/office/drawing/2014/main" val="3416377720"/>
                    </a:ext>
                  </a:extLst>
                </a:gridCol>
              </a:tblGrid>
              <a:tr h="725400"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Nazwa ZIT/IIT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Liczba projektów podstawowych ujętych w Strategii ZIT/IIT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Liczba projektów ujętych </a:t>
                      </a:r>
                    </a:p>
                    <a:p>
                      <a:pPr algn="ctr"/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w załączniku 2 do </a:t>
                      </a:r>
                      <a:b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Porozumienia terytorialnego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% udział </a:t>
                      </a:r>
                    </a:p>
                    <a:p>
                      <a:pPr algn="ctr"/>
                      <a:r>
                        <a:rPr lang="pl-PL" sz="90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zatwierdzonych fiszek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91281"/>
                  </a:ext>
                </a:extLst>
              </a:tr>
              <a:tr h="329781">
                <a:tc>
                  <a:txBody>
                    <a:bodyPr/>
                    <a:lstStyle/>
                    <a:p>
                      <a:pPr marL="0" marR="0" lvl="0" indent="0" algn="l" defTabSz="10077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Wrocławskiego Obszaru Funkcjonalnego</a:t>
                      </a:r>
                      <a:endParaRPr lang="pl-PL" sz="900" b="0" dirty="0">
                        <a:solidFill>
                          <a:srgbClr val="000000"/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69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69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100 %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484230"/>
                  </a:ext>
                </a:extLst>
              </a:tr>
              <a:tr h="342194">
                <a:tc>
                  <a:txBody>
                    <a:bodyPr/>
                    <a:lstStyle/>
                    <a:p>
                      <a:pPr algn="l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Wałbrzyskiego Obszaru Funkcjonalnego</a:t>
                      </a:r>
                      <a:endParaRPr lang="pl-PL" sz="900" b="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71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63 %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296485"/>
                  </a:ext>
                </a:extLst>
              </a:tr>
              <a:tr h="725400">
                <a:tc>
                  <a:txBody>
                    <a:bodyPr/>
                    <a:lstStyle/>
                    <a:p>
                      <a:pPr algn="l"/>
                      <a:r>
                        <a:rPr lang="pl-PL" sz="9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Jeleniogórskiego Obszaru Funkcjonalnego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90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90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43 (w aneksie nr 3 usunięto 4 projekty, 3 projekty weszły na listę podstawową z listy rezerwowej)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90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81%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167111"/>
                  </a:ext>
                </a:extLst>
              </a:tr>
              <a:tr h="447287">
                <a:tc>
                  <a:txBody>
                    <a:bodyPr/>
                    <a:lstStyle/>
                    <a:p>
                      <a:pPr algn="l"/>
                      <a:r>
                        <a:rPr lang="pl-PL" sz="9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Legnicko-Głogowskiego Obszaru Funkcjonalnego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43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100 %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865297"/>
                  </a:ext>
                </a:extLst>
              </a:tr>
              <a:tr h="447287">
                <a:tc>
                  <a:txBody>
                    <a:bodyPr/>
                    <a:lstStyle/>
                    <a:p>
                      <a:pPr algn="l"/>
                      <a:r>
                        <a:rPr lang="pl-PL" sz="9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Południowego Obszaru Funkcjonalnego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90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 110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90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69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90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75,90 %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666"/>
                  </a:ext>
                </a:extLst>
              </a:tr>
              <a:tr h="508519">
                <a:tc>
                  <a:txBody>
                    <a:bodyPr/>
                    <a:lstStyle/>
                    <a:p>
                      <a:pPr algn="l"/>
                      <a:r>
                        <a:rPr lang="pl-PL" sz="9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Zachodniego Obszaru Funkcjonalnego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43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78,18 %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497364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l"/>
                      <a:r>
                        <a:rPr lang="pl-PL" sz="9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IIT Subregionu Wrocławskiego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38,78 %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65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356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4F80-5752-5CD9-E647-B5D269911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3F3009-2D02-BC61-8520-E9442A61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D04156-8ACC-FA73-5FCF-D1668E6C8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8" y="0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193044B-B88A-573A-084C-589165B28CD4}"/>
              </a:ext>
            </a:extLst>
          </p:cNvPr>
          <p:cNvSpPr txBox="1"/>
          <p:nvPr/>
        </p:nvSpPr>
        <p:spPr>
          <a:xfrm>
            <a:off x="1425624" y="346397"/>
            <a:ext cx="93407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000" b="1" dirty="0">
                <a:solidFill>
                  <a:srgbClr val="210773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Wsparcie działania biur ZIT/IIT</a:t>
            </a:r>
          </a:p>
          <a:p>
            <a:pPr algn="ctr">
              <a:buNone/>
            </a:pPr>
            <a:endParaRPr lang="pl-PL" sz="1800" b="1" i="0" u="none" strike="noStrike" dirty="0">
              <a:solidFill>
                <a:srgbClr val="210773"/>
              </a:solidFill>
              <a:effectLst/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549D259-B674-0D90-E3C6-FDD3D46A52F7}"/>
              </a:ext>
            </a:extLst>
          </p:cNvPr>
          <p:cNvSpPr txBox="1"/>
          <p:nvPr/>
        </p:nvSpPr>
        <p:spPr>
          <a:xfrm>
            <a:off x="540774" y="796414"/>
            <a:ext cx="11032661" cy="544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Zakres wsparcia (CP5) obejmuje m.in</a:t>
            </a:r>
            <a:r>
              <a:rPr lang="pl-PL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.: - </a:t>
            </a:r>
            <a:r>
              <a:rPr lang="pl-PL" b="0" i="0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wsparcie </a:t>
            </a:r>
            <a:r>
              <a:rPr lang="pl-PL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podmiotów reprezentujących i koordynujących prace poszczególnych ZIT/IIT oraz działania na rzecz zwiększenia zdolności podmiotów reprezentujących i koordynujących prace ZIT/IIT w tym m.in.: koszty wynagrodzeń pracowników, koszty utrzymania biura, szkolenia dla pracowników, usługi prawne i księgowe związane z prowadzeniem Biura ZIT</a:t>
            </a: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</a:t>
            </a:r>
            <a:r>
              <a:rPr lang="pl-PL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konferencje, spotkania, wymiana doświadczeń</a:t>
            </a: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Zakres wsparcia w ramach priorytetu PT EFS+ :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finansowane mogą być </a:t>
            </a:r>
            <a:r>
              <a:rPr lang="pl-PL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zadania związane z przygotowaniem, wdrażaniem i monitorowaniem Strategii. 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</a:t>
            </a:r>
            <a:r>
              <a:rPr lang="pl-PL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 zadań projektu wpisać można np.: przygotowanie projektu Strategii ZT oraz jej</a:t>
            </a:r>
          </a:p>
          <a:p>
            <a:pPr>
              <a:lnSpc>
                <a:spcPct val="150000"/>
              </a:lnSpc>
            </a:pPr>
            <a:r>
              <a:rPr lang="pl-PL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aktualizacji, przygotowywanie i obsługa posiedzeń Komitetu Sterującego ZIT , k</a:t>
            </a: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oszty organizacji i udziału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w różnych formach szkoleniowych, w tym koszty delegacji służbowych związanych ze szkoleniami;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opracowanie ekspertyz, analiz, studiów, koncepcji itp.; koszty zakupu usługi wsparcia eksperckiego i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doradztwo specjalistyczne; tłumaczenia oraz weryfikacja tłumaczeń, wydatki związane z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przechowywaniem oraz archiwizacją dokumentów.   </a:t>
            </a:r>
          </a:p>
        </p:txBody>
      </p:sp>
    </p:spTree>
    <p:extLst>
      <p:ext uri="{BB962C8B-B14F-4D97-AF65-F5344CB8AC3E}">
        <p14:creationId xmlns:p14="http://schemas.microsoft.com/office/powerpoint/2010/main" val="146986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E81DC-2A07-9659-6799-95C33B49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C3C210-EEF2-D8B3-C0CC-6320E462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707FBDA-DFAD-6790-407E-FC919AEE7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8" y="0"/>
            <a:ext cx="12219838" cy="685799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BA484B8-7F13-960A-2579-9D6C354D9D46}"/>
              </a:ext>
            </a:extLst>
          </p:cNvPr>
          <p:cNvSpPr txBox="1"/>
          <p:nvPr/>
        </p:nvSpPr>
        <p:spPr>
          <a:xfrm>
            <a:off x="1425624" y="346397"/>
            <a:ext cx="9340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1800" b="1" dirty="0">
                <a:solidFill>
                  <a:srgbClr val="210773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Przykładowe projekty, które otrzymały dofinansowanie na wsparcie działania biur ZIT</a:t>
            </a:r>
          </a:p>
          <a:p>
            <a:pPr algn="ctr">
              <a:buNone/>
            </a:pPr>
            <a:endParaRPr lang="pl-PL" sz="1800" b="1" i="0" u="none" strike="noStrike" dirty="0">
              <a:solidFill>
                <a:srgbClr val="210773"/>
              </a:solidFill>
              <a:effectLst/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4AD1274-54AE-E001-5745-A910AA097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774404"/>
              </p:ext>
            </p:extLst>
          </p:nvPr>
        </p:nvGraphicFramePr>
        <p:xfrm>
          <a:off x="157315" y="954077"/>
          <a:ext cx="11847871" cy="512225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97208">
                  <a:extLst>
                    <a:ext uri="{9D8B030D-6E8A-4147-A177-3AD203B41FA5}">
                      <a16:colId xmlns:a16="http://schemas.microsoft.com/office/drawing/2014/main" val="1215339260"/>
                    </a:ext>
                  </a:extLst>
                </a:gridCol>
                <a:gridCol w="3981610">
                  <a:extLst>
                    <a:ext uri="{9D8B030D-6E8A-4147-A177-3AD203B41FA5}">
                      <a16:colId xmlns:a16="http://schemas.microsoft.com/office/drawing/2014/main" val="3439375354"/>
                    </a:ext>
                  </a:extLst>
                </a:gridCol>
                <a:gridCol w="1337974">
                  <a:extLst>
                    <a:ext uri="{9D8B030D-6E8A-4147-A177-3AD203B41FA5}">
                      <a16:colId xmlns:a16="http://schemas.microsoft.com/office/drawing/2014/main" val="3582771144"/>
                    </a:ext>
                  </a:extLst>
                </a:gridCol>
                <a:gridCol w="2831079">
                  <a:extLst>
                    <a:ext uri="{9D8B030D-6E8A-4147-A177-3AD203B41FA5}">
                      <a16:colId xmlns:a16="http://schemas.microsoft.com/office/drawing/2014/main" val="3780651883"/>
                    </a:ext>
                  </a:extLst>
                </a:gridCol>
              </a:tblGrid>
              <a:tr h="691582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Tytuł projektu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Cel projektu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Kwota dofinansowania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Kod interwencji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247701"/>
                  </a:ext>
                </a:extLst>
              </a:tr>
              <a:tr h="7751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Wsparcie podmiotu realizującego ZIT ze środków FEDS PT EFS + w latach 2021-2027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Głównym celem projektu jest wspieranie wdrażania programu FEDS w ramach priorytetu PT EFS +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1 552 142,75 PLN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182. Wzmocnienie potencjału instytucji państwa członkowskiego, beneficjentów</a:t>
                      </a:r>
                      <a:b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i odpowiednich partnerów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639362"/>
                  </a:ext>
                </a:extLst>
              </a:tr>
              <a:tr h="10287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Przygotowanie i monitorowanie strategii ZIT oraz działania na rzecz zwiększenia zdolności kreowania polityki  rozwoju obszaru oraz koordynacyjnych Biura ZIT Wrocławskiego Obszaru Funkcjonalnego - Etap I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Ideą Zintegrowanych Inwestycji Terytorialnych (a tym samym celem przedmiotowego projektu) jest współpraca samorządów na rzecz maksymalnego wykorzystania atutów samorządów i wspólnego rozwiązywania problemów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578 968,00 PLN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169 - Inicjatywy na rzecz rozwoju terytorialnego, w tym przygotowanie strategii terytorialnych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30866"/>
                  </a:ext>
                </a:extLst>
              </a:tr>
              <a:tr h="7751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Zwiększenie zdolności administracyjnej i kadrowej IPAW (etap I)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Celem projektu jest zapewnienie kadry odpowiedzialnej </a:t>
                      </a:r>
                      <a:b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za realizację zadań ZIT WOF w ramach FEDS 2021-2027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3 719 861,60 PLN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170. Zwiększenie zdolności instytucji programu oraz podmiotów związanych</a:t>
                      </a:r>
                      <a:b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wdrażaniem Funduszy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915140"/>
                  </a:ext>
                </a:extLst>
              </a:tr>
              <a:tr h="10287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Wzmocnienie potencjału Lidera Zintegrowanych Inwestycji Terytorialnych Aglomeracji Jeleniogórskiej na rzecz przygotowania i realizacji Strategii ZIT AJ na lata 2021-2029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Celem projektu jest wspieranie rozwoju kompetencji niezbędnych do przygotowania i wdrażania Strategii ZIT AJ na lata 2021 -2029 oraz wspieranie realizacji projektów zintegrowanych w ramach ZIT AJ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1 965 600,00 PLN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170. Zwiększenie zdolności instytucji programu oraz podmiotów związanych</a:t>
                      </a:r>
                      <a:b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wdrażaniem Funduszy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92370"/>
                  </a:ext>
                </a:extLst>
              </a:tr>
              <a:tr h="8229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Wsparcie funkcjonowania ZIT POF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Celem projektu jest zapewnienie sprawnej realizacji Strategii ZIT POF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2 360 553,95 PLN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170. Zwiększenie zdolności instytucji programu oraz podmiotów związanych</a:t>
                      </a:r>
                      <a:b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wdrażaniem Funduszy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7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2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7D051-C026-891B-4D6A-EBFC4D99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48F370-8345-8043-578C-F94EAD50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2626CCE-B36C-5558-42C1-36FF36C08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8" y="0"/>
            <a:ext cx="12219838" cy="6857999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99902D2-DABB-6581-27BA-40B55C33386B}"/>
              </a:ext>
            </a:extLst>
          </p:cNvPr>
          <p:cNvSpPr txBox="1"/>
          <p:nvPr/>
        </p:nvSpPr>
        <p:spPr>
          <a:xfrm>
            <a:off x="703729" y="267973"/>
            <a:ext cx="10430435" cy="672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solidFill>
                  <a:srgbClr val="210773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Współpraca z przedstawicielami ZIT/IIT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210773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210773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Każdy z 7 instrumentów terytorialnych ma przydzielonego swojego opiekuna po stronie IZ FEDS, którego zadaniem jest bieżąca współpraca, ocena fiszek i przygotowanie materiałów dotyczących zaopiniowania Strategii IT. </a:t>
            </a:r>
            <a:endParaRPr lang="pl-PL" altLang="pl-PL" sz="1600" dirty="0">
              <a:solidFill>
                <a:srgbClr val="210773"/>
              </a:solidFill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strike="noStrike" cap="none" normalizeH="0" baseline="0" dirty="0">
              <a:ln>
                <a:noFill/>
              </a:ln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Od początku funkcjonowania Instrumentów Terytorialnych odbywają się robocze spotkania przedstawicieli Departamentu Gospodarki i z przedstawicielami biur ZIT/IIT oraz członkami ZIT (przedstawicielami gmin/powiatów). Na spotkaniach omawiane </a:t>
            </a:r>
            <a:r>
              <a:rPr lang="pl-PL" alt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są</a:t>
            </a: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kwestie związane z realizacją Strategii ZIT/ IIT oraz konsultowane </a:t>
            </a:r>
            <a:r>
              <a:rPr lang="pl-PL" alt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są</a:t>
            </a: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zakresy projektów wskazane w fiszkach projektowych: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Tylko od początku tego roku odbyły się następujące spotkania: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28.01.2025 r. odbyło się posiedzenie Rady ZIT </a:t>
            </a:r>
            <a:r>
              <a:rPr kumimoji="0" lang="pl-PL" altLang="pl-PL" sz="1600" b="0" i="0" strike="noStrike" cap="none" normalizeH="0" baseline="0" dirty="0" err="1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WrOF</a:t>
            </a: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w pracach której uczestniczy reprezentant Departamentu Gospodarki i Promocji; </a:t>
            </a:r>
            <a:endParaRPr lang="pl-PL" alt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30.01.2025 r. odbyło się spotkanie robocze w siedzibie Lidera ZIT ZOF poświęcone fiszkom projektowym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05.03.2025 r. w Kłodzku odbyło się spotkanie robocze z ZIT POF;</a:t>
            </a:r>
            <a:endParaRPr lang="pl-PL" alt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06.03.2025 r. w Bielawie odbyło się spotkanie robocze z ZIT POF;</a:t>
            </a:r>
            <a:endParaRPr lang="pl-PL" alt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13.03.2025 r. w siedzibie UMWD odbyło się spotkanie z przedstawicielami i członkami IIT SW;</a:t>
            </a:r>
            <a:endParaRPr lang="pl-PL" alt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21.03.2025 r. odbyły się warsztaty dotyczące konsultacji założeń diagnozy sytuacji społecznej, gospodarczej i przestrzennej, niezbędnej do opracowania dokumentu Strategii Rozwoju Ponadlokalnego </a:t>
            </a:r>
            <a:r>
              <a:rPr kumimoji="0" lang="pl-PL" altLang="pl-PL" sz="1600" b="0" i="0" strike="noStrike" cap="none" normalizeH="0" baseline="0" dirty="0" err="1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WrOF</a:t>
            </a: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2050;</a:t>
            </a:r>
            <a:endParaRPr lang="pl-PL" alt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26.03.2025 r. - odbyło się spotkanie online w celu omówienia fiszki Gminy Bielawa  - członek ZIT POF;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600" b="0" i="0" strike="noStrike" cap="none" normalizeH="0" baseline="0" dirty="0">
                <a:ln>
                  <a:noFill/>
                </a:ln>
                <a:solidFill>
                  <a:srgbClr val="210773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17.04.2025 r. w Strzelinie odbył się Komitet Sterujący IIT</a:t>
            </a:r>
            <a:r>
              <a:rPr lang="pl-PL" alt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przedstawiciel </a:t>
            </a:r>
            <a:r>
              <a:rPr lang="pl-PL" altLang="pl-PL" sz="160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DGiP</a:t>
            </a:r>
            <a:r>
              <a:rPr lang="pl-PL" alt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omówił stan zaawansowania Strategii IIT</a:t>
            </a:r>
            <a:endParaRPr kumimoji="0" lang="pl-PL" altLang="pl-PL" sz="1600" b="0" i="0" strike="noStrike" cap="none" normalizeH="0" baseline="0" dirty="0">
              <a:ln>
                <a:noFill/>
              </a:ln>
              <a:solidFill>
                <a:srgbClr val="210773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00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CB1B6-8BEE-FFD2-F682-4879D0DCF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8D918B-6F21-69F0-63D8-CD03B573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E9B71CD-AAB4-0A60-95FA-62114E73E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8" y="365125"/>
            <a:ext cx="12219838" cy="6857999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F60F5-FBB3-7D71-D19A-55E187DEFD92}"/>
              </a:ext>
            </a:extLst>
          </p:cNvPr>
          <p:cNvSpPr txBox="1"/>
          <p:nvPr/>
        </p:nvSpPr>
        <p:spPr>
          <a:xfrm>
            <a:off x="703729" y="267973"/>
            <a:ext cx="6994929" cy="7709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solidFill>
                  <a:srgbClr val="210773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Po co to wszystko?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Na Dolnym Śląsku IT pełnią one ważną rolę we wspieraniu rozwoju subregionów - ZIT/IIT  są instrumentami wspierającymi rozwój terytorialny i promującymi partnerski model współpracy między jednostkami samorządu terytorialnego. 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Ich celem jest realizacja strategii rozwoju zrównoważonego miast i ich obszarów funkcjonalnych, umożliwiają realizację inwestycji w lokalnych partnerstwach - wspierają partnerskie planowanie i realizację projektów odpowiadających na potrzeby lokalnych społeczności.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Wspomagają: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budowanie partnerstwa i współpracy w ramach danego MOF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wymianę doświadczeń między </a:t>
            </a:r>
            <a:r>
              <a:rPr lang="pl-PL" b="1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danego MOF, ale też pomiędzy ZIT/IIT                                                                                                  </a:t>
            </a:r>
          </a:p>
          <a:p>
            <a:pPr marL="285750" marR="635" lvl="1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rozwój kompetencji samorządu terytorialnego </a:t>
            </a:r>
          </a:p>
          <a:p>
            <a:pPr marL="285750" marR="635" lvl="1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wspierają realizację projektów i zdolności do pozyskania środków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srgbClr val="210773"/>
              </a:solidFill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EA99A0-2094-51A8-1A17-B53555EBB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8" y="1573669"/>
            <a:ext cx="4465291" cy="429338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619F8FA-F8C1-50D4-1BFA-6203AC626CBA}"/>
              </a:ext>
            </a:extLst>
          </p:cNvPr>
          <p:cNvSpPr txBox="1"/>
          <p:nvPr/>
        </p:nvSpPr>
        <p:spPr>
          <a:xfrm>
            <a:off x="8026411" y="5830186"/>
            <a:ext cx="399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Źródło: publikacja ZIT </a:t>
            </a:r>
            <a:r>
              <a:rPr lang="pl-PL" sz="140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WrOF</a:t>
            </a:r>
            <a:r>
              <a:rPr lang="pl-PL" sz="1400" dirty="0"/>
              <a:t>, </a:t>
            </a:r>
            <a:r>
              <a:rPr lang="pl-PL" sz="14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X 2018 r.</a:t>
            </a:r>
          </a:p>
          <a:p>
            <a:endParaRPr lang="pl-PL" sz="14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pl-PL" sz="14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- jakże nadal aktualne …  </a:t>
            </a:r>
            <a:r>
              <a:rPr lang="pl-PL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51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2CC95-1319-B5C9-9DB7-DEEAEC85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16" y="4803133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pl-PL" sz="1200" dirty="0"/>
            </a:br>
            <a:br>
              <a:rPr lang="pl-PL" sz="1200" dirty="0"/>
            </a:br>
            <a:r>
              <a:rPr lang="pl-PL" sz="1200" dirty="0"/>
              <a:t>Prezentacja opracowana w ramach projektu:</a:t>
            </a:r>
            <a:br>
              <a:rPr lang="pl-PL" sz="1200" dirty="0"/>
            </a:br>
            <a:r>
              <a:rPr lang="pl-PL" sz="1200" dirty="0"/>
              <a:t>„Kształtowanie umiejętności zarządzania w Związkach ZIT – Zintegrowani”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F773B4-C75B-F318-EAAB-A618AD280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4"/>
          <a:stretch/>
        </p:blipFill>
        <p:spPr>
          <a:xfrm>
            <a:off x="-91980" y="-355226"/>
            <a:ext cx="10593189" cy="4091827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69F623E-3FC8-4E24-79C5-D1318753FF92}"/>
              </a:ext>
            </a:extLst>
          </p:cNvPr>
          <p:cNvSpPr txBox="1"/>
          <p:nvPr/>
        </p:nvSpPr>
        <p:spPr>
          <a:xfrm>
            <a:off x="3016387" y="1392085"/>
            <a:ext cx="66470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Dziękuję za uwagę!</a:t>
            </a:r>
          </a:p>
          <a:p>
            <a:endParaRPr lang="pl-PL" sz="28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  <a:p>
            <a:endParaRPr lang="pl-PL" sz="28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  <a:p>
            <a:endParaRPr lang="pl-PL" sz="28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  <a:p>
            <a:endParaRPr lang="pl-PL" sz="28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pl-PL" sz="14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Karolina Parkitny</a:t>
            </a:r>
          </a:p>
          <a:p>
            <a:pPr algn="ctr"/>
            <a:r>
              <a:rPr lang="pl-PL" sz="14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Urząd Marszałkowski Województwa Dolnośląskiego</a:t>
            </a:r>
          </a:p>
          <a:p>
            <a:pPr algn="ctr"/>
            <a:r>
              <a:rPr lang="pl-PL" sz="14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Departament Gospodarki i Promocji </a:t>
            </a:r>
          </a:p>
          <a:p>
            <a:pPr algn="ctr"/>
            <a:r>
              <a:rPr lang="pl-PL" sz="14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Wydział Rozwoju Regionalnego</a:t>
            </a:r>
          </a:p>
          <a:p>
            <a:pPr algn="ctr"/>
            <a:r>
              <a:rPr lang="pl-PL" sz="14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  <a:hlinkClick r:id="rId3"/>
              </a:rPr>
              <a:t>karolina.parkitny@dolnyslask.pl</a:t>
            </a:r>
            <a:endParaRPr lang="pl-PL" sz="14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  <a:p>
            <a:pPr algn="ctr"/>
            <a:endParaRPr lang="pl-PL" sz="14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387" y="5786805"/>
            <a:ext cx="607214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1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50AD6-051F-F700-1CE0-657052BF5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E997ED-93D2-91DD-DDDD-E3C28946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2E6CFA3-9543-FFA6-74AC-BC0727890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FDBAD9F-CE33-F467-807B-B64E5DF36ED2}"/>
              </a:ext>
            </a:extLst>
          </p:cNvPr>
          <p:cNvSpPr txBox="1"/>
          <p:nvPr/>
        </p:nvSpPr>
        <p:spPr>
          <a:xfrm>
            <a:off x="914401" y="365125"/>
            <a:ext cx="1043939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Podejście terytorialne w perspektywie 2021-2027</a:t>
            </a:r>
          </a:p>
          <a:p>
            <a:pPr algn="just"/>
            <a:endParaRPr lang="pl-PL" sz="16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 przeprowadzeniu szerokich konsultacji społecznych ZWD z przedstawicielami </a:t>
            </a:r>
            <a:r>
              <a:rPr lang="pl-PL" sz="1600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mając na uwadze pozytywne doświadczenia z funkcjonowania IT w perspektywie 2014-2020 oraz na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podstawie kształtu porozumień i listów intencyjnych poszczególnych </a:t>
            </a:r>
            <a:r>
              <a:rPr lang="pl-PL" sz="1600" b="1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wypracowanych oddolnie przez </a:t>
            </a:r>
            <a:r>
              <a:rPr lang="pl-PL" sz="1600" b="1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scharakteryzowano podejście terytorialne obejmujące cały obszar województwa (wszystkie </a:t>
            </a:r>
            <a:r>
              <a:rPr lang="pl-PL" sz="1600" i="0" u="none" strike="noStrike" baseline="0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jst</a:t>
            </a:r>
            <a:r>
              <a:rPr lang="pl-PL" sz="160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) poprzez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7 MOF;</a:t>
            </a:r>
          </a:p>
          <a:p>
            <a:pPr algn="just"/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14 listopada 2022 r. 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Zarząd Województwa Dolnośląskiego  podjął uchwałę nr 6140/VI/22 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sprawie przyjęcia projektu propozycji wyznaczenia miejskich obszarów funkcjonalnych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celem realizacji podejścia terytorialnego w ramach projektu programu Fundusze Europejskie dla Dolnego Śląska 2021-2027;</a:t>
            </a:r>
          </a:p>
          <a:p>
            <a:pPr algn="just"/>
            <a:endParaRPr lang="pl-PL" sz="1600" b="0" i="0" u="none" strike="noStrike" baseline="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19 grudnia 2022 r. 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Minister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Funduszy i Polityki Regionalnej wydał pozytywną opinię w sprawie przyjęcia projektu propozycji wyznaczenia miejskich obszarów funkcjonalnych;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22 maja 2023 r. 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Zarząd Województwa Dolnośląskiego podjął uchwałę nr 6945/VI/23 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sprawie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przyjęcia wyznaczonych obszarów celem realizacji podejścia terytorialnego w ramach programu Fundusze Europejskie dla Dolnego Śląska 2021-2027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 W uchwale wskazano 6 ZIT oraz 1 IIT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– pokrywające swoim funkcjonowaniem obszar całego województwa dolnośląskiego.</a:t>
            </a:r>
          </a:p>
          <a:p>
            <a:pPr algn="just">
              <a:lnSpc>
                <a:spcPct val="150000"/>
              </a:lnSpc>
            </a:pPr>
            <a:endParaRPr lang="pl-PL" sz="12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2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5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F15A5-A5EB-61FC-FA0E-D574D974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ED8F5-7117-55D5-2407-02BAEBBF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CA6E7C9-EBF3-0C72-74E6-0F05E715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947059D-41BE-5C32-E458-04451B27CB13}"/>
              </a:ext>
            </a:extLst>
          </p:cNvPr>
          <p:cNvSpPr txBox="1"/>
          <p:nvPr/>
        </p:nvSpPr>
        <p:spPr>
          <a:xfrm>
            <a:off x="78659" y="300495"/>
            <a:ext cx="9656523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Podejście terytorialne w perspektywie 2021-2027 </a:t>
            </a:r>
          </a:p>
          <a:p>
            <a:pPr algn="ctr"/>
            <a:r>
              <a:rPr lang="pl-PL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– </a:t>
            </a:r>
          </a:p>
          <a:p>
            <a:pPr algn="ctr"/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</a:t>
            </a:r>
            <a:r>
              <a:rPr lang="pl-PL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spółpraca podczas programowania</a:t>
            </a:r>
          </a:p>
          <a:p>
            <a:pPr algn="ctr"/>
            <a:endParaRPr lang="pl-PL" b="1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29 grudnia 2020 r. Zarząd Województwa Dolnośląskiego podjął uchwałę nr 3249/VI/20 w sprawie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powołania Grupy roboczej wspierającej prace nad przygotowaniem regionalnego programu operacyjnego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dla województwa dolnośląskiego na lata 2021-2027 (FEDS).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Grupa spotykała się 17 razy (głównie on-line) 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zanim rozpoczęły się ogólnodostępne konsultacje społeczne projektu programu - odbyły się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dyskusje oraz warsztaty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podczas których zgłaszano konkretne propozycje zapisów, </a:t>
            </a:r>
            <a:r>
              <a:rPr lang="pl-PL" sz="1600" b="1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tym dotyczące kształtu podejścia terytorialnego </a:t>
            </a:r>
            <a:r>
              <a:rPr lang="pl-PL" sz="1600" b="0" i="0" u="none" strike="noStrike" baseline="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 kierunków interwencji proponowanych dla instrumentów terytorialnych.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13 października i 15 grudnia 2021 r. odbyły się dedykowane spotkania dla CP5 – w formule hybrydowej</a:t>
            </a:r>
            <a:endParaRPr lang="pl-PL" sz="1600" b="0" i="0" u="none" strike="noStrike" baseline="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1600" b="0" i="0" u="none" strike="noStrike" baseline="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12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2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0FF2AF-455F-212D-8FC2-75FC7119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252" y="4762675"/>
            <a:ext cx="3388038" cy="178632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B522D5-14AE-8C90-C3FE-846E0777C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4762675"/>
            <a:ext cx="3533739" cy="189237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FFD045-0F8D-3343-BEA2-1B5B43144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577" y="173396"/>
            <a:ext cx="2123865" cy="27432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87C147E-EBC6-7296-8EEB-52B681364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686" y="2727245"/>
            <a:ext cx="1797645" cy="260554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082BBAA-D7CA-064F-7FA5-576346923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105" y="5236296"/>
            <a:ext cx="1542810" cy="16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6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3450-12CF-0212-DEB1-5B11E99AC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0FBDE8-8A40-17AB-486B-45BC09232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4622164-5040-11BD-AF46-F38C855DB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327791B-B16C-8FF2-2ABF-DE312C005DF6}"/>
              </a:ext>
            </a:extLst>
          </p:cNvPr>
          <p:cNvSpPr txBox="1"/>
          <p:nvPr/>
        </p:nvSpPr>
        <p:spPr>
          <a:xfrm>
            <a:off x="914401" y="365125"/>
            <a:ext cx="10439399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baseline="0" dirty="0">
                <a:solidFill>
                  <a:srgbClr val="001F73"/>
                </a:solidFill>
                <a:latin typeface="Open Sans" panose="020B0606030504020204" pitchFamily="34" charset="0"/>
              </a:rPr>
              <a:t>ZIT / IIT </a:t>
            </a:r>
          </a:p>
          <a:p>
            <a:pPr algn="ctr"/>
            <a:r>
              <a:rPr lang="pl-PL" sz="1800" b="1" i="0" u="none" strike="noStrike" baseline="0" dirty="0">
                <a:solidFill>
                  <a:srgbClr val="001F73"/>
                </a:solidFill>
                <a:latin typeface="Open Sans" panose="020B0606030504020204" pitchFamily="34" charset="0"/>
              </a:rPr>
              <a:t>Dolny Śląsk – cały obszar województwa został objęty instrumentami terytorialnymi</a:t>
            </a:r>
          </a:p>
          <a:p>
            <a:pPr algn="ctr"/>
            <a:endParaRPr lang="pl-PL" sz="1800" b="0" i="0" u="none" strike="noStrike" baseline="0" dirty="0">
              <a:solidFill>
                <a:srgbClr val="001F73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 err="1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WrOF</a:t>
            </a: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(Wrocławski obszar funkcjonalny)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–gminy: Sobótka, Kąty Wrocławskie, Kobierzyce, Żurawina, Siechnice, Wrocław, Oborniki Śląskie, Wisznia Mała, Trzebnica, Zawonia, Długołęka, Czernica, Oława, Jelcz-Laskowice, Oleśnica, Dobroszyce, Zawonia;</a:t>
            </a:r>
          </a:p>
          <a:p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LGOF (Legnicko-Głogowski obszar funkcjonalny)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–gminy powiatów: legnickiego, polkowickiego, głogowskiego, lubińskiego i górowskiego;</a:t>
            </a:r>
          </a:p>
          <a:p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JOF (Jeleniogórski obszar funkcjonalny)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–gminy powiatów: lwóweckiego, jeleniogórskiego, złotoryjskiego oraz gminy Olszyna, Leśna, Świeradów-Zdrój, Marciszów i Bolków;</a:t>
            </a:r>
          </a:p>
          <a:p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WOF (Wałbrzyski obszar funkcjonalny)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–gminy powiatów: kamiennogórskiego, jaworskiego, świdnickiego i wałbrzyskiego, Nowa Ruda, Nowa Ruda gmina i Radków;</a:t>
            </a:r>
          </a:p>
          <a:p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POF (Południowy obszar funkcjonalny)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–gminy powiatów: dzierżoniowskiego, kłodzkiego (bez Nowej Rudy, Nowej Rudy gminy i Radkowa) i ząbkowickiego;</a:t>
            </a:r>
          </a:p>
          <a:p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ZOF (Zachodni obszar funkcjonalny)–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gminy powiatów: bolesławieckiego, zgorzeleckiego, lubańskiego;</a:t>
            </a:r>
          </a:p>
          <a:p>
            <a:endParaRPr lang="pl-PL" sz="1600" dirty="0">
              <a:solidFill>
                <a:srgbClr val="210773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IIT subregionu wrocławskiego</a:t>
            </a:r>
            <a:r>
              <a:rPr lang="pl-PL" sz="1600" dirty="0">
                <a:solidFill>
                  <a:srgbClr val="210773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–gminy: Cieszków, Milicz, Krośnice, Twardogóra, Międzybórz, Syców, Dziadowa Kłoda, Bierutów, Wiązów, Domaniów, Przeworno, Strzelin, Borów, Kondratowice, Jordanów Śląski, Mietków, Kostomłoty, Udanin, Środa Śląska, Malczyce, Brzeg Dolny, Wołów, Wińsko, Prusice, Żmigród;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200" b="0" i="0" u="none" strike="noStrike" baseline="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3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2E9A-1012-59C3-1A59-A45D5BD4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7D6B3B-DFC3-58C2-1CE3-4AFA897A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C4A9AD4-40F0-AF90-6002-DF14B078E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FA207D6-C40A-B2C0-98AF-B42FB7E8ADD2}"/>
              </a:ext>
            </a:extLst>
          </p:cNvPr>
          <p:cNvSpPr txBox="1"/>
          <p:nvPr/>
        </p:nvSpPr>
        <p:spPr>
          <a:xfrm>
            <a:off x="245806" y="365125"/>
            <a:ext cx="1197403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baseline="0" dirty="0">
                <a:solidFill>
                  <a:srgbClr val="001F73"/>
                </a:solidFill>
                <a:latin typeface="Open Sans" panose="020B0606030504020204" pitchFamily="34" charset="0"/>
              </a:rPr>
              <a:t>ZIT / IIT – dlaczego te formy?</a:t>
            </a:r>
          </a:p>
          <a:p>
            <a:pPr algn="ctr"/>
            <a:endParaRPr lang="pl-PL" b="1" dirty="0">
              <a:solidFill>
                <a:srgbClr val="001F73"/>
              </a:solidFill>
              <a:latin typeface="Open Sans" panose="020B0606030504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ROZPORZĄDZENIE PARLAMENTU EUROPEJSKIEGO I RADY (UE) 2021/1060 </a:t>
            </a:r>
          </a:p>
          <a:p>
            <a:pPr algn="ctr"/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 dnia 24 czerwca 2021 r. (…).</a:t>
            </a:r>
          </a:p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Artykuł 28</a:t>
            </a: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Zintegrowany rozwój terytorialny</a:t>
            </a: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przypadku gdy państwo członkowskie wspiera zintegrowany rozwój terytorialny, czyni to w oparciu o strategie rozwoju terytorialnego lub lokalnego w dowolnej z następujących form:</a:t>
            </a: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a) zintegrowane inwestycje terytorialne;</a:t>
            </a: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b) rozwój lokalny kierowany przez społeczność; lub</a:t>
            </a: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c) inne narzędzie terytorialne wspierające inicjatywy opracowane przez państwo członkowskie.</a:t>
            </a: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Realizując strategie rozwoju terytorialnego lub lokalnego w ramach więcej niż jednego Funduszu, państwo członkowskie zapewnia spójność i koordynację między odnośnymi Funduszami.</a:t>
            </a:r>
          </a:p>
          <a:p>
            <a:endParaRPr lang="pl-PL" b="1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UMOWA PARTNERSTWA DLA REALIZACJI POLITYKI SPÓJNOŚCI 2021-2027 W POLSCE</a:t>
            </a:r>
          </a:p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8. Instrumenty terytorialne</a:t>
            </a:r>
          </a:p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8.1. Instrumenty terytorialne –założenia funkcjonowania</a:t>
            </a:r>
          </a:p>
          <a:p>
            <a:endParaRPr lang="pl-PL" b="1" dirty="0">
              <a:solidFill>
                <a:srgbClr val="2107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perspektywie finansowej 2021-2027 będą wykorzystywane wszystkie, wymienione w art. 28 rozporządzenia ogólnego, instrumenty terytorialne. Należą do nich: zintegrowane inwestycje terytorialne ZIT, rozwój lokalny kierowany przez społeczność –</a:t>
            </a:r>
            <a:r>
              <a:rPr lang="pl-PL" dirty="0" err="1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RLKSoraz</a:t>
            </a:r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inne instrumenty terytorialne –IIT. </a:t>
            </a:r>
          </a:p>
          <a:p>
            <a:r>
              <a:rPr lang="pl-PL" dirty="0" err="1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IITto</a:t>
            </a:r>
            <a:r>
              <a:rPr lang="pl-PL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zbiór nowych instrumentów będący w gestii państwa członkowskiego, dlatego nie posiada jednorodnej definicji w rozporządzeniu ogólnym. </a:t>
            </a:r>
          </a:p>
        </p:txBody>
      </p:sp>
    </p:spTree>
    <p:extLst>
      <p:ext uri="{BB962C8B-B14F-4D97-AF65-F5344CB8AC3E}">
        <p14:creationId xmlns:p14="http://schemas.microsoft.com/office/powerpoint/2010/main" val="266667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D8509-C456-7B16-5D52-A870C91E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38A2EA-8005-5E29-E27E-D21DCF49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CE41F7-0D52-3E8E-2F18-133B8B894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022047C-902A-DAE8-6F6A-64E89925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109" y="226040"/>
            <a:ext cx="7105158" cy="66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3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25B09-30AB-0D67-9129-3A97B5E1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FC6399-896E-57EB-BFB9-CFC40DFD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542C4C5-5494-BF62-9FCD-6EDFE24EE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D67E791-5B93-2B3D-B01F-3D39528C6558}"/>
              </a:ext>
            </a:extLst>
          </p:cNvPr>
          <p:cNvSpPr txBox="1"/>
          <p:nvPr/>
        </p:nvSpPr>
        <p:spPr>
          <a:xfrm>
            <a:off x="663389" y="547824"/>
            <a:ext cx="10690411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Porozumienia terytorialne w sprawie określenia zasad realizacji projektów strategicznych w ramach danego instrumentu terytorialnego oraz opinie do Strategii ZIT/IIT  </a:t>
            </a:r>
            <a:endParaRPr lang="pl-PL" sz="1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E342AA-1A60-39C8-82AF-39D3C0D38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515">
            <a:off x="251707" y="2023401"/>
            <a:ext cx="4311734" cy="24253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7EC906E-C4EE-9D89-B0BB-A4313AA4D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426">
            <a:off x="709407" y="4614007"/>
            <a:ext cx="3908611" cy="157647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DD3A61-4C0C-2668-FCA7-F482BC2CF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04" y="4027869"/>
            <a:ext cx="2697384" cy="22079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9783DEA-A15C-6B3E-D28D-6C6735C63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19" y="1958259"/>
            <a:ext cx="1524000" cy="1524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0178D35-BE3E-27F0-C41A-06A97168F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8409">
            <a:off x="7640730" y="1737307"/>
            <a:ext cx="3944249" cy="23500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D4220D0-4439-E459-320F-CD4BEFFEF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851">
            <a:off x="7792062" y="4178286"/>
            <a:ext cx="1762527" cy="23500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22C94CD-9B0C-1103-604B-40DD77CE1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123">
            <a:off x="9691328" y="4759466"/>
            <a:ext cx="2158337" cy="13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5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DC84F-E827-DFB3-552B-CE850E147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00E186-2B28-9FFF-E4D3-06BA1FD9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F70B7FB-1614-FB16-5B2D-97DFEF13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38" cy="685799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881F91A-BD6F-0A24-F2FF-8F211DCFCDD6}"/>
              </a:ext>
            </a:extLst>
          </p:cNvPr>
          <p:cNvSpPr txBox="1"/>
          <p:nvPr/>
        </p:nvSpPr>
        <p:spPr>
          <a:xfrm>
            <a:off x="663389" y="547824"/>
            <a:ext cx="10690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baseline="0" dirty="0">
                <a:solidFill>
                  <a:srgbClr val="2107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Porozumienia terytorialne w sprawie określenia zasad realizacji projektów strategicznych w ramach danego instrumentu terytorialnego oraz opinie do Strategii ZIT/IIT  </a:t>
            </a:r>
            <a:endParaRPr lang="pl-PL" sz="1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D046AD5-D56A-4016-28C1-65AD09EBC694}"/>
              </a:ext>
            </a:extLst>
          </p:cNvPr>
          <p:cNvGraphicFramePr>
            <a:graphicFrameLocks noGrp="1"/>
          </p:cNvGraphicFramePr>
          <p:nvPr/>
        </p:nvGraphicFramePr>
        <p:xfrm>
          <a:off x="1580606" y="1274167"/>
          <a:ext cx="9030788" cy="430966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398684">
                  <a:extLst>
                    <a:ext uri="{9D8B030D-6E8A-4147-A177-3AD203B41FA5}">
                      <a16:colId xmlns:a16="http://schemas.microsoft.com/office/drawing/2014/main" val="835798477"/>
                    </a:ext>
                  </a:extLst>
                </a:gridCol>
                <a:gridCol w="2816052">
                  <a:extLst>
                    <a:ext uri="{9D8B030D-6E8A-4147-A177-3AD203B41FA5}">
                      <a16:colId xmlns:a16="http://schemas.microsoft.com/office/drawing/2014/main" val="2975706872"/>
                    </a:ext>
                  </a:extLst>
                </a:gridCol>
                <a:gridCol w="2816052">
                  <a:extLst>
                    <a:ext uri="{9D8B030D-6E8A-4147-A177-3AD203B41FA5}">
                      <a16:colId xmlns:a16="http://schemas.microsoft.com/office/drawing/2014/main" val="1204599650"/>
                    </a:ext>
                  </a:extLst>
                </a:gridCol>
              </a:tblGrid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Nazwa ZIT/IIT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Data zawarcia porozumienia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Data wydania pierwszej pozytywnej opinii do strategii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41552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marL="0" marR="0" lvl="0" indent="0" algn="ctr" defTabSz="10077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Wrocławskiego Obszaru Funkcjonalnego</a:t>
                      </a:r>
                      <a:endParaRPr lang="pl-PL" sz="1200" b="0" dirty="0">
                        <a:solidFill>
                          <a:srgbClr val="000000"/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DG-R/53/2023</a:t>
                      </a:r>
                      <a:b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dnia 22.08.2023 r.</a:t>
                      </a:r>
                      <a:endParaRPr lang="pl-PL" sz="1200" b="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24.08.2023 r.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11932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Wałbrzyskiego Obszaru Funkcjonalnego</a:t>
                      </a:r>
                      <a:endParaRPr lang="pl-PL" sz="1200" b="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DG-R/72/2023</a:t>
                      </a:r>
                      <a:b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dnia 13.12.2023 r.</a:t>
                      </a:r>
                      <a:endParaRPr lang="pl-PL" sz="1200" b="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15.04.2024 r.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730384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Jeleniogórskiego Obszaru Funkcjonalnego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DG-R/73/2023</a:t>
                      </a:r>
                      <a:b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 z dnia 14.12.2023 r.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18.12.2023 r.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35713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Legnicko-Głogowskiego Obszaru Funkcjonalnego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DG-R/55/2023</a:t>
                      </a:r>
                      <a:b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dnia 10.10.2023 r.</a:t>
                      </a:r>
                      <a:endParaRPr lang="pl-PL" sz="1200" b="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19.04.2024 r.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980723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Południowego Obszaru Funkcjonalnego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DG-R/7/2024</a:t>
                      </a:r>
                      <a:b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dnia 7.02.2024 r.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745" rtl="0" eaLnBrk="1" latinLnBrk="0" hangingPunct="1">
                        <a:buNone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18.06.2024 r.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53301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ZIT Zachodniego Obszaru Funkcjonalnego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7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DG-R/3/2024</a:t>
                      </a:r>
                      <a:b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dnia 29.01.2024 r.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06.08.2024 r.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7733"/>
                  </a:ext>
                </a:extLst>
              </a:tr>
              <a:tr h="538708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IIT Subregionu Wrocławskiego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Porozumienie nr DG-R/54/2023</a:t>
                      </a:r>
                      <a:b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</a:b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z dnia 23.09.2023 r.</a:t>
                      </a:r>
                      <a:endParaRPr lang="pl-PL" sz="1200" b="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06.08.2024 r.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586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453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3628</Words>
  <Application>Microsoft Office PowerPoint</Application>
  <PresentationFormat>Panoramiczny</PresentationFormat>
  <Paragraphs>461</Paragraphs>
  <Slides>25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Segoe UI Historic</vt:lpstr>
      <vt:lpstr>Segoe UI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Prezentacja opracowana w ramach projektu: „Kształtowanie umiejętności zarządzania w Związkach ZIT – Zintegrowani”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Guz</dc:creator>
  <cp:lastModifiedBy>Karolina Parkitny</cp:lastModifiedBy>
  <cp:revision>48</cp:revision>
  <dcterms:created xsi:type="dcterms:W3CDTF">2024-04-10T22:50:18Z</dcterms:created>
  <dcterms:modified xsi:type="dcterms:W3CDTF">2025-05-26T05:51:33Z</dcterms:modified>
</cp:coreProperties>
</file>